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1" r:id="rId2"/>
    <p:sldId id="284" r:id="rId3"/>
    <p:sldId id="302" r:id="rId4"/>
    <p:sldId id="285" r:id="rId5"/>
    <p:sldId id="270" r:id="rId6"/>
    <p:sldId id="286" r:id="rId7"/>
    <p:sldId id="304" r:id="rId8"/>
    <p:sldId id="362" r:id="rId9"/>
    <p:sldId id="353" r:id="rId10"/>
    <p:sldId id="354" r:id="rId11"/>
    <p:sldId id="309" r:id="rId12"/>
    <p:sldId id="344" r:id="rId13"/>
    <p:sldId id="363" r:id="rId14"/>
    <p:sldId id="365" r:id="rId15"/>
    <p:sldId id="366" r:id="rId16"/>
    <p:sldId id="345" r:id="rId17"/>
    <p:sldId id="356" r:id="rId18"/>
    <p:sldId id="357" r:id="rId19"/>
    <p:sldId id="347" r:id="rId20"/>
    <p:sldId id="358" r:id="rId21"/>
    <p:sldId id="359" r:id="rId22"/>
    <p:sldId id="361" r:id="rId23"/>
    <p:sldId id="349" r:id="rId24"/>
    <p:sldId id="350" r:id="rId25"/>
    <p:sldId id="294" r:id="rId26"/>
    <p:sldId id="351" r:id="rId27"/>
    <p:sldId id="352" r:id="rId28"/>
    <p:sldId id="316" r:id="rId29"/>
    <p:sldId id="269" r:id="rId30"/>
    <p:sldId id="295" r:id="rId31"/>
    <p:sldId id="340" r:id="rId32"/>
    <p:sldId id="308" r:id="rId33"/>
    <p:sldId id="341" r:id="rId34"/>
    <p:sldId id="355"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5"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autoAdjust="0"/>
    <p:restoredTop sz="94981"/>
  </p:normalViewPr>
  <p:slideViewPr>
    <p:cSldViewPr snapToGrid="0" snapToObjects="1">
      <p:cViewPr varScale="1">
        <p:scale>
          <a:sx n="57" d="100"/>
          <a:sy n="57" d="100"/>
        </p:scale>
        <p:origin x="68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7</a:t>
            </a:fld>
            <a:endParaRPr lang="en-US"/>
          </a:p>
        </p:txBody>
      </p:sp>
    </p:spTree>
    <p:extLst>
      <p:ext uri="{BB962C8B-B14F-4D97-AF65-F5344CB8AC3E}">
        <p14:creationId xmlns:p14="http://schemas.microsoft.com/office/powerpoint/2010/main" val="29889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8</a:t>
            </a:fld>
            <a:endParaRPr lang="en-US"/>
          </a:p>
        </p:txBody>
      </p:sp>
    </p:spTree>
    <p:extLst>
      <p:ext uri="{BB962C8B-B14F-4D97-AF65-F5344CB8AC3E}">
        <p14:creationId xmlns:p14="http://schemas.microsoft.com/office/powerpoint/2010/main" val="277759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128046676"/>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11/11/2024</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4</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home.com.vn/DHALesson?idGrade=19&amp;idSubject=1&amp;idSeries=117&amp;idTheme=979&amp;IdLevel=1&amp;idThemeServer=6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21" Type="http://schemas.microsoft.com/office/2007/relationships/media" Target="../media/media11.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notesSlide" Target="../notesSlides/notesSlide1.xml"/><Relationship Id="rId5" Type="http://schemas.microsoft.com/office/2007/relationships/media" Target="../media/media3.mp3"/><Relationship Id="rId15" Type="http://schemas.microsoft.com/office/2007/relationships/media" Target="../media/media8.mp3"/><Relationship Id="rId23" Type="http://schemas.openxmlformats.org/officeDocument/2006/relationships/slideLayout" Target="../slideLayouts/slideLayout1.xml"/><Relationship Id="rId10" Type="http://schemas.openxmlformats.org/officeDocument/2006/relationships/audio" Target="../media/media5.mp3"/><Relationship Id="rId19" Type="http://schemas.microsoft.com/office/2007/relationships/media" Target="../media/media10.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016685"/>
            <a:ext cx="6844938" cy="3108543"/>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4: INTERNATIONAL ORGANIZATIONS AND CHARITIES</a:t>
            </a:r>
          </a:p>
          <a:p>
            <a:pPr algn="ctr"/>
            <a:r>
              <a:rPr lang="en-US" sz="3200" b="1" dirty="0">
                <a:solidFill>
                  <a:srgbClr val="00B050"/>
                </a:solidFill>
                <a:ea typeface="Times New Roman" panose="02020603050405020304" pitchFamily="18" charset="0"/>
                <a:cs typeface="Arial" panose="020B0604020202020204" pitchFamily="34" charset="0"/>
              </a:rPr>
              <a:t>Lesson 2.1 – Vocabulary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33</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A83E9F-49A8-E8DD-A0FB-8E66B6B17141}"/>
              </a:ext>
            </a:extLst>
          </p:cNvPr>
          <p:cNvSpPr txBox="1"/>
          <p:nvPr/>
        </p:nvSpPr>
        <p:spPr>
          <a:xfrm>
            <a:off x="152400" y="428178"/>
            <a:ext cx="12039600" cy="5509200"/>
          </a:xfrm>
          <a:prstGeom prst="rect">
            <a:avLst/>
          </a:prstGeom>
          <a:noFill/>
        </p:spPr>
        <p:txBody>
          <a:bodyPr wrap="square">
            <a:spAutoFit/>
          </a:bodyPr>
          <a:lstStyle/>
          <a:p>
            <a:r>
              <a:rPr lang="en-US" sz="3200" b="1" dirty="0">
                <a:effectLst/>
                <a:latin typeface="HelveticaNeueLTStd"/>
              </a:rPr>
              <a:t>b. Fill in the blanks with the words from Task a. </a:t>
            </a:r>
            <a:endParaRPr lang="en-US" sz="3200" dirty="0">
              <a:solidFill>
                <a:srgbClr val="002060"/>
              </a:solidFill>
            </a:endParaRPr>
          </a:p>
          <a:p>
            <a:pPr>
              <a:buFont typeface="+mj-lt"/>
              <a:buAutoNum type="arabicPeriod"/>
            </a:pPr>
            <a:r>
              <a:rPr lang="en-US" sz="3200" dirty="0">
                <a:solidFill>
                  <a:srgbClr val="002060"/>
                </a:solidFill>
                <a:effectLst/>
                <a:latin typeface="HelveticaNeueLTStd"/>
              </a:rPr>
              <a:t> Our main _________ is to help children receive good education. </a:t>
            </a:r>
          </a:p>
          <a:p>
            <a:pPr>
              <a:buFont typeface="+mj-lt"/>
              <a:buAutoNum type="arabicPeriod"/>
            </a:pPr>
            <a:r>
              <a:rPr lang="en-US" sz="3200" dirty="0">
                <a:solidFill>
                  <a:srgbClr val="002060"/>
                </a:solidFill>
                <a:effectLst/>
                <a:latin typeface="HelveticaNeueLTStd"/>
              </a:rPr>
              <a:t> The charity works to raise ____________ of the importance of a healthy diet. </a:t>
            </a:r>
          </a:p>
          <a:p>
            <a:pPr>
              <a:buFont typeface="+mj-lt"/>
              <a:buAutoNum type="arabicPeriod"/>
            </a:pPr>
            <a:r>
              <a:rPr lang="en-US" sz="3200" dirty="0">
                <a:solidFill>
                  <a:srgbClr val="002060"/>
                </a:solidFill>
                <a:effectLst/>
                <a:latin typeface="HelveticaNeueLTStd"/>
              </a:rPr>
              <a:t> According to our research, ___________ efforts have helped increase the number of turtles by 20% since 2009. </a:t>
            </a:r>
          </a:p>
          <a:p>
            <a:pPr>
              <a:buFont typeface="+mj-lt"/>
              <a:buAutoNum type="arabicPeriod"/>
            </a:pPr>
            <a:r>
              <a:rPr lang="en-US" sz="3200" dirty="0">
                <a:solidFill>
                  <a:srgbClr val="002060"/>
                </a:solidFill>
                <a:effectLst/>
                <a:latin typeface="HelveticaNeueLTStd"/>
              </a:rPr>
              <a:t> We helped Ms. Jones to __________ her business back in 2004. </a:t>
            </a:r>
          </a:p>
          <a:p>
            <a:pPr>
              <a:buFont typeface="+mj-lt"/>
              <a:buAutoNum type="arabicPeriod"/>
            </a:pPr>
            <a:r>
              <a:rPr lang="en-US" sz="3200" dirty="0">
                <a:solidFill>
                  <a:srgbClr val="002060"/>
                </a:solidFill>
                <a:effectLst/>
                <a:latin typeface="HelveticaNeueLTStd"/>
              </a:rPr>
              <a:t> We're going to ____________ an event to raise money for the charity. </a:t>
            </a:r>
            <a:endParaRPr lang="en-US" sz="1800" dirty="0">
              <a:solidFill>
                <a:srgbClr val="002060"/>
              </a:solidFill>
              <a:effectLst/>
              <a:latin typeface="HelveticaNeueLTStd"/>
            </a:endParaRPr>
          </a:p>
        </p:txBody>
      </p:sp>
      <p:sp>
        <p:nvSpPr>
          <p:cNvPr id="3" name="TextBox 2">
            <a:extLst>
              <a:ext uri="{FF2B5EF4-FFF2-40B4-BE49-F238E27FC236}">
                <a16:creationId xmlns:a16="http://schemas.microsoft.com/office/drawing/2014/main" id="{6A0A6E8E-E20C-F412-6E6F-B457C0B3DD03}"/>
              </a:ext>
            </a:extLst>
          </p:cNvPr>
          <p:cNvSpPr txBox="1"/>
          <p:nvPr/>
        </p:nvSpPr>
        <p:spPr>
          <a:xfrm>
            <a:off x="2716107" y="920622"/>
            <a:ext cx="2174240" cy="584775"/>
          </a:xfrm>
          <a:prstGeom prst="rect">
            <a:avLst/>
          </a:prstGeom>
          <a:noFill/>
        </p:spPr>
        <p:txBody>
          <a:bodyPr wrap="square" rtlCol="0">
            <a:spAutoFit/>
          </a:bodyPr>
          <a:lstStyle/>
          <a:p>
            <a:r>
              <a:rPr lang="en-US" sz="3200" dirty="0"/>
              <a:t> </a:t>
            </a:r>
            <a:r>
              <a:rPr lang="en-US" sz="3200" dirty="0">
                <a:solidFill>
                  <a:srgbClr val="FF0000"/>
                </a:solidFill>
              </a:rPr>
              <a:t>aim</a:t>
            </a:r>
            <a:endParaRPr lang="en-US" sz="3200" dirty="0"/>
          </a:p>
        </p:txBody>
      </p:sp>
      <p:sp>
        <p:nvSpPr>
          <p:cNvPr id="4" name="TextBox 3">
            <a:extLst>
              <a:ext uri="{FF2B5EF4-FFF2-40B4-BE49-F238E27FC236}">
                <a16:creationId xmlns:a16="http://schemas.microsoft.com/office/drawing/2014/main" id="{8D824525-F5A2-D4ED-C02B-C82FC178A749}"/>
              </a:ext>
            </a:extLst>
          </p:cNvPr>
          <p:cNvSpPr txBox="1"/>
          <p:nvPr/>
        </p:nvSpPr>
        <p:spPr>
          <a:xfrm>
            <a:off x="5618480" y="1906008"/>
            <a:ext cx="2174240" cy="584775"/>
          </a:xfrm>
          <a:prstGeom prst="rect">
            <a:avLst/>
          </a:prstGeom>
          <a:noFill/>
        </p:spPr>
        <p:txBody>
          <a:bodyPr wrap="square" rtlCol="0">
            <a:spAutoFit/>
          </a:bodyPr>
          <a:lstStyle/>
          <a:p>
            <a:r>
              <a:rPr lang="en-US" sz="3200" dirty="0"/>
              <a:t> </a:t>
            </a:r>
            <a:r>
              <a:rPr lang="en-US" sz="3200" dirty="0">
                <a:solidFill>
                  <a:srgbClr val="FF0000"/>
                </a:solidFill>
              </a:rPr>
              <a:t>awareness</a:t>
            </a:r>
            <a:endParaRPr lang="en-US" sz="3200" dirty="0"/>
          </a:p>
        </p:txBody>
      </p:sp>
      <p:sp>
        <p:nvSpPr>
          <p:cNvPr id="6" name="TextBox 5">
            <a:extLst>
              <a:ext uri="{FF2B5EF4-FFF2-40B4-BE49-F238E27FC236}">
                <a16:creationId xmlns:a16="http://schemas.microsoft.com/office/drawing/2014/main" id="{9A4288A3-6DEA-323D-8DAD-5677245B9A0E}"/>
              </a:ext>
            </a:extLst>
          </p:cNvPr>
          <p:cNvSpPr txBox="1"/>
          <p:nvPr/>
        </p:nvSpPr>
        <p:spPr>
          <a:xfrm>
            <a:off x="5618480" y="2350503"/>
            <a:ext cx="2386544" cy="1077218"/>
          </a:xfrm>
          <a:prstGeom prst="rect">
            <a:avLst/>
          </a:prstGeom>
          <a:noFill/>
        </p:spPr>
        <p:txBody>
          <a:bodyPr wrap="square" rtlCol="0">
            <a:spAutoFit/>
          </a:bodyPr>
          <a:lstStyle/>
          <a:p>
            <a:r>
              <a:rPr lang="en-US" sz="3200" dirty="0"/>
              <a:t> </a:t>
            </a:r>
            <a:r>
              <a:rPr lang="en-US" sz="3200" dirty="0">
                <a:solidFill>
                  <a:srgbClr val="FF0000"/>
                </a:solidFill>
              </a:rPr>
              <a:t>conservation</a:t>
            </a:r>
            <a:endParaRPr lang="en-US" sz="3200" dirty="0"/>
          </a:p>
        </p:txBody>
      </p:sp>
      <p:sp>
        <p:nvSpPr>
          <p:cNvPr id="7" name="TextBox 6">
            <a:extLst>
              <a:ext uri="{FF2B5EF4-FFF2-40B4-BE49-F238E27FC236}">
                <a16:creationId xmlns:a16="http://schemas.microsoft.com/office/drawing/2014/main" id="{C20BD850-549C-54E9-E337-4C7C55CBB94A}"/>
              </a:ext>
            </a:extLst>
          </p:cNvPr>
          <p:cNvSpPr txBox="1"/>
          <p:nvPr/>
        </p:nvSpPr>
        <p:spPr>
          <a:xfrm>
            <a:off x="5411894" y="3872216"/>
            <a:ext cx="2174240" cy="584775"/>
          </a:xfrm>
          <a:prstGeom prst="rect">
            <a:avLst/>
          </a:prstGeom>
          <a:noFill/>
        </p:spPr>
        <p:txBody>
          <a:bodyPr wrap="square" rtlCol="0">
            <a:spAutoFit/>
          </a:bodyPr>
          <a:lstStyle/>
          <a:p>
            <a:r>
              <a:rPr lang="en-US" sz="3200" dirty="0"/>
              <a:t> </a:t>
            </a:r>
            <a:r>
              <a:rPr lang="en-US" sz="3200" dirty="0">
                <a:solidFill>
                  <a:srgbClr val="FF0000"/>
                </a:solidFill>
              </a:rPr>
              <a:t>set up</a:t>
            </a:r>
            <a:endParaRPr lang="en-US" sz="3200" dirty="0"/>
          </a:p>
        </p:txBody>
      </p:sp>
      <p:sp>
        <p:nvSpPr>
          <p:cNvPr id="8" name="TextBox 7">
            <a:extLst>
              <a:ext uri="{FF2B5EF4-FFF2-40B4-BE49-F238E27FC236}">
                <a16:creationId xmlns:a16="http://schemas.microsoft.com/office/drawing/2014/main" id="{E497870D-A669-0CFD-E203-E336DB17DA86}"/>
              </a:ext>
            </a:extLst>
          </p:cNvPr>
          <p:cNvSpPr txBox="1"/>
          <p:nvPr/>
        </p:nvSpPr>
        <p:spPr>
          <a:xfrm>
            <a:off x="3803227" y="4809154"/>
            <a:ext cx="2174240" cy="584775"/>
          </a:xfrm>
          <a:prstGeom prst="rect">
            <a:avLst/>
          </a:prstGeom>
          <a:noFill/>
        </p:spPr>
        <p:txBody>
          <a:bodyPr wrap="square" rtlCol="0">
            <a:spAutoFit/>
          </a:bodyPr>
          <a:lstStyle/>
          <a:p>
            <a:r>
              <a:rPr lang="en-US" sz="3200" dirty="0"/>
              <a:t> </a:t>
            </a:r>
            <a:r>
              <a:rPr lang="en-US" sz="3200" dirty="0">
                <a:solidFill>
                  <a:srgbClr val="FF0000"/>
                </a:solidFill>
              </a:rPr>
              <a:t>organize</a:t>
            </a:r>
            <a:endParaRPr lang="en-US" sz="3200" dirty="0"/>
          </a:p>
        </p:txBody>
      </p:sp>
    </p:spTree>
    <p:extLst>
      <p:ext uri="{BB962C8B-B14F-4D97-AF65-F5344CB8AC3E}">
        <p14:creationId xmlns:p14="http://schemas.microsoft.com/office/powerpoint/2010/main" val="16992302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5" y="0"/>
            <a:ext cx="10031204"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389949"/>
            <a:ext cx="4954940" cy="879014"/>
          </a:xfrm>
          <a:prstGeom prst="rect">
            <a:avLst/>
          </a:prstGeom>
        </p:spPr>
      </p:pic>
    </p:spTree>
    <p:extLst>
      <p:ext uri="{BB962C8B-B14F-4D97-AF65-F5344CB8AC3E}">
        <p14:creationId xmlns:p14="http://schemas.microsoft.com/office/powerpoint/2010/main" val="419890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1" y="325158"/>
            <a:ext cx="10292080" cy="6023355"/>
          </a:xfrm>
          <a:prstGeom prst="rect">
            <a:avLst/>
          </a:prstGeom>
        </p:spPr>
      </p:pic>
    </p:spTree>
    <p:extLst>
      <p:ext uri="{BB962C8B-B14F-4D97-AF65-F5344CB8AC3E}">
        <p14:creationId xmlns:p14="http://schemas.microsoft.com/office/powerpoint/2010/main" val="398071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015" y="460622"/>
            <a:ext cx="2644986" cy="538445"/>
          </a:xfrm>
          <a:prstGeom prst="rect">
            <a:avLst/>
          </a:prstGeom>
        </p:spPr>
      </p:pic>
      <p:sp>
        <p:nvSpPr>
          <p:cNvPr id="4" name="TextBox 3">
            <a:extLst>
              <a:ext uri="{FF2B5EF4-FFF2-40B4-BE49-F238E27FC236}">
                <a16:creationId xmlns:a16="http://schemas.microsoft.com/office/drawing/2014/main" id="{4EBE7B0B-D17A-5AA4-0AA4-6B390CA5B341}"/>
              </a:ext>
            </a:extLst>
          </p:cNvPr>
          <p:cNvSpPr txBox="1"/>
          <p:nvPr/>
        </p:nvSpPr>
        <p:spPr>
          <a:xfrm>
            <a:off x="322118" y="1279020"/>
            <a:ext cx="7280949" cy="4031873"/>
          </a:xfrm>
          <a:prstGeom prst="rect">
            <a:avLst/>
          </a:prstGeom>
          <a:noFill/>
        </p:spPr>
        <p:txBody>
          <a:bodyPr wrap="square">
            <a:spAutoFit/>
          </a:bodyPr>
          <a:lstStyle/>
          <a:p>
            <a:pPr algn="just"/>
            <a:r>
              <a:rPr lang="en-US" sz="3200" dirty="0">
                <a:effectLst/>
              </a:rPr>
              <a:t>Richard Baker and Josiah </a:t>
            </a:r>
            <a:r>
              <a:rPr lang="en-US" sz="3200" dirty="0" err="1">
                <a:effectLst/>
              </a:rPr>
              <a:t>Njonjo</a:t>
            </a:r>
            <a:r>
              <a:rPr lang="en-US" sz="3200" dirty="0">
                <a:effectLst/>
              </a:rPr>
              <a:t> started the charity Men of the Trees in 1922 in Kenya in Africa. Its aim was to show people how important trees are for life on Earth. The charity changed its name from Men of the Trees to the International Tree Foundation (ITF) in 1992. </a:t>
            </a:r>
          </a:p>
          <a:p>
            <a:endParaRPr lang="en-US" sz="3200" dirty="0">
              <a:effectLst/>
            </a:endParaRPr>
          </a:p>
        </p:txBody>
      </p:sp>
      <p:pic>
        <p:nvPicPr>
          <p:cNvPr id="6" name="Picture 5">
            <a:extLst>
              <a:ext uri="{FF2B5EF4-FFF2-40B4-BE49-F238E27FC236}">
                <a16:creationId xmlns:a16="http://schemas.microsoft.com/office/drawing/2014/main" id="{5B41BB8F-D967-02E0-337B-9D45DBE7DE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6215" y="813543"/>
            <a:ext cx="3237652" cy="5230913"/>
          </a:xfrm>
          <a:prstGeom prst="rect">
            <a:avLst/>
          </a:prstGeom>
        </p:spPr>
      </p:pic>
    </p:spTree>
    <p:extLst>
      <p:ext uri="{BB962C8B-B14F-4D97-AF65-F5344CB8AC3E}">
        <p14:creationId xmlns:p14="http://schemas.microsoft.com/office/powerpoint/2010/main" val="346674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BE7B0B-D17A-5AA4-0AA4-6B390CA5B341}"/>
              </a:ext>
            </a:extLst>
          </p:cNvPr>
          <p:cNvSpPr txBox="1"/>
          <p:nvPr/>
        </p:nvSpPr>
        <p:spPr>
          <a:xfrm>
            <a:off x="258234" y="583011"/>
            <a:ext cx="11391900" cy="5016758"/>
          </a:xfrm>
          <a:prstGeom prst="rect">
            <a:avLst/>
          </a:prstGeom>
          <a:noFill/>
        </p:spPr>
        <p:txBody>
          <a:bodyPr wrap="square">
            <a:spAutoFit/>
          </a:bodyPr>
          <a:lstStyle/>
          <a:p>
            <a:pPr algn="just"/>
            <a:r>
              <a:rPr lang="en-US" sz="3200" dirty="0">
                <a:effectLst/>
              </a:rPr>
              <a:t>The ITF has worked hard for many years to protect the world's forests. It has supported community tree planting projects in more than 30 countries around the world. It has also helped with conservation in places like the Amazon rainforest. As part of this work, it even bought land for planting trees there in the 1990s. Teaching young people about forest conservation has always been important for the ITF. It has organized summer schools, events, and competitions for children in many different countries. In the UK, it helped set up National Tree Week. This event has become very popular with young people. It has continued every year since 1975. </a:t>
            </a:r>
          </a:p>
        </p:txBody>
      </p:sp>
    </p:spTree>
    <p:extLst>
      <p:ext uri="{BB962C8B-B14F-4D97-AF65-F5344CB8AC3E}">
        <p14:creationId xmlns:p14="http://schemas.microsoft.com/office/powerpoint/2010/main" val="299542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F4DC-4744-0D71-2FF1-865FE28D4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015" y="460622"/>
            <a:ext cx="2644986" cy="538445"/>
          </a:xfrm>
          <a:prstGeom prst="rect">
            <a:avLst/>
          </a:prstGeom>
        </p:spPr>
      </p:pic>
      <p:sp>
        <p:nvSpPr>
          <p:cNvPr id="4" name="TextBox 3">
            <a:extLst>
              <a:ext uri="{FF2B5EF4-FFF2-40B4-BE49-F238E27FC236}">
                <a16:creationId xmlns:a16="http://schemas.microsoft.com/office/drawing/2014/main" id="{4EBE7B0B-D17A-5AA4-0AA4-6B390CA5B341}"/>
              </a:ext>
            </a:extLst>
          </p:cNvPr>
          <p:cNvSpPr txBox="1"/>
          <p:nvPr/>
        </p:nvSpPr>
        <p:spPr>
          <a:xfrm>
            <a:off x="376767" y="1134113"/>
            <a:ext cx="11391900" cy="3046988"/>
          </a:xfrm>
          <a:prstGeom prst="rect">
            <a:avLst/>
          </a:prstGeom>
          <a:noFill/>
        </p:spPr>
        <p:txBody>
          <a:bodyPr wrap="square">
            <a:spAutoFit/>
          </a:bodyPr>
          <a:lstStyle/>
          <a:p>
            <a:pPr algn="just"/>
            <a:r>
              <a:rPr lang="en-US" sz="3200" dirty="0">
                <a:effectLst/>
              </a:rPr>
              <a:t>In Australia, Trees for Life started in 1981 after a visit from Richard Baker. Its aim is to help people in South Australia with conservation of plants and trees. Since 1981, it has grown over 35 million trees! It has over two thousand volunteers and over one hundred educational</a:t>
            </a:r>
            <a:r>
              <a:rPr lang="en-US" sz="3200" dirty="0">
                <a:solidFill>
                  <a:srgbClr val="9900FF"/>
                </a:solidFill>
                <a:effectLst/>
              </a:rPr>
              <a:t> </a:t>
            </a:r>
            <a:r>
              <a:rPr lang="en-US" sz="3200" dirty="0">
                <a:effectLst/>
              </a:rPr>
              <a:t>events every month. Their events have helped raise people's awareness about Australia's plants, trees, and animals. </a:t>
            </a:r>
          </a:p>
        </p:txBody>
      </p:sp>
    </p:spTree>
    <p:extLst>
      <p:ext uri="{BB962C8B-B14F-4D97-AF65-F5344CB8AC3E}">
        <p14:creationId xmlns:p14="http://schemas.microsoft.com/office/powerpoint/2010/main" val="39454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18381-7FB8-B08B-5B72-FA2C5C8B4BEA}"/>
              </a:ext>
            </a:extLst>
          </p:cNvPr>
          <p:cNvSpPr txBox="1"/>
          <p:nvPr/>
        </p:nvSpPr>
        <p:spPr>
          <a:xfrm>
            <a:off x="284480" y="1121926"/>
            <a:ext cx="11907520" cy="3293209"/>
          </a:xfrm>
          <a:prstGeom prst="rect">
            <a:avLst/>
          </a:prstGeom>
          <a:noFill/>
        </p:spPr>
        <p:txBody>
          <a:bodyPr wrap="square" rtlCol="0">
            <a:spAutoFit/>
          </a:bodyPr>
          <a:lstStyle/>
          <a:p>
            <a:r>
              <a:rPr lang="en-US" sz="3000" dirty="0">
                <a:solidFill>
                  <a:srgbClr val="002060"/>
                </a:solidFill>
              </a:rPr>
              <a:t>Teaching notes: Reading for general information: </a:t>
            </a:r>
            <a:r>
              <a:rPr lang="en-US" sz="3000" b="1" dirty="0">
                <a:solidFill>
                  <a:srgbClr val="002060"/>
                </a:solidFill>
              </a:rPr>
              <a:t>SKIMMING</a:t>
            </a:r>
          </a:p>
          <a:p>
            <a:pPr marL="457200" indent="-457200">
              <a:buFontTx/>
              <a:buChar char="-"/>
            </a:pPr>
            <a:r>
              <a:rPr lang="en-US" sz="3000" dirty="0"/>
              <a:t>Skimming is reading rapidly in order to get a general overview of the material.</a:t>
            </a:r>
          </a:p>
          <a:p>
            <a:pPr marL="457200" indent="-457200">
              <a:buFontTx/>
              <a:buChar char="-"/>
            </a:pPr>
            <a:r>
              <a:rPr lang="en-US" sz="3000" dirty="0"/>
              <a:t>Part a. Choose the title of the text </a:t>
            </a:r>
            <a:r>
              <a:rPr lang="en-US" sz="3000" dirty="0">
                <a:sym typeface="Wingdings" panose="05000000000000000000" pitchFamily="2" charset="2"/>
              </a:rPr>
              <a:t> Skim for the main idea. </a:t>
            </a:r>
          </a:p>
          <a:p>
            <a:r>
              <a:rPr lang="en-US" sz="3000" dirty="0">
                <a:sym typeface="Wingdings" panose="05000000000000000000" pitchFamily="2" charset="2"/>
              </a:rPr>
              <a:t>Read the first part of the article, underline the keywords and choose the best title for the text. </a:t>
            </a:r>
            <a:endParaRPr lang="en-US" sz="3000" dirty="0"/>
          </a:p>
          <a:p>
            <a:pPr marL="457200" indent="-457200">
              <a:buFontTx/>
              <a:buChar char="-"/>
            </a:pPr>
            <a:endParaRPr lang="en-US" sz="2800" dirty="0"/>
          </a:p>
        </p:txBody>
      </p:sp>
      <p:pic>
        <p:nvPicPr>
          <p:cNvPr id="4" name="Picture 3">
            <a:extLst>
              <a:ext uri="{FF2B5EF4-FFF2-40B4-BE49-F238E27FC236}">
                <a16:creationId xmlns:a16="http://schemas.microsoft.com/office/drawing/2014/main" id="{F5FBBF2C-14F5-22FF-A4B8-6C23C3C00C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341" y="4365401"/>
            <a:ext cx="10741318" cy="1656082"/>
          </a:xfrm>
          <a:prstGeom prst="rect">
            <a:avLst/>
          </a:prstGeom>
        </p:spPr>
      </p:pic>
      <p:cxnSp>
        <p:nvCxnSpPr>
          <p:cNvPr id="6" name="Straight Connector 5">
            <a:extLst>
              <a:ext uri="{FF2B5EF4-FFF2-40B4-BE49-F238E27FC236}">
                <a16:creationId xmlns:a16="http://schemas.microsoft.com/office/drawing/2014/main" id="{925AFEFD-F9AC-F16A-528A-92DD1D4E265F}"/>
              </a:ext>
            </a:extLst>
          </p:cNvPr>
          <p:cNvCxnSpPr/>
          <p:nvPr/>
        </p:nvCxnSpPr>
        <p:spPr>
          <a:xfrm>
            <a:off x="4724400" y="4924201"/>
            <a:ext cx="20116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CAC26E-3995-7369-7DEF-0B6885FD9854}"/>
              </a:ext>
            </a:extLst>
          </p:cNvPr>
          <p:cNvCxnSpPr>
            <a:cxnSpLocks/>
          </p:cNvCxnSpPr>
          <p:nvPr/>
        </p:nvCxnSpPr>
        <p:spPr>
          <a:xfrm>
            <a:off x="1950720" y="5340761"/>
            <a:ext cx="5181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18B627-BAD6-2B55-AC2D-F69EFA236537}"/>
              </a:ext>
            </a:extLst>
          </p:cNvPr>
          <p:cNvCxnSpPr>
            <a:cxnSpLocks/>
          </p:cNvCxnSpPr>
          <p:nvPr/>
        </p:nvCxnSpPr>
        <p:spPr>
          <a:xfrm>
            <a:off x="3352800" y="5340761"/>
            <a:ext cx="14833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5FD130-9148-C92E-3989-164AD7A5E4F3}"/>
              </a:ext>
            </a:extLst>
          </p:cNvPr>
          <p:cNvCxnSpPr>
            <a:cxnSpLocks/>
          </p:cNvCxnSpPr>
          <p:nvPr/>
        </p:nvCxnSpPr>
        <p:spPr>
          <a:xfrm>
            <a:off x="10027920" y="5350921"/>
            <a:ext cx="8229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BB810F-D79F-82EB-EA98-10861ADEAD1F}"/>
              </a:ext>
            </a:extLst>
          </p:cNvPr>
          <p:cNvCxnSpPr>
            <a:cxnSpLocks/>
          </p:cNvCxnSpPr>
          <p:nvPr/>
        </p:nvCxnSpPr>
        <p:spPr>
          <a:xfrm>
            <a:off x="873760" y="5858921"/>
            <a:ext cx="20116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0C4763-1CDB-64FD-14C6-1BA3350A9CEA}"/>
              </a:ext>
            </a:extLst>
          </p:cNvPr>
          <p:cNvCxnSpPr>
            <a:cxnSpLocks/>
          </p:cNvCxnSpPr>
          <p:nvPr/>
        </p:nvCxnSpPr>
        <p:spPr>
          <a:xfrm>
            <a:off x="8879840" y="4924201"/>
            <a:ext cx="7518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F2B2C3-9F7C-AC7D-2939-CA6059AFBC0C}"/>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Pre-reading</a:t>
            </a:r>
          </a:p>
        </p:txBody>
      </p:sp>
    </p:spTree>
    <p:extLst>
      <p:ext uri="{BB962C8B-B14F-4D97-AF65-F5344CB8AC3E}">
        <p14:creationId xmlns:p14="http://schemas.microsoft.com/office/powerpoint/2010/main" val="22761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BC4B95-A87F-3EBB-D32E-3B34D3D5FAC2}"/>
              </a:ext>
            </a:extLst>
          </p:cNvPr>
          <p:cNvSpPr txBox="1"/>
          <p:nvPr/>
        </p:nvSpPr>
        <p:spPr>
          <a:xfrm>
            <a:off x="284480" y="1121926"/>
            <a:ext cx="11230186" cy="5570756"/>
          </a:xfrm>
          <a:prstGeom prst="rect">
            <a:avLst/>
          </a:prstGeom>
          <a:noFill/>
        </p:spPr>
        <p:txBody>
          <a:bodyPr wrap="square" rtlCol="0">
            <a:spAutoFit/>
          </a:bodyPr>
          <a:lstStyle/>
          <a:p>
            <a:r>
              <a:rPr lang="en-US" sz="2800" dirty="0">
                <a:solidFill>
                  <a:srgbClr val="002060"/>
                </a:solidFill>
              </a:rPr>
              <a:t>Teaching notes: Reading for specific information: </a:t>
            </a:r>
            <a:r>
              <a:rPr lang="en-US" sz="2800" b="1" dirty="0">
                <a:solidFill>
                  <a:srgbClr val="002060"/>
                </a:solidFill>
              </a:rPr>
              <a:t>SCANNING</a:t>
            </a:r>
          </a:p>
          <a:p>
            <a:r>
              <a:rPr lang="en-US" sz="2800" b="0" i="0" dirty="0">
                <a:solidFill>
                  <a:srgbClr val="002060"/>
                </a:solidFill>
                <a:effectLst/>
              </a:rPr>
              <a:t>Scanning is </a:t>
            </a:r>
            <a:r>
              <a:rPr lang="en-US" sz="2800" b="1" i="0" dirty="0">
                <a:solidFill>
                  <a:srgbClr val="002060"/>
                </a:solidFill>
                <a:effectLst/>
              </a:rPr>
              <a:t>reading a text quickly in order to find specific information</a:t>
            </a:r>
            <a:r>
              <a:rPr lang="en-US" sz="2800" b="0" i="0" dirty="0">
                <a:solidFill>
                  <a:srgbClr val="002060"/>
                </a:solidFill>
                <a:effectLst/>
              </a:rPr>
              <a:t>, e.g. figures or names.</a:t>
            </a:r>
          </a:p>
          <a:p>
            <a:r>
              <a:rPr lang="en-US" sz="2800" dirty="0">
                <a:solidFill>
                  <a:srgbClr val="002060"/>
                </a:solidFill>
              </a:rPr>
              <a:t>Tips: Read the questions, underline keywords and guess what kind of information is asked.</a:t>
            </a:r>
            <a:br>
              <a:rPr lang="en-US" sz="2800" dirty="0">
                <a:solidFill>
                  <a:srgbClr val="002060"/>
                </a:solidFill>
              </a:rPr>
            </a:br>
            <a:r>
              <a:rPr lang="en-US" sz="2800" dirty="0">
                <a:solidFill>
                  <a:srgbClr val="002060"/>
                </a:solidFill>
              </a:rPr>
              <a:t>Ex: Question 1. asks about the year. </a:t>
            </a:r>
            <a:br>
              <a:rPr lang="en-US" sz="2800" dirty="0">
                <a:solidFill>
                  <a:srgbClr val="002060"/>
                </a:solidFill>
              </a:rPr>
            </a:br>
            <a:r>
              <a:rPr lang="en-US" sz="2800" dirty="0">
                <a:solidFill>
                  <a:srgbClr val="002060"/>
                </a:solidFill>
              </a:rPr>
              <a:t>      Key word: “Men of the Trees”, “new name”, “1992” </a:t>
            </a:r>
          </a:p>
          <a:p>
            <a:r>
              <a:rPr lang="en-US" sz="2800" dirty="0">
                <a:solidFill>
                  <a:srgbClr val="002060"/>
                </a:solidFill>
              </a:rPr>
              <a:t>Related sentence in the article: </a:t>
            </a:r>
          </a:p>
          <a:p>
            <a:pPr algn="l"/>
            <a:r>
              <a:rPr lang="en-US" sz="2800" b="0" i="0" u="none" strike="noStrike" baseline="0" dirty="0">
                <a:solidFill>
                  <a:srgbClr val="002060"/>
                </a:solidFill>
              </a:rPr>
              <a:t>The charity changed its name from Men of the Trees to the International Tree Foundation (ITF) in 1992.</a:t>
            </a:r>
            <a:endParaRPr lang="en-US" sz="2800" dirty="0">
              <a:solidFill>
                <a:srgbClr val="002060"/>
              </a:solidFill>
            </a:endParaRPr>
          </a:p>
          <a:p>
            <a:pPr marL="342900" indent="-342900">
              <a:buFont typeface="Wingdings" panose="05000000000000000000" pitchFamily="2" charset="2"/>
              <a:buChar char="à"/>
            </a:pPr>
            <a:r>
              <a:rPr lang="en-US" sz="2800" dirty="0">
                <a:solidFill>
                  <a:srgbClr val="002060"/>
                </a:solidFill>
              </a:rPr>
              <a:t>The correct choice is b. 1992</a:t>
            </a:r>
          </a:p>
          <a:p>
            <a:r>
              <a:rPr lang="en-US" sz="2800" dirty="0">
                <a:solidFill>
                  <a:srgbClr val="002060"/>
                </a:solidFill>
              </a:rPr>
              <a:t>Do the same with other questions. </a:t>
            </a:r>
          </a:p>
          <a:p>
            <a:endParaRPr lang="en-US" sz="2000" dirty="0"/>
          </a:p>
        </p:txBody>
      </p:sp>
      <p:sp>
        <p:nvSpPr>
          <p:cNvPr id="3" name="Rectangle 2">
            <a:extLst>
              <a:ext uri="{FF2B5EF4-FFF2-40B4-BE49-F238E27FC236}">
                <a16:creationId xmlns:a16="http://schemas.microsoft.com/office/drawing/2014/main" id="{1EA99789-3F5C-8AD3-6BFA-9692891773A3}"/>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Pre-reading</a:t>
            </a:r>
          </a:p>
        </p:txBody>
      </p:sp>
    </p:spTree>
    <p:extLst>
      <p:ext uri="{BB962C8B-B14F-4D97-AF65-F5344CB8AC3E}">
        <p14:creationId xmlns:p14="http://schemas.microsoft.com/office/powerpoint/2010/main" val="373631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1C12AD-3993-2456-DB40-E3A14DBFD98E}"/>
              </a:ext>
            </a:extLst>
          </p:cNvPr>
          <p:cNvSpPr/>
          <p:nvPr/>
        </p:nvSpPr>
        <p:spPr>
          <a:xfrm>
            <a:off x="284480" y="457200"/>
            <a:ext cx="2136987" cy="664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VN" dirty="0"/>
              <a:t>While-reading</a:t>
            </a:r>
          </a:p>
        </p:txBody>
      </p:sp>
      <p:sp>
        <p:nvSpPr>
          <p:cNvPr id="13" name="TextBox 12">
            <a:extLst>
              <a:ext uri="{FF2B5EF4-FFF2-40B4-BE49-F238E27FC236}">
                <a16:creationId xmlns:a16="http://schemas.microsoft.com/office/drawing/2014/main" id="{7E7F7BAE-BD44-546E-B27F-5373159A62BA}"/>
              </a:ext>
            </a:extLst>
          </p:cNvPr>
          <p:cNvSpPr txBox="1"/>
          <p:nvPr/>
        </p:nvSpPr>
        <p:spPr>
          <a:xfrm>
            <a:off x="617662" y="1666644"/>
            <a:ext cx="10402241"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200" b="1" i="0" u="none" strike="noStrike" cap="none" normalizeH="0" baseline="0" dirty="0">
                <a:ln>
                  <a:noFill/>
                </a:ln>
                <a:solidFill>
                  <a:schemeClr val="tx1"/>
                </a:solidFill>
                <a:effectLst/>
                <a:latin typeface="HelveticaNeueLTStd"/>
              </a:rPr>
              <a:t>a. Read the article and choose the best title.</a:t>
            </a:r>
            <a:endParaRPr kumimoji="0" lang="en-VN" altLang="en-VN" sz="32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200" b="0" i="0" u="none" strike="noStrike" cap="none" normalizeH="0" baseline="0" dirty="0">
                <a:ln>
                  <a:noFill/>
                </a:ln>
                <a:solidFill>
                  <a:schemeClr val="tx1"/>
                </a:solidFill>
                <a:effectLst/>
                <a:latin typeface="HelveticaNeueLTStd"/>
              </a:rPr>
              <a:t>History of an International Charity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lang="en-VN" sz="3200" dirty="0">
                <a:latin typeface="HelveticaNeueLTStd"/>
              </a:rPr>
              <a:t>Saving Trees across the World </a:t>
            </a:r>
            <a:endParaRPr lang="en-VN" sz="3200" dirty="0"/>
          </a:p>
        </p:txBody>
      </p:sp>
      <p:sp>
        <p:nvSpPr>
          <p:cNvPr id="14" name="Oval 13">
            <a:extLst>
              <a:ext uri="{FF2B5EF4-FFF2-40B4-BE49-F238E27FC236}">
                <a16:creationId xmlns:a16="http://schemas.microsoft.com/office/drawing/2014/main" id="{0F9F5988-2DDD-91AD-F279-9317D196ACFA}"/>
              </a:ext>
            </a:extLst>
          </p:cNvPr>
          <p:cNvSpPr/>
          <p:nvPr/>
        </p:nvSpPr>
        <p:spPr>
          <a:xfrm>
            <a:off x="617662" y="2215654"/>
            <a:ext cx="475753" cy="471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715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EBE0FA-FC92-6A41-2556-6B57EBFBADF5}"/>
              </a:ext>
            </a:extLst>
          </p:cNvPr>
          <p:cNvSpPr>
            <a:spLocks noChangeArrowheads="1"/>
          </p:cNvSpPr>
          <p:nvPr/>
        </p:nvSpPr>
        <p:spPr bwMode="auto">
          <a:xfrm>
            <a:off x="0" y="-6765611"/>
            <a:ext cx="11446933" cy="1398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11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1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VN" altLang="en-VN" sz="3200" b="1" dirty="0">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3200" b="1" i="0" u="none" strike="noStrike" cap="none" normalizeH="0" baseline="0" dirty="0">
              <a:ln>
                <a:noFill/>
              </a:ln>
              <a:solidFill>
                <a:schemeClr val="tx1"/>
              </a:solidFill>
              <a:effectLst/>
              <a:latin typeface="HelveticaNeueLTSt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100" b="1" i="0" u="none" strike="noStrike" cap="none" normalizeH="0" baseline="0" dirty="0">
                <a:ln>
                  <a:noFill/>
                </a:ln>
                <a:solidFill>
                  <a:schemeClr val="tx1"/>
                </a:solidFill>
                <a:effectLst/>
                <a:latin typeface="HelveticaNeueLTStd"/>
              </a:rPr>
              <a:t>b. Now, read and circle the answers. </a:t>
            </a:r>
            <a:endParaRPr kumimoji="0" lang="en-VN" altLang="en-VN" sz="31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100" b="0" i="0" u="none" strike="noStrike" cap="none" normalizeH="0" baseline="0" dirty="0">
                <a:ln>
                  <a:noFill/>
                </a:ln>
                <a:solidFill>
                  <a:schemeClr val="tx1"/>
                </a:solidFill>
                <a:effectLst/>
                <a:latin typeface="HelveticaNeueLTStd"/>
              </a:rPr>
              <a:t>Men of the Trees was given a new name in...</a:t>
            </a:r>
            <a:br>
              <a:rPr kumimoji="0" lang="en-VN" altLang="en-VN" sz="3100" b="0" i="0" u="none" strike="noStrike" cap="none" normalizeH="0" baseline="0" dirty="0">
                <a:ln>
                  <a:noFill/>
                </a:ln>
                <a:solidFill>
                  <a:schemeClr val="tx1"/>
                </a:solidFill>
                <a:effectLst/>
                <a:latin typeface="HelveticaNeueLTStd"/>
              </a:rPr>
            </a:br>
            <a:r>
              <a:rPr kumimoji="0" lang="en-US" altLang="en-VN" sz="3100" b="0" i="0" u="none" strike="noStrike" cap="none" normalizeH="0" baseline="0" dirty="0">
                <a:ln>
                  <a:noFill/>
                </a:ln>
                <a:solidFill>
                  <a:schemeClr val="tx1"/>
                </a:solidFill>
                <a:effectLst/>
                <a:latin typeface="HelveticaNeueLTStd"/>
              </a:rPr>
              <a:t> a. 1975                       b. 1981                c. 1992</a:t>
            </a:r>
            <a:r>
              <a:rPr kumimoji="0" lang="en-VN" altLang="en-VN" sz="3100" b="0" i="0" u="none" strike="noStrike" cap="none" normalizeH="0" baseline="0" dirty="0">
                <a:ln>
                  <a:noFill/>
                </a:ln>
                <a:solidFill>
                  <a:schemeClr val="tx1"/>
                </a:solidFill>
                <a:effectLst/>
                <a:latin typeface="HelveticaNeueLTStd"/>
              </a:rPr>
              <a:t> </a:t>
            </a:r>
            <a:br>
              <a:rPr kumimoji="0" lang="en-VN" altLang="en-VN" sz="3100" b="0" i="0" u="none" strike="noStrike" cap="none" normalizeH="0" baseline="0" dirty="0">
                <a:ln>
                  <a:noFill/>
                </a:ln>
                <a:solidFill>
                  <a:schemeClr val="tx1"/>
                </a:solidFill>
                <a:effectLst/>
                <a:latin typeface="HelveticaNeueLTStd"/>
              </a:rPr>
            </a:br>
            <a:endParaRPr kumimoji="0" lang="en-VN" altLang="en-VN" sz="3100" b="0" i="0" u="none" strike="noStrike" cap="none" normalizeH="0" baseline="0" dirty="0">
              <a:ln>
                <a:noFill/>
              </a:ln>
              <a:solidFill>
                <a:schemeClr val="tx1"/>
              </a:solidFill>
              <a:effectLst/>
              <a:latin typeface="HelveticaNeueLTStd"/>
            </a:endParaRPr>
          </a:p>
          <a:p>
            <a:pPr marL="514350" indent="-514350" eaLnBrk="0" fontAlgn="base" hangingPunct="0">
              <a:spcBef>
                <a:spcPct val="0"/>
              </a:spcBef>
              <a:spcAft>
                <a:spcPct val="0"/>
              </a:spcAft>
              <a:buFontTx/>
              <a:buAutoNum type="arabicPeriod"/>
            </a:pPr>
            <a:r>
              <a:rPr kumimoji="0" lang="en-VN" altLang="en-VN" sz="3100" b="0" i="0" u="none" strike="noStrike" cap="none" normalizeH="0" baseline="0" dirty="0">
                <a:ln>
                  <a:noFill/>
                </a:ln>
                <a:solidFill>
                  <a:schemeClr val="tx1"/>
                </a:solidFill>
                <a:effectLst/>
                <a:latin typeface="HelveticaNeueLTStd"/>
              </a:rPr>
              <a:t>The ITF has helped to protect trees in...</a:t>
            </a:r>
            <a:br>
              <a:rPr kumimoji="0" lang="en-VN" altLang="en-VN" sz="3100" b="0" i="0" u="none" strike="noStrike" cap="none" normalizeH="0" baseline="0" dirty="0">
                <a:ln>
                  <a:noFill/>
                </a:ln>
                <a:solidFill>
                  <a:schemeClr val="tx1"/>
                </a:solidFill>
                <a:effectLst/>
                <a:latin typeface="HelveticaNeueLTStd"/>
              </a:rPr>
            </a:br>
            <a:r>
              <a:rPr lang="en-US" altLang="en-VN" sz="3100" dirty="0">
                <a:latin typeface="HelveticaNeueLTStd"/>
              </a:rPr>
              <a:t> a. the Amazon            b. Kenya              c. </a:t>
            </a:r>
            <a:r>
              <a:rPr lang="vi-VN" altLang="en-VN" sz="3100" dirty="0">
                <a:latin typeface="HelveticaNeueLTStd"/>
              </a:rPr>
              <a:t>Australia</a:t>
            </a:r>
            <a:endParaRPr lang="en-VN" altLang="en-VN" sz="3100" dirty="0">
              <a:latin typeface="HelveticaNeueLTStd"/>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VN" altLang="en-VN" sz="3100" b="0" i="0" u="none" strike="noStrike" cap="none" normalizeH="0" baseline="0" dirty="0">
              <a:ln>
                <a:noFill/>
              </a:ln>
              <a:solidFill>
                <a:schemeClr val="tx1"/>
              </a:solidFill>
              <a:effectLst/>
              <a:latin typeface="HelveticaNeueLTStd"/>
            </a:endParaRPr>
          </a:p>
          <a:p>
            <a:pPr marL="514350" indent="-514350" eaLnBrk="0" fontAlgn="base" hangingPunct="0">
              <a:spcBef>
                <a:spcPct val="0"/>
              </a:spcBef>
              <a:spcAft>
                <a:spcPct val="0"/>
              </a:spcAft>
              <a:buFontTx/>
              <a:buAutoNum type="arabicPeriod"/>
            </a:pPr>
            <a:r>
              <a:rPr kumimoji="0" lang="en-VN" altLang="en-VN" sz="3100" b="0" i="0" u="none" strike="noStrike" cap="none" normalizeH="0" baseline="0" dirty="0">
                <a:ln>
                  <a:noFill/>
                </a:ln>
                <a:solidFill>
                  <a:schemeClr val="tx1"/>
                </a:solidFill>
                <a:effectLst/>
                <a:latin typeface="HelveticaNeueLTStd"/>
              </a:rPr>
              <a:t>National Tree Week started in…</a:t>
            </a:r>
            <a:br>
              <a:rPr kumimoji="0" lang="en-VN" altLang="en-VN" sz="3100" b="0" i="0" u="none" strike="noStrike" cap="none" normalizeH="0" baseline="0" dirty="0">
                <a:ln>
                  <a:noFill/>
                </a:ln>
                <a:solidFill>
                  <a:schemeClr val="tx1"/>
                </a:solidFill>
                <a:effectLst/>
                <a:latin typeface="HelveticaNeueLTStd"/>
              </a:rPr>
            </a:br>
            <a:r>
              <a:rPr lang="en-US" altLang="en-VN" sz="3100" dirty="0">
                <a:latin typeface="HelveticaNeueLTStd"/>
              </a:rPr>
              <a:t> a. 1981                       b. the 1990s          c. 1975</a:t>
            </a:r>
            <a:r>
              <a:rPr lang="en-VN" altLang="en-VN" sz="3100" dirty="0">
                <a:latin typeface="HelveticaNeueLTStd"/>
              </a:rPr>
              <a:t> </a:t>
            </a:r>
            <a:br>
              <a:rPr lang="en-VN" altLang="en-VN" sz="3100" dirty="0">
                <a:latin typeface="HelveticaNeueLTStd"/>
              </a:rPr>
            </a:br>
            <a:endParaRPr kumimoji="0" lang="en-VN" altLang="en-VN" sz="3100" b="0" i="0" u="none" strike="noStrike" cap="none" normalizeH="0" baseline="0" dirty="0">
              <a:ln>
                <a:noFill/>
              </a:ln>
              <a:solidFill>
                <a:schemeClr val="tx1"/>
              </a:solidFill>
              <a:effectLst/>
              <a:latin typeface="HelveticaNeueLTStd"/>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VN" altLang="en-VN" sz="3100" b="0" i="0" u="none" strike="noStrike" cap="none" normalizeH="0" baseline="0" dirty="0">
                <a:ln>
                  <a:noFill/>
                </a:ln>
                <a:solidFill>
                  <a:schemeClr val="tx1"/>
                </a:solidFill>
                <a:effectLst/>
                <a:latin typeface="HelveticaNeueLTStd"/>
              </a:rPr>
              <a:t>Trees for Life has grown... </a:t>
            </a:r>
            <a:br>
              <a:rPr lang="en-VN" altLang="en-VN" sz="3100" dirty="0"/>
            </a:br>
            <a:r>
              <a:rPr lang="en-VN" altLang="en-VN" sz="3100" dirty="0"/>
              <a:t>  </a:t>
            </a:r>
            <a:r>
              <a:rPr kumimoji="0" lang="en-VN" altLang="en-VN" sz="3100" b="0" i="0" u="none" strike="noStrike" cap="none" normalizeH="0" baseline="0" dirty="0">
                <a:ln>
                  <a:noFill/>
                </a:ln>
                <a:solidFill>
                  <a:schemeClr val="tx1"/>
                </a:solidFill>
                <a:effectLst/>
                <a:latin typeface="HelveticaNeueLTStd"/>
              </a:rPr>
              <a:t>a. two thousand trees. </a:t>
            </a:r>
            <a:r>
              <a:rPr lang="en-VN" altLang="en-VN" sz="3100" dirty="0"/>
              <a:t>          </a:t>
            </a:r>
            <a:r>
              <a:rPr kumimoji="0" lang="en-VN" altLang="en-VN" sz="3100" b="0" i="0" u="none" strike="noStrike" cap="none" normalizeH="0" baseline="0" dirty="0">
                <a:ln>
                  <a:noFill/>
                </a:ln>
                <a:solidFill>
                  <a:schemeClr val="tx1"/>
                </a:solidFill>
                <a:effectLst/>
                <a:latin typeface="HelveticaNeueLTStd"/>
              </a:rPr>
              <a:t>b. over one hundred trees. </a:t>
            </a:r>
            <a:endParaRPr kumimoji="0" lang="en-VN" altLang="en-VN" sz="3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100" b="0" i="0" u="none" strike="noStrike" cap="none" normalizeH="0" baseline="0" dirty="0">
                <a:ln>
                  <a:noFill/>
                </a:ln>
                <a:solidFill>
                  <a:schemeClr val="tx1"/>
                </a:solidFill>
                <a:effectLst/>
                <a:latin typeface="HelveticaNeueLTStd"/>
              </a:rPr>
              <a:t>      c. 35 million trees. </a:t>
            </a:r>
            <a:endParaRPr kumimoji="0" lang="en-VN" altLang="en-VN" sz="3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3200" b="0" i="0" u="none" strike="noStrike" cap="none" normalizeH="0" baseline="0" dirty="0">
                <a:ln>
                  <a:noFill/>
                </a:ln>
                <a:solidFill>
                  <a:schemeClr val="tx1"/>
                </a:solidFill>
                <a:effectLst/>
                <a:latin typeface="Arial" panose="020B0604020202020204" pitchFamily="34" charset="0"/>
              </a:rPr>
              <a:t>           </a:t>
            </a:r>
          </a:p>
        </p:txBody>
      </p:sp>
      <p:sp>
        <p:nvSpPr>
          <p:cNvPr id="6" name="Oval 5">
            <a:extLst>
              <a:ext uri="{FF2B5EF4-FFF2-40B4-BE49-F238E27FC236}">
                <a16:creationId xmlns:a16="http://schemas.microsoft.com/office/drawing/2014/main" id="{A46E29A7-566B-14CA-13DC-A0935E3F3DD5}"/>
              </a:ext>
            </a:extLst>
          </p:cNvPr>
          <p:cNvSpPr/>
          <p:nvPr/>
        </p:nvSpPr>
        <p:spPr>
          <a:xfrm>
            <a:off x="4410628" y="1334347"/>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E986E5-BA2B-9A93-A613-A3D7D06C362B}"/>
              </a:ext>
            </a:extLst>
          </p:cNvPr>
          <p:cNvSpPr/>
          <p:nvPr/>
        </p:nvSpPr>
        <p:spPr>
          <a:xfrm>
            <a:off x="503217" y="2773681"/>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9F36E3-0253-03FE-BAA5-26F5F07E4774}"/>
              </a:ext>
            </a:extLst>
          </p:cNvPr>
          <p:cNvSpPr/>
          <p:nvPr/>
        </p:nvSpPr>
        <p:spPr>
          <a:xfrm>
            <a:off x="7705854" y="4224105"/>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26E413D-2CD8-37DB-1F76-D25F3CD029B8}"/>
              </a:ext>
            </a:extLst>
          </p:cNvPr>
          <p:cNvSpPr/>
          <p:nvPr/>
        </p:nvSpPr>
        <p:spPr>
          <a:xfrm>
            <a:off x="503217" y="6069838"/>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853439" y="3080973"/>
            <a:ext cx="11185499" cy="1668470"/>
          </a:xfrm>
          <a:prstGeom prst="rect">
            <a:avLst/>
          </a:prstGeom>
        </p:spPr>
        <p:txBody>
          <a:bodyPr wrap="square">
            <a:spAutoFit/>
          </a:bodyPr>
          <a:lstStyle/>
          <a:p>
            <a:pPr lvl="0">
              <a:lnSpc>
                <a:spcPct val="150000"/>
              </a:lnSpc>
            </a:pPr>
            <a:r>
              <a:rPr lang="en-US" sz="3600" dirty="0">
                <a:solidFill>
                  <a:srgbClr val="002060"/>
                </a:solidFill>
                <a:ea typeface="Calibri" panose="020F0502020204030204" pitchFamily="34" charset="0"/>
                <a:cs typeface="JDCLK L+ Frutiger LT Std"/>
              </a:rPr>
              <a:t>- practice and learn vocabulary related to charity.</a:t>
            </a:r>
          </a:p>
          <a:p>
            <a:pPr lvl="0">
              <a:lnSpc>
                <a:spcPct val="150000"/>
              </a:lnSpc>
            </a:pPr>
            <a:r>
              <a:rPr lang="en-US" sz="3600" dirty="0">
                <a:solidFill>
                  <a:srgbClr val="002060"/>
                </a:solidFill>
                <a:ea typeface="Calibri" panose="020F0502020204030204" pitchFamily="34" charset="0"/>
                <a:cs typeface="JDCLK L+ Frutiger LT Std"/>
              </a:rPr>
              <a:t>- practice reading for gist and specific information.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40</a:t>
            </a:r>
          </a:p>
        </p:txBody>
      </p:sp>
      <p:sp>
        <p:nvSpPr>
          <p:cNvPr id="10" name="TextBox 9">
            <a:extLst>
              <a:ext uri="{FF2B5EF4-FFF2-40B4-BE49-F238E27FC236}">
                <a16:creationId xmlns:a16="http://schemas.microsoft.com/office/drawing/2014/main" id="{35EAF23C-D94F-D6C9-5251-3FA53FB4068B}"/>
              </a:ext>
            </a:extLst>
          </p:cNvPr>
          <p:cNvSpPr txBox="1"/>
          <p:nvPr/>
        </p:nvSpPr>
        <p:spPr>
          <a:xfrm>
            <a:off x="338667" y="3175844"/>
            <a:ext cx="11209866" cy="2000548"/>
          </a:xfrm>
          <a:prstGeom prst="rect">
            <a:avLst/>
          </a:prstGeom>
          <a:noFill/>
        </p:spPr>
        <p:txBody>
          <a:bodyPr wrap="square">
            <a:spAutoFit/>
          </a:bodyPr>
          <a:lstStyle/>
          <a:p>
            <a:r>
              <a:rPr lang="en-US" sz="3100" dirty="0">
                <a:effectLst/>
              </a:rPr>
              <a:t>The Howard Hughes Medical Institute (HHMI) is one of the biggest charities in the world. It was set up by Howard Hughes in 1953. He was a famous and successful businessman, pilot, engineer, and film director. </a:t>
            </a:r>
          </a:p>
        </p:txBody>
      </p:sp>
      <p:pic>
        <p:nvPicPr>
          <p:cNvPr id="11" name="Picture 10">
            <a:extLst>
              <a:ext uri="{FF2B5EF4-FFF2-40B4-BE49-F238E27FC236}">
                <a16:creationId xmlns:a16="http://schemas.microsoft.com/office/drawing/2014/main" id="{ECFBB6A4-BB94-EF3A-748F-419A3A2BE0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1019" y="1529230"/>
            <a:ext cx="11769962" cy="1159358"/>
          </a:xfrm>
          <a:prstGeom prst="rect">
            <a:avLst/>
          </a:prstGeom>
        </p:spPr>
      </p:pic>
    </p:spTree>
    <p:extLst>
      <p:ext uri="{BB962C8B-B14F-4D97-AF65-F5344CB8AC3E}">
        <p14:creationId xmlns:p14="http://schemas.microsoft.com/office/powerpoint/2010/main" val="314660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EAF23C-D94F-D6C9-5251-3FA53FB4068B}"/>
              </a:ext>
            </a:extLst>
          </p:cNvPr>
          <p:cNvSpPr txBox="1"/>
          <p:nvPr/>
        </p:nvSpPr>
        <p:spPr>
          <a:xfrm>
            <a:off x="287868" y="381575"/>
            <a:ext cx="11209866" cy="5339923"/>
          </a:xfrm>
          <a:prstGeom prst="rect">
            <a:avLst/>
          </a:prstGeom>
          <a:noFill/>
        </p:spPr>
        <p:txBody>
          <a:bodyPr wrap="square">
            <a:spAutoFit/>
          </a:bodyPr>
          <a:lstStyle/>
          <a:p>
            <a:pPr algn="just"/>
            <a:r>
              <a:rPr lang="en-US" sz="3100" dirty="0">
                <a:effectLst/>
              </a:rPr>
              <a:t>HHMI is a health charity. Its aim is to promote human knowledge of science, especially biology and medicine. Their main research program, called Investigators, chooses scientists they believe can make a difference and support them. Every year, they organize a competition, and the winners will receive money for their research for seven years. Through their research, HHMI scientists have increased our understanding of our body. HHMI has also provided money for other scientists' research at universities and hospitals. It has spent 653 million dollars on supporting research and since 1978, more than 30 scientists whom HHMI supported have won the Nobel Prize. </a:t>
            </a:r>
          </a:p>
        </p:txBody>
      </p:sp>
    </p:spTree>
    <p:extLst>
      <p:ext uri="{BB962C8B-B14F-4D97-AF65-F5344CB8AC3E}">
        <p14:creationId xmlns:p14="http://schemas.microsoft.com/office/powerpoint/2010/main" val="222914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EAF23C-D94F-D6C9-5251-3FA53FB4068B}"/>
              </a:ext>
            </a:extLst>
          </p:cNvPr>
          <p:cNvSpPr txBox="1"/>
          <p:nvPr/>
        </p:nvSpPr>
        <p:spPr>
          <a:xfrm>
            <a:off x="491067" y="1236092"/>
            <a:ext cx="11209866" cy="3908762"/>
          </a:xfrm>
          <a:prstGeom prst="rect">
            <a:avLst/>
          </a:prstGeom>
          <a:noFill/>
        </p:spPr>
        <p:txBody>
          <a:bodyPr wrap="square">
            <a:spAutoFit/>
          </a:bodyPr>
          <a:lstStyle/>
          <a:p>
            <a:pPr algn="just"/>
            <a:r>
              <a:rPr lang="en-US" sz="3100" dirty="0">
                <a:effectLst/>
              </a:rPr>
              <a:t>The institute also works to bring science knowledge to everyone. It provides free resources for teachers and students on its website and gives scholarships to both students and professors. It has spent more than 66 million dollars to support science education. To make science more interesting to the public, the institute has worked with filmmakers to create science films that bring science to life. One of its movies won the Emmy Award for Outstanding Science and Technology Documentary in 2018. </a:t>
            </a:r>
          </a:p>
        </p:txBody>
      </p:sp>
    </p:spTree>
    <p:extLst>
      <p:ext uri="{BB962C8B-B14F-4D97-AF65-F5344CB8AC3E}">
        <p14:creationId xmlns:p14="http://schemas.microsoft.com/office/powerpoint/2010/main" val="152535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37B4AF-240E-1B18-3ED2-A7FF80762E20}"/>
              </a:ext>
            </a:extLst>
          </p:cNvPr>
          <p:cNvSpPr txBox="1"/>
          <p:nvPr/>
        </p:nvSpPr>
        <p:spPr>
          <a:xfrm>
            <a:off x="914400" y="1354667"/>
            <a:ext cx="11277600" cy="3046988"/>
          </a:xfrm>
          <a:prstGeom prst="rect">
            <a:avLst/>
          </a:prstGeom>
          <a:noFill/>
        </p:spPr>
        <p:txBody>
          <a:bodyPr wrap="square">
            <a:spAutoFit/>
          </a:bodyPr>
          <a:lstStyle/>
          <a:p>
            <a:r>
              <a:rPr lang="en-US" sz="3200" dirty="0">
                <a:effectLst/>
                <a:latin typeface="HelveticaNeueLTStd"/>
              </a:rPr>
              <a:t>The Howard Hughes Medical Institute (HHMI)...</a:t>
            </a:r>
          </a:p>
          <a:p>
            <a:br>
              <a:rPr lang="en-US" sz="3200" dirty="0">
                <a:effectLst/>
                <a:latin typeface="HelveticaNeueLTStd"/>
              </a:rPr>
            </a:br>
            <a:r>
              <a:rPr lang="en-US" sz="3200" dirty="0">
                <a:effectLst/>
                <a:latin typeface="HelveticaNeueLTStd"/>
              </a:rPr>
              <a:t>1. helps scientists make discoveries in biology and medicine. </a:t>
            </a:r>
          </a:p>
          <a:p>
            <a:r>
              <a:rPr lang="en-US" sz="3200" dirty="0">
                <a:effectLst/>
                <a:latin typeface="HelveticaNeueLTStd"/>
              </a:rPr>
              <a:t>2. researches new medicines for diseases. </a:t>
            </a:r>
          </a:p>
          <a:p>
            <a:r>
              <a:rPr lang="en-US" sz="3200" dirty="0">
                <a:effectLst/>
                <a:latin typeface="HelveticaNeueLTStd"/>
              </a:rPr>
              <a:t>3. makes science more accessible to everyone. </a:t>
            </a:r>
          </a:p>
          <a:p>
            <a:r>
              <a:rPr lang="en-US" sz="3200" dirty="0">
                <a:effectLst/>
                <a:latin typeface="HelveticaNeueLTStd"/>
              </a:rPr>
              <a:t>4. builds a network of the best scientists. </a:t>
            </a:r>
            <a:endParaRPr lang="en-US" sz="3200" dirty="0"/>
          </a:p>
        </p:txBody>
      </p:sp>
      <p:sp>
        <p:nvSpPr>
          <p:cNvPr id="9" name="Oval 8">
            <a:extLst>
              <a:ext uri="{FF2B5EF4-FFF2-40B4-BE49-F238E27FC236}">
                <a16:creationId xmlns:a16="http://schemas.microsoft.com/office/drawing/2014/main" id="{7F36F6DB-E43B-5090-2471-DED87ABB23E8}"/>
              </a:ext>
            </a:extLst>
          </p:cNvPr>
          <p:cNvSpPr/>
          <p:nvPr/>
        </p:nvSpPr>
        <p:spPr>
          <a:xfrm>
            <a:off x="914400" y="2344505"/>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633572-1400-1B2B-6E65-8EBE9B1C4EBE}"/>
              </a:ext>
            </a:extLst>
          </p:cNvPr>
          <p:cNvSpPr/>
          <p:nvPr/>
        </p:nvSpPr>
        <p:spPr>
          <a:xfrm>
            <a:off x="885316" y="3373080"/>
            <a:ext cx="483699" cy="406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7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58EAE-D48D-4ED1-BC37-C1FF353D753E}"/>
              </a:ext>
            </a:extLst>
          </p:cNvPr>
          <p:cNvSpPr txBox="1"/>
          <p:nvPr/>
        </p:nvSpPr>
        <p:spPr>
          <a:xfrm>
            <a:off x="782320" y="2505707"/>
            <a:ext cx="10810240" cy="3539430"/>
          </a:xfrm>
          <a:prstGeom prst="rect">
            <a:avLst/>
          </a:prstGeom>
          <a:noFill/>
        </p:spPr>
        <p:txBody>
          <a:bodyPr wrap="square">
            <a:spAutoFit/>
          </a:bodyPr>
          <a:lstStyle/>
          <a:p>
            <a:pPr algn="ctr"/>
            <a:r>
              <a:rPr lang="en-US" sz="3200" b="0" i="0" u="none" strike="noStrike" baseline="0" dirty="0">
                <a:solidFill>
                  <a:srgbClr val="002060"/>
                </a:solidFill>
                <a:latin typeface="HelveticaNeueLTStd-BdCn"/>
              </a:rPr>
              <a:t>How can we stop people and companies from cutting down trees in our rainforests?</a:t>
            </a:r>
          </a:p>
          <a:p>
            <a:pPr algn="ctr"/>
            <a:endParaRPr lang="en-US" sz="3200" dirty="0">
              <a:solidFill>
                <a:srgbClr val="002060"/>
              </a:solidFill>
              <a:latin typeface="HelveticaNeueLTStd-BdCn"/>
            </a:endParaRPr>
          </a:p>
          <a:p>
            <a:pPr algn="ctr"/>
            <a:r>
              <a:rPr lang="en-US" sz="3200" i="1" dirty="0">
                <a:solidFill>
                  <a:srgbClr val="002060"/>
                </a:solidFill>
                <a:latin typeface="HelveticaNeueLTStd-BdCn"/>
              </a:rPr>
              <a:t>We can …</a:t>
            </a:r>
          </a:p>
          <a:p>
            <a:pPr algn="ctr"/>
            <a:r>
              <a:rPr lang="en-US" sz="3200" i="1" dirty="0">
                <a:solidFill>
                  <a:srgbClr val="002060"/>
                </a:solidFill>
                <a:latin typeface="HelveticaNeueLTStd-BdCn"/>
              </a:rPr>
              <a:t>I think we should …</a:t>
            </a:r>
          </a:p>
          <a:p>
            <a:pPr algn="ctr"/>
            <a:r>
              <a:rPr lang="en-US" sz="3200" i="1" dirty="0">
                <a:solidFill>
                  <a:srgbClr val="002060"/>
                </a:solidFill>
                <a:latin typeface="HelveticaNeueLTStd-BdCn"/>
              </a:rPr>
              <a:t>It’s good to …</a:t>
            </a:r>
          </a:p>
          <a:p>
            <a:pPr algn="ctr"/>
            <a:r>
              <a:rPr lang="en-US" sz="3200" i="1" dirty="0">
                <a:solidFill>
                  <a:srgbClr val="002060"/>
                </a:solidFill>
                <a:latin typeface="HelveticaNeueLTStd-BdCn"/>
              </a:rPr>
              <a:t>It’s a good idea to … </a:t>
            </a:r>
            <a:endParaRPr lang="en-US" sz="3200" i="1" dirty="0">
              <a:solidFill>
                <a:srgbClr val="002060"/>
              </a:solidFill>
            </a:endParaRPr>
          </a:p>
        </p:txBody>
      </p:sp>
      <p:sp>
        <p:nvSpPr>
          <p:cNvPr id="5" name="Rectangle 4">
            <a:extLst>
              <a:ext uri="{FF2B5EF4-FFF2-40B4-BE49-F238E27FC236}">
                <a16:creationId xmlns:a16="http://schemas.microsoft.com/office/drawing/2014/main" id="{97290D0D-15C3-6E07-4EFD-FF496AAB1A8F}"/>
              </a:ext>
            </a:extLst>
          </p:cNvPr>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2CA432AB-B583-2D49-DDF4-79282A8FBD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7965" y="749982"/>
            <a:ext cx="2927955" cy="18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0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594826" y="1039456"/>
            <a:ext cx="3827884" cy="830997"/>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4800" b="1" dirty="0">
                <a:solidFill>
                  <a:schemeClr val="bg1"/>
                </a:solidFill>
              </a:rPr>
              <a:t>Consolidation</a:t>
            </a:r>
          </a:p>
        </p:txBody>
      </p:sp>
    </p:spTree>
    <p:extLst>
      <p:ext uri="{BB962C8B-B14F-4D97-AF65-F5344CB8AC3E}">
        <p14:creationId xmlns:p14="http://schemas.microsoft.com/office/powerpoint/2010/main" val="393217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ghtning Bolt 4">
            <a:extLst>
              <a:ext uri="{FF2B5EF4-FFF2-40B4-BE49-F238E27FC236}">
                <a16:creationId xmlns:a16="http://schemas.microsoft.com/office/drawing/2014/main" id="{3BAB879B-130E-F304-27D5-1FC5FEA4C121}"/>
              </a:ext>
            </a:extLst>
          </p:cNvPr>
          <p:cNvSpPr/>
          <p:nvPr/>
        </p:nvSpPr>
        <p:spPr>
          <a:xfrm>
            <a:off x="10751573" y="5899354"/>
            <a:ext cx="575187" cy="364553"/>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 name="TextBox 1">
            <a:extLst>
              <a:ext uri="{FF2B5EF4-FFF2-40B4-BE49-F238E27FC236}">
                <a16:creationId xmlns:a16="http://schemas.microsoft.com/office/drawing/2014/main" id="{1E5FB4CD-2681-2828-C43B-FFB0B72849C7}"/>
              </a:ext>
            </a:extLst>
          </p:cNvPr>
          <p:cNvSpPr txBox="1"/>
          <p:nvPr/>
        </p:nvSpPr>
        <p:spPr>
          <a:xfrm>
            <a:off x="280218" y="390559"/>
            <a:ext cx="11911781" cy="3970318"/>
          </a:xfrm>
          <a:prstGeom prst="rect">
            <a:avLst/>
          </a:prstGeom>
          <a:noFill/>
        </p:spPr>
        <p:txBody>
          <a:bodyPr wrap="square" rtlCol="0">
            <a:spAutoFit/>
          </a:bodyPr>
          <a:lstStyle/>
          <a:p>
            <a:pPr algn="ctr"/>
            <a:r>
              <a:rPr lang="en-VN" sz="3600" b="1" dirty="0"/>
              <a:t>Game: Guessing the words</a:t>
            </a:r>
          </a:p>
          <a:p>
            <a:pPr marL="571500" indent="-571500">
              <a:buFontTx/>
              <a:buChar char="-"/>
            </a:pPr>
            <a:r>
              <a:rPr lang="en-VN" sz="3600" dirty="0"/>
              <a:t>Work in groups</a:t>
            </a:r>
          </a:p>
          <a:p>
            <a:pPr marL="571500" indent="-571500">
              <a:buFontTx/>
              <a:buChar char="-"/>
            </a:pPr>
            <a:r>
              <a:rPr lang="en-VN" sz="3600" dirty="0"/>
              <a:t>Each student takes turn to describe/ give definition of a word in today’s lesson. The other will listen and guess the word. </a:t>
            </a:r>
          </a:p>
          <a:p>
            <a:pPr marL="571500" indent="-571500">
              <a:buFontTx/>
              <a:buChar char="-"/>
            </a:pPr>
            <a:r>
              <a:rPr lang="en-VN" sz="3600" dirty="0"/>
              <a:t>Who can guess the most correct words will win the game. </a:t>
            </a:r>
          </a:p>
          <a:p>
            <a:endParaRPr lang="en-VN" sz="3600" dirty="0"/>
          </a:p>
        </p:txBody>
      </p:sp>
      <p:sp>
        <p:nvSpPr>
          <p:cNvPr id="3" name="Oval 2">
            <a:extLst>
              <a:ext uri="{FF2B5EF4-FFF2-40B4-BE49-F238E27FC236}">
                <a16:creationId xmlns:a16="http://schemas.microsoft.com/office/drawing/2014/main" id="{9148E6FE-1825-31CE-24F7-7B077F0E0DBE}"/>
              </a:ext>
            </a:extLst>
          </p:cNvPr>
          <p:cNvSpPr/>
          <p:nvPr/>
        </p:nvSpPr>
        <p:spPr>
          <a:xfrm>
            <a:off x="985683" y="3848393"/>
            <a:ext cx="7270955" cy="16813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The result you want to have when you do something.</a:t>
            </a:r>
          </a:p>
        </p:txBody>
      </p:sp>
      <p:sp>
        <p:nvSpPr>
          <p:cNvPr id="4" name="Oval 3">
            <a:extLst>
              <a:ext uri="{FF2B5EF4-FFF2-40B4-BE49-F238E27FC236}">
                <a16:creationId xmlns:a16="http://schemas.microsoft.com/office/drawing/2014/main" id="{FF45A3F9-D899-9DF5-BB29-A9BF94656251}"/>
              </a:ext>
            </a:extLst>
          </p:cNvPr>
          <p:cNvSpPr/>
          <p:nvPr/>
        </p:nvSpPr>
        <p:spPr>
          <a:xfrm>
            <a:off x="8256638" y="5017224"/>
            <a:ext cx="3347884" cy="9973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3200" dirty="0">
                <a:solidFill>
                  <a:schemeClr val="tx1"/>
                </a:solidFill>
              </a:rPr>
              <a:t>Is it “AIM”?</a:t>
            </a:r>
            <a:endParaRPr lang="vi-VN" sz="3200" dirty="0">
              <a:solidFill>
                <a:schemeClr val="tx1"/>
              </a:solidFill>
            </a:endParaRPr>
          </a:p>
        </p:txBody>
      </p:sp>
      <p:sp>
        <p:nvSpPr>
          <p:cNvPr id="6" name="Lightning Bolt 5">
            <a:extLst>
              <a:ext uri="{FF2B5EF4-FFF2-40B4-BE49-F238E27FC236}">
                <a16:creationId xmlns:a16="http://schemas.microsoft.com/office/drawing/2014/main" id="{B72AE1F5-BA1E-97B0-C6D9-91D2EC150600}"/>
              </a:ext>
            </a:extLst>
          </p:cNvPr>
          <p:cNvSpPr/>
          <p:nvPr/>
        </p:nvSpPr>
        <p:spPr>
          <a:xfrm flipH="1">
            <a:off x="1578077" y="5265174"/>
            <a:ext cx="771831" cy="634180"/>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Tree>
    <p:extLst>
      <p:ext uri="{BB962C8B-B14F-4D97-AF65-F5344CB8AC3E}">
        <p14:creationId xmlns:p14="http://schemas.microsoft.com/office/powerpoint/2010/main" val="276710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5346" y="781050"/>
            <a:ext cx="2075529"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800" b="1" dirty="0">
                <a:solidFill>
                  <a:schemeClr val="bg1"/>
                </a:solidFill>
              </a:rPr>
              <a:t>LET’S PLAY!</a:t>
            </a:r>
          </a:p>
        </p:txBody>
      </p:sp>
      <p:sp>
        <p:nvSpPr>
          <p:cNvPr id="4" name="TextBox 3">
            <a:hlinkClick r:id="rId2"/>
          </p:cNvPr>
          <p:cNvSpPr txBox="1"/>
          <p:nvPr/>
        </p:nvSpPr>
        <p:spPr>
          <a:xfrm>
            <a:off x="7905750" y="781050"/>
            <a:ext cx="330517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here to play the games.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4288" y="1807944"/>
            <a:ext cx="8873733" cy="4341256"/>
          </a:xfrm>
          <a:prstGeom prst="rect">
            <a:avLst/>
          </a:prstGeom>
        </p:spPr>
      </p:pic>
    </p:spTree>
    <p:extLst>
      <p:ext uri="{BB962C8B-B14F-4D97-AF65-F5344CB8AC3E}">
        <p14:creationId xmlns:p14="http://schemas.microsoft.com/office/powerpoint/2010/main" val="3705518278"/>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062479" y="1515180"/>
            <a:ext cx="9298247" cy="3416320"/>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FF0000"/>
                </a:solidFill>
              </a:rPr>
              <a:t>Vocabulary</a:t>
            </a:r>
            <a:r>
              <a:rPr lang="en-US" sz="3600" dirty="0">
                <a:solidFill>
                  <a:srgbClr val="0070C0"/>
                </a:solidFill>
              </a:rPr>
              <a:t>: related to charities</a:t>
            </a:r>
          </a:p>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Reading</a:t>
            </a:r>
            <a:r>
              <a:rPr lang="en-US" sz="3600" dirty="0">
                <a:solidFill>
                  <a:srgbClr val="0070C0"/>
                </a:solidFill>
              </a:rPr>
              <a:t>: for gist and specific information</a:t>
            </a:r>
          </a:p>
          <a:p>
            <a:pPr marL="457200" indent="-457200">
              <a:buFont typeface="Arial" panose="020B0604020202020204" pitchFamily="34" charset="0"/>
              <a:buChar char="•"/>
            </a:pPr>
            <a:endParaRPr lang="en-US" sz="3600" dirty="0">
              <a:solidFill>
                <a:srgbClr val="FF0000"/>
              </a:solidFill>
            </a:endParaRPr>
          </a:p>
          <a:p>
            <a:endParaRPr lang="en-US" sz="3600" dirty="0">
              <a:solidFill>
                <a:srgbClr val="0070C0"/>
              </a:solidFill>
            </a:endParaRPr>
          </a:p>
          <a:p>
            <a:endParaRPr lang="en-US" sz="3600" dirty="0">
              <a:solidFill>
                <a:srgbClr val="0070C0"/>
              </a:solidFill>
            </a:endParaRPr>
          </a:p>
        </p:txBody>
      </p:sp>
    </p:spTree>
    <p:extLst>
      <p:ext uri="{BB962C8B-B14F-4D97-AF65-F5344CB8AC3E}">
        <p14:creationId xmlns:p14="http://schemas.microsoft.com/office/powerpoint/2010/main" val="58738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6" y="355459"/>
            <a:ext cx="8958016" cy="6110655"/>
          </a:xfrm>
          <a:prstGeom prst="rect">
            <a:avLst/>
          </a:prstGeom>
        </p:spPr>
      </p:pic>
      <p:sp>
        <p:nvSpPr>
          <p:cNvPr id="4" name="Oval 3"/>
          <p:cNvSpPr/>
          <p:nvPr/>
        </p:nvSpPr>
        <p:spPr>
          <a:xfrm>
            <a:off x="1987421" y="951721"/>
            <a:ext cx="4721289" cy="4851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rPr>
              <a:t>New words</a:t>
            </a:r>
          </a:p>
          <a:p>
            <a:pPr algn="ctr"/>
            <a:r>
              <a:rPr lang="en-US" sz="3600" i="1" dirty="0">
                <a:solidFill>
                  <a:srgbClr val="0070C0"/>
                </a:solidFill>
              </a:rPr>
              <a:t>organize  </a:t>
            </a:r>
            <a:br>
              <a:rPr lang="en-US" sz="3600" i="1" dirty="0">
                <a:solidFill>
                  <a:srgbClr val="0070C0"/>
                </a:solidFill>
              </a:rPr>
            </a:br>
            <a:r>
              <a:rPr lang="en-US" sz="3600" i="1" dirty="0">
                <a:solidFill>
                  <a:srgbClr val="0070C0"/>
                </a:solidFill>
              </a:rPr>
              <a:t>awareness </a:t>
            </a:r>
            <a:br>
              <a:rPr lang="en-US" sz="3600" i="1" dirty="0">
                <a:solidFill>
                  <a:srgbClr val="0070C0"/>
                </a:solidFill>
              </a:rPr>
            </a:br>
            <a:r>
              <a:rPr lang="en-US" sz="3600" i="1" dirty="0">
                <a:solidFill>
                  <a:srgbClr val="0070C0"/>
                </a:solidFill>
              </a:rPr>
              <a:t>set up  </a:t>
            </a:r>
            <a:br>
              <a:rPr lang="en-US" sz="3600" i="1" dirty="0">
                <a:solidFill>
                  <a:srgbClr val="0070C0"/>
                </a:solidFill>
              </a:rPr>
            </a:br>
            <a:r>
              <a:rPr lang="en-US" sz="3600" i="1" dirty="0">
                <a:solidFill>
                  <a:srgbClr val="0070C0"/>
                </a:solidFill>
              </a:rPr>
              <a:t>conservation  </a:t>
            </a:r>
            <a:br>
              <a:rPr lang="en-US" sz="3600" i="1" dirty="0">
                <a:solidFill>
                  <a:srgbClr val="0070C0"/>
                </a:solidFill>
              </a:rPr>
            </a:br>
            <a:r>
              <a:rPr lang="en-US" sz="3600" i="1" dirty="0">
                <a:solidFill>
                  <a:srgbClr val="0070C0"/>
                </a:solidFill>
              </a:rPr>
              <a:t>aim  </a:t>
            </a:r>
            <a:br>
              <a:rPr lang="en-US" sz="3600" i="1" dirty="0">
                <a:solidFill>
                  <a:srgbClr val="0070C0"/>
                </a:solidFill>
              </a:rPr>
            </a:br>
            <a:r>
              <a:rPr lang="en-US" sz="3600" i="1" dirty="0">
                <a:solidFill>
                  <a:srgbClr val="0070C0"/>
                </a:solidFill>
              </a:rPr>
              <a:t> </a:t>
            </a:r>
          </a:p>
        </p:txBody>
      </p:sp>
    </p:spTree>
    <p:extLst>
      <p:ext uri="{BB962C8B-B14F-4D97-AF65-F5344CB8AC3E}">
        <p14:creationId xmlns:p14="http://schemas.microsoft.com/office/powerpoint/2010/main" val="335882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Learn by heart vocabularies and make sentences using them.</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22</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 page 22)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Grammar on page 34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362D1105-0E9C-13AA-1D07-DFC4DE3E55B0}"/>
              </a:ext>
            </a:extLst>
          </p:cNvPr>
          <p:cNvSpPr/>
          <p:nvPr/>
        </p:nvSpPr>
        <p:spPr>
          <a:xfrm>
            <a:off x="510309" y="2702020"/>
            <a:ext cx="10974567" cy="3447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rgbClr val="002060"/>
                </a:solidFill>
              </a:rPr>
              <a:t>A: </a:t>
            </a:r>
            <a:r>
              <a:rPr lang="en-US" sz="3200" dirty="0">
                <a:solidFill>
                  <a:srgbClr val="002060"/>
                </a:solidFill>
              </a:rPr>
              <a:t>What do you think “conservation” mean?</a:t>
            </a:r>
          </a:p>
          <a:p>
            <a:r>
              <a:rPr lang="en-US" sz="3200" b="1" dirty="0">
                <a:solidFill>
                  <a:srgbClr val="002060"/>
                </a:solidFill>
              </a:rPr>
              <a:t>B: </a:t>
            </a:r>
            <a:r>
              <a:rPr lang="en-US" sz="3200" dirty="0">
                <a:solidFill>
                  <a:srgbClr val="002060"/>
                </a:solidFill>
              </a:rPr>
              <a:t>I think it means making sure plants, building and animals are safe. </a:t>
            </a:r>
          </a:p>
          <a:p>
            <a:r>
              <a:rPr lang="en-US" sz="3200" b="1" dirty="0">
                <a:solidFill>
                  <a:srgbClr val="002060"/>
                </a:solidFill>
              </a:rPr>
              <a:t>A: </a:t>
            </a:r>
            <a:r>
              <a:rPr lang="en-US" sz="3200" dirty="0">
                <a:solidFill>
                  <a:srgbClr val="002060"/>
                </a:solidFill>
              </a:rPr>
              <a:t>Why? </a:t>
            </a:r>
          </a:p>
          <a:p>
            <a:r>
              <a:rPr lang="en-US" sz="3200" b="1" dirty="0">
                <a:solidFill>
                  <a:srgbClr val="002060"/>
                </a:solidFill>
              </a:rPr>
              <a:t>B: </a:t>
            </a:r>
            <a:r>
              <a:rPr lang="en-US" sz="3200" dirty="0">
                <a:solidFill>
                  <a:srgbClr val="002060"/>
                </a:solidFill>
              </a:rPr>
              <a:t>Because I see the word “look after” in the next sentence.</a:t>
            </a:r>
          </a:p>
          <a:p>
            <a:endParaRPr lang="en-US" sz="3200" dirty="0">
              <a:solidFill>
                <a:srgbClr val="002060"/>
              </a:solidFill>
            </a:endParaRPr>
          </a:p>
          <a:p>
            <a:pPr algn="ctr"/>
            <a:r>
              <a:rPr lang="en-US" sz="3200" dirty="0">
                <a:solidFill>
                  <a:srgbClr val="002060"/>
                </a:solidFill>
              </a:rPr>
              <a:t> </a:t>
            </a:r>
          </a:p>
        </p:txBody>
      </p:sp>
      <p:sp>
        <p:nvSpPr>
          <p:cNvPr id="5" name="Rectangle 4">
            <a:extLst>
              <a:ext uri="{FF2B5EF4-FFF2-40B4-BE49-F238E27FC236}">
                <a16:creationId xmlns:a16="http://schemas.microsoft.com/office/drawing/2014/main" id="{9FDD6DC7-3E2A-4085-E6B3-EA4D7490848D}"/>
              </a:ext>
            </a:extLst>
          </p:cNvPr>
          <p:cNvSpPr/>
          <p:nvPr/>
        </p:nvSpPr>
        <p:spPr>
          <a:xfrm>
            <a:off x="3768436" y="839723"/>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6C4FDAD8-6D0C-7639-C4D7-0A080B5B66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9714" y="708255"/>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3">
            <a:extLst>
              <a:ext uri="{FF2B5EF4-FFF2-40B4-BE49-F238E27FC236}">
                <a16:creationId xmlns:a16="http://schemas.microsoft.com/office/drawing/2014/main" id="{A3521AC9-136B-7FAF-1BC2-108444D2DF70}"/>
              </a:ext>
            </a:extLst>
          </p:cNvPr>
          <p:cNvSpPr/>
          <p:nvPr/>
        </p:nvSpPr>
        <p:spPr>
          <a:xfrm>
            <a:off x="707124" y="1697846"/>
            <a:ext cx="7938655" cy="9005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70C0"/>
                </a:solidFill>
              </a:rPr>
              <a:t>Check the answer with your partner.</a:t>
            </a:r>
            <a:endParaRPr lang="en-US" sz="3600" dirty="0">
              <a:solidFill>
                <a:srgbClr val="0070C0"/>
              </a:solidFill>
            </a:endParaRPr>
          </a:p>
        </p:txBody>
      </p:sp>
    </p:spTree>
    <p:extLst>
      <p:ext uri="{BB962C8B-B14F-4D97-AF65-F5344CB8AC3E}">
        <p14:creationId xmlns:p14="http://schemas.microsoft.com/office/powerpoint/2010/main" val="185461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8546" y="376831"/>
            <a:ext cx="2943225" cy="666750"/>
          </a:xfrm>
          <a:prstGeom prst="rect">
            <a:avLst/>
          </a:prstGeom>
        </p:spPr>
      </p:pic>
      <p:sp>
        <p:nvSpPr>
          <p:cNvPr id="11" name="Rectangle 10"/>
          <p:cNvSpPr/>
          <p:nvPr/>
        </p:nvSpPr>
        <p:spPr>
          <a:xfrm>
            <a:off x="3358862" y="435692"/>
            <a:ext cx="678872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latin typeface="HelveticaNeueLTStd-BdCn"/>
              </a:rPr>
              <a:t>b. In pairs: If you set up a charity, who or what will you help, and why?</a:t>
            </a:r>
            <a:endParaRPr lang="en-US" sz="3600" i="1" dirty="0">
              <a:solidFill>
                <a:srgbClr val="0070C0"/>
              </a:solidFill>
            </a:endParaRPr>
          </a:p>
        </p:txBody>
      </p:sp>
      <p:sp>
        <p:nvSpPr>
          <p:cNvPr id="20" name="Rectangle 19"/>
          <p:cNvSpPr/>
          <p:nvPr/>
        </p:nvSpPr>
        <p:spPr>
          <a:xfrm>
            <a:off x="1412240" y="2893142"/>
            <a:ext cx="10417810"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dirty="0">
                <a:solidFill>
                  <a:srgbClr val="FF0000"/>
                </a:solidFill>
              </a:rPr>
              <a:t>I will set up a charity to help animals. There are lots of stray dogs in my town.</a:t>
            </a:r>
            <a:endParaRPr lang="en-US" sz="4000" i="1" dirty="0">
              <a:solidFill>
                <a:srgbClr val="FF0000"/>
              </a:solidFill>
            </a:endParaRPr>
          </a:p>
        </p:txBody>
      </p:sp>
    </p:spTree>
    <p:extLst>
      <p:ext uri="{BB962C8B-B14F-4D97-AF65-F5344CB8AC3E}">
        <p14:creationId xmlns:p14="http://schemas.microsoft.com/office/powerpoint/2010/main" val="32665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8B95E-54AA-FFAC-1BF0-565CEAB804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747" y="472644"/>
            <a:ext cx="10759440" cy="5912712"/>
          </a:xfrm>
          <a:prstGeom prst="rect">
            <a:avLst/>
          </a:prstGeom>
        </p:spPr>
      </p:pic>
    </p:spTree>
    <p:extLst>
      <p:ext uri="{BB962C8B-B14F-4D97-AF65-F5344CB8AC3E}">
        <p14:creationId xmlns:p14="http://schemas.microsoft.com/office/powerpoint/2010/main" val="321543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7A1248-D2A4-771F-0E72-AB0A0A2BE2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0667" y="350053"/>
            <a:ext cx="6993466" cy="6048945"/>
          </a:xfrm>
          <a:prstGeom prst="rect">
            <a:avLst/>
          </a:prstGeom>
        </p:spPr>
      </p:pic>
    </p:spTree>
    <p:extLst>
      <p:ext uri="{BB962C8B-B14F-4D97-AF65-F5344CB8AC3E}">
        <p14:creationId xmlns:p14="http://schemas.microsoft.com/office/powerpoint/2010/main" val="3045497164"/>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701175"/>
            <a:ext cx="10464932" cy="3170099"/>
          </a:xfrm>
          <a:prstGeom prst="rect">
            <a:avLst/>
          </a:prstGeom>
        </p:spPr>
        <p:txBody>
          <a:bodyPr wrap="square">
            <a:spAutoFit/>
          </a:bodyPr>
          <a:lstStyle/>
          <a:p>
            <a:r>
              <a:rPr lang="en-US" sz="4000" b="1" dirty="0">
                <a:solidFill>
                  <a:srgbClr val="000000"/>
                </a:solidFill>
              </a:rPr>
              <a:t>Can you name any international organizations or charities? What do they do? </a:t>
            </a:r>
          </a:p>
          <a:p>
            <a:r>
              <a:rPr lang="en-US" sz="4000" b="1" i="1" dirty="0">
                <a:solidFill>
                  <a:srgbClr val="0070C0"/>
                </a:solidFill>
              </a:rPr>
              <a:t>- WHO (World Health Organization). It promotes health, keeps the world safe. </a:t>
            </a:r>
          </a:p>
          <a:p>
            <a:r>
              <a:rPr lang="en-US" sz="4000" b="1" i="1" dirty="0">
                <a:solidFill>
                  <a:srgbClr val="0070C0"/>
                </a:solidFill>
              </a:rPr>
              <a:t>-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5560" y="367162"/>
            <a:ext cx="9616440" cy="59993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48" y="904332"/>
            <a:ext cx="5706488" cy="1081222"/>
          </a:xfrm>
          <a:prstGeom prst="rect">
            <a:avLst/>
          </a:prstGeom>
        </p:spPr>
      </p:pic>
    </p:spTree>
    <p:extLst>
      <p:ext uri="{BB962C8B-B14F-4D97-AF65-F5344CB8AC3E}">
        <p14:creationId xmlns:p14="http://schemas.microsoft.com/office/powerpoint/2010/main" val="117104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501" y="690029"/>
            <a:ext cx="11362534"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600" b="1" i="1" dirty="0">
                <a:solidFill>
                  <a:srgbClr val="0070C0"/>
                </a:solidFill>
              </a:rPr>
              <a:t>Click each phrase to hear the sound </a:t>
            </a:r>
          </a:p>
        </p:txBody>
      </p:sp>
      <p:pic>
        <p:nvPicPr>
          <p:cNvPr id="17" name="portab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806546" y="442309"/>
            <a:ext cx="609600" cy="609600"/>
          </a:xfrm>
          <a:prstGeom prst="rect">
            <a:avLst/>
          </a:prstGeom>
        </p:spPr>
      </p:pic>
      <p:pic>
        <p:nvPicPr>
          <p:cNvPr id="19" name="automaticall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806546" y="457591"/>
            <a:ext cx="609600" cy="609600"/>
          </a:xfrm>
          <a:prstGeom prst="rect">
            <a:avLst/>
          </a:prstGeom>
        </p:spPr>
      </p:pic>
      <p:pic>
        <p:nvPicPr>
          <p:cNvPr id="20" name="privat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10806546" y="450499"/>
            <a:ext cx="609600" cy="609600"/>
          </a:xfrm>
          <a:prstGeom prst="rect">
            <a:avLst/>
          </a:prstGeom>
        </p:spPr>
      </p:pic>
      <p:pic>
        <p:nvPicPr>
          <p:cNvPr id="21" name="strap">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10806546" y="477102"/>
            <a:ext cx="609600" cy="609600"/>
          </a:xfrm>
          <a:prstGeom prst="rect">
            <a:avLst/>
          </a:prstGeom>
        </p:spPr>
      </p:pic>
      <p:pic>
        <p:nvPicPr>
          <p:cNvPr id="22" name="fashionabl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10806546" y="461235"/>
            <a:ext cx="609600" cy="609600"/>
          </a:xfrm>
          <a:prstGeom prst="rect">
            <a:avLst/>
          </a:prstGeom>
        </p:spPr>
      </p:pic>
      <p:pic>
        <p:nvPicPr>
          <p:cNvPr id="23" name="attach">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10806546" y="468777"/>
            <a:ext cx="609600" cy="609600"/>
          </a:xfrm>
          <a:prstGeom prst="rect">
            <a:avLst/>
          </a:prstGeom>
        </p:spPr>
      </p:pic>
      <p:sp>
        <p:nvSpPr>
          <p:cNvPr id="24" name="Rectangle 23"/>
          <p:cNvSpPr/>
          <p:nvPr/>
        </p:nvSpPr>
        <p:spPr>
          <a:xfrm>
            <a:off x="10806546" y="442309"/>
            <a:ext cx="609600" cy="63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im">
            <a:hlinkClick r:id="" action="ppaction://media"/>
            <a:extLst>
              <a:ext uri="{FF2B5EF4-FFF2-40B4-BE49-F238E27FC236}">
                <a16:creationId xmlns:a16="http://schemas.microsoft.com/office/drawing/2014/main" id="{5614EFCA-E0D1-4953-0022-E241D231A494}"/>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7945120" y="4625619"/>
            <a:ext cx="406400" cy="406400"/>
          </a:xfrm>
          <a:prstGeom prst="rect">
            <a:avLst/>
          </a:prstGeom>
        </p:spPr>
      </p:pic>
      <p:pic>
        <p:nvPicPr>
          <p:cNvPr id="6" name="organize">
            <a:hlinkClick r:id="" action="ppaction://media"/>
            <a:extLst>
              <a:ext uri="{FF2B5EF4-FFF2-40B4-BE49-F238E27FC236}">
                <a16:creationId xmlns:a16="http://schemas.microsoft.com/office/drawing/2014/main" id="{559388F7-7D5F-06BA-0ED5-C9761E0ADF76}"/>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7741920" y="1549287"/>
            <a:ext cx="406400" cy="406400"/>
          </a:xfrm>
          <a:prstGeom prst="rect">
            <a:avLst/>
          </a:prstGeom>
        </p:spPr>
      </p:pic>
      <p:pic>
        <p:nvPicPr>
          <p:cNvPr id="7" name="awareness">
            <a:hlinkClick r:id="" action="ppaction://media"/>
            <a:extLst>
              <a:ext uri="{FF2B5EF4-FFF2-40B4-BE49-F238E27FC236}">
                <a16:creationId xmlns:a16="http://schemas.microsoft.com/office/drawing/2014/main" id="{131FACD1-586C-15FB-067F-3537BF13AEFB}"/>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8981440" y="2346696"/>
            <a:ext cx="406400" cy="406400"/>
          </a:xfrm>
          <a:prstGeom prst="rect">
            <a:avLst/>
          </a:prstGeom>
        </p:spPr>
      </p:pic>
      <p:pic>
        <p:nvPicPr>
          <p:cNvPr id="8" name="conservation">
            <a:hlinkClick r:id="" action="ppaction://media"/>
            <a:extLst>
              <a:ext uri="{FF2B5EF4-FFF2-40B4-BE49-F238E27FC236}">
                <a16:creationId xmlns:a16="http://schemas.microsoft.com/office/drawing/2014/main" id="{3B653AE4-7011-FF25-55DF-AA598E480876}"/>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10603346" y="3982903"/>
            <a:ext cx="406400" cy="406400"/>
          </a:xfrm>
          <a:prstGeom prst="rect">
            <a:avLst/>
          </a:prstGeom>
        </p:spPr>
      </p:pic>
      <p:pic>
        <p:nvPicPr>
          <p:cNvPr id="15" name="set up">
            <a:hlinkClick r:id="" action="ppaction://media"/>
            <a:extLst>
              <a:ext uri="{FF2B5EF4-FFF2-40B4-BE49-F238E27FC236}">
                <a16:creationId xmlns:a16="http://schemas.microsoft.com/office/drawing/2014/main" id="{165D1A4A-5567-BFD9-5061-570CC13DABAC}"/>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8483600" y="3214493"/>
            <a:ext cx="406400" cy="406400"/>
          </a:xfrm>
          <a:prstGeom prst="rect">
            <a:avLst/>
          </a:prstGeom>
        </p:spPr>
      </p:pic>
      <p:sp>
        <p:nvSpPr>
          <p:cNvPr id="10" name="TextBox 9"/>
          <p:cNvSpPr txBox="1"/>
          <p:nvPr/>
        </p:nvSpPr>
        <p:spPr>
          <a:xfrm>
            <a:off x="444190" y="458839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aim </a:t>
            </a:r>
            <a:r>
              <a:rPr lang="en-US" sz="3200" b="1" dirty="0"/>
              <a:t> </a:t>
            </a:r>
            <a:r>
              <a:rPr lang="en-US" sz="3200" dirty="0">
                <a:latin typeface="Calibri" panose="020F0502020204030204" pitchFamily="34" charset="0"/>
                <a:cs typeface="Calibri" panose="020F0502020204030204" pitchFamily="34" charset="0"/>
              </a:rPr>
              <a:t>(n) </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rPr>
              <a:t>eɪm</a:t>
            </a:r>
            <a:r>
              <a:rPr lang="en-US" sz="3200" dirty="0">
                <a:solidFill>
                  <a:srgbClr val="FF0000"/>
                </a:solidFill>
              </a:rPr>
              <a:t> /</a:t>
            </a:r>
            <a:r>
              <a:rPr lang="en-US" sz="3200" dirty="0">
                <a:solidFill>
                  <a:srgbClr val="FF0000"/>
                </a:solidFill>
                <a:latin typeface="Calibri" panose="020F0502020204030204" pitchFamily="34" charset="0"/>
                <a:cs typeface="Calibri" panose="020F0502020204030204" pitchFamily="34" charset="0"/>
              </a:rPr>
              <a:t> </a:t>
            </a:r>
            <a:r>
              <a:rPr lang="en-US" sz="3200" dirty="0" err="1"/>
              <a:t>mục</a:t>
            </a:r>
            <a:r>
              <a:rPr lang="en-US" sz="3200" dirty="0"/>
              <a:t> </a:t>
            </a:r>
            <a:r>
              <a:rPr lang="en-US" sz="3200" dirty="0" err="1"/>
              <a:t>đích</a:t>
            </a:r>
            <a:r>
              <a:rPr lang="en-US" sz="3200" dirty="0"/>
              <a:t>, </a:t>
            </a:r>
            <a:r>
              <a:rPr lang="en-US" sz="3200" dirty="0" err="1"/>
              <a:t>mục</a:t>
            </a:r>
            <a:r>
              <a:rPr lang="en-US" sz="3200" dirty="0"/>
              <a:t> </a:t>
            </a:r>
            <a:r>
              <a:rPr lang="en-US" sz="3200" dirty="0" err="1"/>
              <a:t>tiêu</a:t>
            </a:r>
            <a:endParaRPr lang="en-US" sz="3200" dirty="0">
              <a:latin typeface="Calibri" panose="020F0502020204030204" pitchFamily="34" charset="0"/>
              <a:cs typeface="Calibri" panose="020F0502020204030204" pitchFamily="34" charset="0"/>
            </a:endParaRPr>
          </a:p>
        </p:txBody>
      </p:sp>
      <p:sp>
        <p:nvSpPr>
          <p:cNvPr id="11" name="TextBox 10"/>
          <p:cNvSpPr txBox="1"/>
          <p:nvPr/>
        </p:nvSpPr>
        <p:spPr>
          <a:xfrm>
            <a:off x="444190" y="3857878"/>
            <a:ext cx="11371226"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conservation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a:t>
            </a:r>
            <a:r>
              <a:rPr lang="en-US" sz="3200" dirty="0">
                <a:solidFill>
                  <a:srgbClr val="FF0000"/>
                </a:solidFill>
              </a:rPr>
              <a:t>/</a:t>
            </a:r>
            <a:r>
              <a:rPr lang="en-US" sz="3200" dirty="0" err="1">
                <a:solidFill>
                  <a:srgbClr val="FF0000"/>
                </a:solidFill>
              </a:rPr>
              <a:t>kɑːnsərˈveɪʃn</a:t>
            </a:r>
            <a:r>
              <a:rPr lang="en-US" sz="3200" dirty="0">
                <a:solidFill>
                  <a:srgbClr val="FF0000"/>
                </a:solidFill>
              </a:rPr>
              <a:t>/</a:t>
            </a:r>
            <a:r>
              <a:rPr lang="vi-VN" sz="3200" dirty="0">
                <a:latin typeface="Calibri" panose="020F0502020204030204" pitchFamily="34" charset="0"/>
                <a:cs typeface="Calibri" panose="020F0502020204030204" pitchFamily="34" charset="0"/>
              </a:rPr>
              <a:t> </a:t>
            </a:r>
            <a:r>
              <a:rPr lang="en-US" sz="3200" dirty="0" err="1"/>
              <a:t>sự</a:t>
            </a:r>
            <a:r>
              <a:rPr lang="en-US" sz="3200" dirty="0"/>
              <a:t> </a:t>
            </a:r>
            <a:r>
              <a:rPr lang="en-US" sz="3200" dirty="0" err="1"/>
              <a:t>giữ</a:t>
            </a:r>
            <a:r>
              <a:rPr lang="en-US" sz="3200" dirty="0"/>
              <a:t> </a:t>
            </a:r>
            <a:r>
              <a:rPr lang="en-US" sz="3200" dirty="0" err="1"/>
              <a:t>gìn</a:t>
            </a:r>
            <a:r>
              <a:rPr lang="en-US" sz="3200" dirty="0"/>
              <a:t>, </a:t>
            </a:r>
            <a:r>
              <a:rPr lang="en-US" sz="3200" dirty="0" err="1"/>
              <a:t>sự</a:t>
            </a:r>
            <a:r>
              <a:rPr lang="en-US" sz="3200" dirty="0"/>
              <a:t> </a:t>
            </a:r>
            <a:r>
              <a:rPr lang="en-US" sz="3200" dirty="0" err="1"/>
              <a:t>bảo</a:t>
            </a:r>
            <a:r>
              <a:rPr lang="en-US" sz="3200" dirty="0"/>
              <a:t> </a:t>
            </a:r>
            <a:r>
              <a:rPr lang="en-US" sz="3200" dirty="0" err="1"/>
              <a:t>tồn</a:t>
            </a:r>
            <a:endParaRPr lang="en-US" sz="3200" dirty="0">
              <a:latin typeface="Calibri" panose="020F0502020204030204" pitchFamily="34" charset="0"/>
              <a:cs typeface="Calibri" panose="020F0502020204030204" pitchFamily="34" charset="0"/>
            </a:endParaRPr>
          </a:p>
        </p:txBody>
      </p:sp>
      <p:sp>
        <p:nvSpPr>
          <p:cNvPr id="12" name="TextBox 11"/>
          <p:cNvSpPr txBox="1"/>
          <p:nvPr/>
        </p:nvSpPr>
        <p:spPr>
          <a:xfrm>
            <a:off x="428155" y="312811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set up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v</a:t>
            </a:r>
            <a:r>
              <a:rPr lang="vi-VN" sz="3200" dirty="0">
                <a:latin typeface="Calibri" panose="020F0502020204030204" pitchFamily="34" charset="0"/>
                <a:cs typeface="Calibri" panose="020F0502020204030204" pitchFamily="34" charset="0"/>
              </a:rPr>
              <a:t>)</a:t>
            </a:r>
            <a:r>
              <a:rPr lang="en-US" sz="3200" dirty="0">
                <a:solidFill>
                  <a:srgbClr val="FF0000"/>
                </a:solidFill>
                <a:latin typeface="Calibri" panose="020F0502020204030204" pitchFamily="34" charset="0"/>
                <a:cs typeface="Calibri" panose="020F0502020204030204" pitchFamily="34" charset="0"/>
              </a:rPr>
              <a:t> /set </a:t>
            </a:r>
            <a:r>
              <a:rPr lang="en-US" sz="3200" dirty="0" err="1">
                <a:solidFill>
                  <a:srgbClr val="FF0000"/>
                </a:solidFill>
                <a:latin typeface="Calibri" panose="020F0502020204030204" pitchFamily="34" charset="0"/>
                <a:cs typeface="Calibri" panose="020F0502020204030204" pitchFamily="34" charset="0"/>
              </a:rPr>
              <a:t>ʌp</a:t>
            </a:r>
            <a:r>
              <a:rPr lang="en-US" sz="3200" dirty="0">
                <a:solidFill>
                  <a:srgbClr val="FF0000"/>
                </a:solidFill>
                <a:latin typeface="Calibri" panose="020F0502020204030204" pitchFamily="34" charset="0"/>
                <a:cs typeface="Calibri" panose="020F0502020204030204" pitchFamily="34" charset="0"/>
              </a:rPr>
              <a:t>/</a:t>
            </a:r>
            <a:r>
              <a:rPr lang="vi-VN"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lập</a:t>
            </a:r>
            <a:endParaRPr lang="en-US" sz="3200" dirty="0">
              <a:latin typeface="Calibri" panose="020F0502020204030204" pitchFamily="34" charset="0"/>
              <a:cs typeface="Calibri" panose="020F0502020204030204" pitchFamily="34" charset="0"/>
            </a:endParaRPr>
          </a:p>
        </p:txBody>
      </p:sp>
      <p:sp>
        <p:nvSpPr>
          <p:cNvPr id="13" name="TextBox 12"/>
          <p:cNvSpPr txBox="1"/>
          <p:nvPr/>
        </p:nvSpPr>
        <p:spPr>
          <a:xfrm>
            <a:off x="417867" y="239516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awareness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/əˈwernəs/ </a:t>
            </a:r>
            <a:r>
              <a:rPr lang="en-US" sz="3200" dirty="0" err="1">
                <a:latin typeface="Calibri" panose="020F0502020204030204" pitchFamily="34" charset="0"/>
                <a:cs typeface="Calibri" panose="020F0502020204030204" pitchFamily="34" charset="0"/>
              </a:rPr>
              <a:t>sự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endParaRPr lang="en-US" sz="3200" dirty="0">
              <a:latin typeface="Calibri" panose="020F0502020204030204" pitchFamily="34" charset="0"/>
              <a:cs typeface="Calibri" panose="020F0502020204030204" pitchFamily="34" charset="0"/>
            </a:endParaRPr>
          </a:p>
        </p:txBody>
      </p:sp>
      <p:sp>
        <p:nvSpPr>
          <p:cNvPr id="14" name="TextBox 13"/>
          <p:cNvSpPr txBox="1"/>
          <p:nvPr/>
        </p:nvSpPr>
        <p:spPr>
          <a:xfrm>
            <a:off x="417867" y="165560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organize</a:t>
            </a:r>
            <a:r>
              <a:rPr lang="vi-VN" sz="3200" b="1" dirty="0"/>
              <a:t> </a:t>
            </a:r>
            <a:r>
              <a:rPr lang="vi-VN"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v</a:t>
            </a:r>
            <a:r>
              <a:rPr lang="vi-VN" sz="3200" dirty="0">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/ˈɔːrɡənaɪz/</a:t>
            </a:r>
            <a:r>
              <a:rPr lang="en-US" sz="3200" dirty="0">
                <a:solidFill>
                  <a:srgbClr val="FF0000"/>
                </a:solidFill>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tổ</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chức</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7"/>
                </p:tgtEl>
              </p:cMediaNode>
            </p:audio>
            <p:audio>
              <p:cMediaNode vol="80000">
                <p:cTn id="29" fill="hold" display="0">
                  <p:stCondLst>
                    <p:cond delay="indefinite"/>
                  </p:stCondLst>
                  <p:endCondLst>
                    <p:cond evt="onStopAudio" delay="0">
                      <p:tgtEl>
                        <p:sldTgt/>
                      </p:tgtEl>
                    </p:cond>
                  </p:endCondLst>
                </p:cTn>
                <p:tgtEl>
                  <p:spTgt spid="19"/>
                </p:tgtEl>
              </p:cMediaNode>
            </p:audio>
            <p:audio>
              <p:cMediaNode vol="80000">
                <p:cTn id="30" fill="hold" display="0">
                  <p:stCondLst>
                    <p:cond delay="indefinite"/>
                  </p:stCondLst>
                  <p:endCondLst>
                    <p:cond evt="onStopAudio" delay="0">
                      <p:tgtEl>
                        <p:sldTgt/>
                      </p:tgtEl>
                    </p:cond>
                  </p:endCondLst>
                </p:cTn>
                <p:tgtEl>
                  <p:spTgt spid="20"/>
                </p:tgtEl>
              </p:cMediaNode>
            </p:audio>
            <p:audio>
              <p:cMediaNode vol="80000">
                <p:cTn id="31" fill="hold" display="0">
                  <p:stCondLst>
                    <p:cond delay="indefinite"/>
                  </p:stCondLst>
                  <p:endCondLst>
                    <p:cond evt="onStopAudio" delay="0">
                      <p:tgtEl>
                        <p:sldTgt/>
                      </p:tgtEl>
                    </p:cond>
                  </p:endCondLst>
                </p:cTn>
                <p:tgtEl>
                  <p:spTgt spid="21"/>
                </p:tgtEl>
              </p:cMediaNode>
            </p:audio>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3"/>
                </p:tgtEl>
              </p:cMediaNode>
            </p:audio>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878" fill="hold"/>
                                        <p:tgtEl>
                                          <p:spTgt spid="6"/>
                                        </p:tgtEl>
                                      </p:cBhvr>
                                    </p:cmd>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825" fill="hold"/>
                                        <p:tgtEl>
                                          <p:spTgt spid="7"/>
                                        </p:tgtEl>
                                      </p:cBhvr>
                                    </p:cmd>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643" fill="hold"/>
                                        <p:tgtEl>
                                          <p:spTgt spid="15"/>
                                        </p:tgtEl>
                                      </p:cBhvr>
                                    </p:cmd>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669" fill="hold"/>
                                        <p:tgtEl>
                                          <p:spTgt spid="8"/>
                                        </p:tgtEl>
                                      </p:cBhvr>
                                    </p:cmd>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617" fill="hold"/>
                                        <p:tgtEl>
                                          <p:spTgt spid="5"/>
                                        </p:tgtEl>
                                      </p:cBhvr>
                                    </p:cmd>
                                  </p:childTnLst>
                                </p:cTn>
                              </p:par>
                            </p:childTnLst>
                          </p:cTn>
                        </p:par>
                      </p:childTnLst>
                    </p:cTn>
                  </p:par>
                </p:childTnLst>
              </p:cTn>
              <p:nextCondLst>
                <p:cond evt="onClick" delay="0">
                  <p:tgtEl>
                    <p:spTgt spid="10"/>
                  </p:tgtEl>
                </p:cond>
              </p:nextCondLst>
            </p:seq>
            <p:audio>
              <p:cMediaNode vol="80000">
                <p:cTn id="59" fill="hold" display="0">
                  <p:stCondLst>
                    <p:cond delay="indefinite"/>
                  </p:stCondLst>
                  <p:endCondLst>
                    <p:cond evt="onStopAudio" delay="0">
                      <p:tgtEl>
                        <p:sldTgt/>
                      </p:tgtEl>
                    </p:cond>
                  </p:endCondLst>
                </p:cTn>
                <p:tgtEl>
                  <p:spTgt spid="5"/>
                </p:tgtEl>
              </p:cMediaNode>
            </p:audio>
            <p:audio>
              <p:cMediaNode vol="80000">
                <p:cTn id="60" fill="hold" display="0">
                  <p:stCondLst>
                    <p:cond delay="indefinite"/>
                  </p:stCondLst>
                  <p:endCondLst>
                    <p:cond evt="onStopAudio" delay="0">
                      <p:tgtEl>
                        <p:sldTgt/>
                      </p:tgtEl>
                    </p:cond>
                  </p:endCondLst>
                </p:cTn>
                <p:tgtEl>
                  <p:spTgt spid="6"/>
                </p:tgtEl>
              </p:cMediaNode>
            </p:audio>
            <p:audio>
              <p:cMediaNode vol="80000">
                <p:cTn id="61" fill="hold" display="0">
                  <p:stCondLst>
                    <p:cond delay="indefinite"/>
                  </p:stCondLst>
                  <p:endCondLst>
                    <p:cond evt="onStopAudio" delay="0">
                      <p:tgtEl>
                        <p:sldTgt/>
                      </p:tgtEl>
                    </p:cond>
                  </p:endCondLst>
                </p:cTn>
                <p:tgtEl>
                  <p:spTgt spid="7"/>
                </p:tgtEl>
              </p:cMediaNode>
            </p:audio>
            <p:audio>
              <p:cMediaNode vol="80000">
                <p:cTn id="62" fill="hold" display="0">
                  <p:stCondLst>
                    <p:cond delay="indefinite"/>
                  </p:stCondLst>
                  <p:endCondLst>
                    <p:cond evt="onStopAudio" delay="0">
                      <p:tgtEl>
                        <p:sldTgt/>
                      </p:tgtEl>
                    </p:cond>
                  </p:endCondLst>
                </p:cTn>
                <p:tgtEl>
                  <p:spTgt spid="8"/>
                </p:tgtEl>
              </p:cMediaNode>
            </p:audio>
            <p:audio>
              <p:cMediaNode vol="80000">
                <p:cTn id="63" fill="hold" display="0">
                  <p:stCondLst>
                    <p:cond delay="indefinite"/>
                  </p:stCondLst>
                  <p:endCondLst>
                    <p:cond evt="onStopAudio" delay="0">
                      <p:tgtEl>
                        <p:sldTgt/>
                      </p:tgtEl>
                    </p:cond>
                  </p:endCondLst>
                </p:cTn>
                <p:tgtEl>
                  <p:spTgt spid="15"/>
                </p:tgtEl>
              </p:cMediaNode>
            </p:audio>
          </p:childTnLst>
        </p:cTn>
      </p:par>
    </p:tnLst>
    <p:bldLst>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9AE18-95DB-6F0D-A4C5-F7955712BD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57200"/>
            <a:ext cx="12192000" cy="5976331"/>
          </a:xfrm>
          <a:prstGeom prst="rect">
            <a:avLst/>
          </a:prstGeom>
          <a:ln w="57150">
            <a:solidFill>
              <a:schemeClr val="tx1"/>
            </a:solidFill>
          </a:ln>
        </p:spPr>
      </p:pic>
      <p:sp>
        <p:nvSpPr>
          <p:cNvPr id="14" name="Oval 13">
            <a:extLst>
              <a:ext uri="{FF2B5EF4-FFF2-40B4-BE49-F238E27FC236}">
                <a16:creationId xmlns:a16="http://schemas.microsoft.com/office/drawing/2014/main" id="{2D373749-DAF4-479B-9F55-2B0EA5FF7D84}"/>
              </a:ext>
            </a:extLst>
          </p:cNvPr>
          <p:cNvSpPr/>
          <p:nvPr/>
        </p:nvSpPr>
        <p:spPr>
          <a:xfrm>
            <a:off x="400295" y="2958991"/>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558D86F-2B82-935F-F046-FCE5E189222E}"/>
              </a:ext>
            </a:extLst>
          </p:cNvPr>
          <p:cNvSpPr/>
          <p:nvPr/>
        </p:nvSpPr>
        <p:spPr>
          <a:xfrm>
            <a:off x="7076208" y="3868070"/>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9D2363-9A18-EDDC-678C-45099B6AC593}"/>
              </a:ext>
            </a:extLst>
          </p:cNvPr>
          <p:cNvSpPr/>
          <p:nvPr/>
        </p:nvSpPr>
        <p:spPr>
          <a:xfrm>
            <a:off x="400295" y="4711313"/>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DC0F83-0ABD-66B0-B2FA-96E305617E17}"/>
              </a:ext>
            </a:extLst>
          </p:cNvPr>
          <p:cNvSpPr/>
          <p:nvPr/>
        </p:nvSpPr>
        <p:spPr>
          <a:xfrm>
            <a:off x="400295" y="5744468"/>
            <a:ext cx="418908" cy="4552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D1-TRACK 42.mp3" descr="CD1-TRACK 42.mp3">
            <a:hlinkClick r:id="" action="ppaction://media"/>
            <a:extLst>
              <a:ext uri="{FF2B5EF4-FFF2-40B4-BE49-F238E27FC236}">
                <a16:creationId xmlns:a16="http://schemas.microsoft.com/office/drawing/2014/main" id="{26277935-48FB-386A-E712-0C0DC223E0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87467" y="0"/>
            <a:ext cx="812800" cy="812800"/>
          </a:xfrm>
          <a:prstGeom prst="rect">
            <a:avLst/>
          </a:prstGeom>
        </p:spPr>
      </p:pic>
    </p:spTree>
    <p:extLst>
      <p:ext uri="{BB962C8B-B14F-4D97-AF65-F5344CB8AC3E}">
        <p14:creationId xmlns:p14="http://schemas.microsoft.com/office/powerpoint/2010/main" val="17081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43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A83E9F-49A8-E8DD-A0FB-8E66B6B17141}"/>
              </a:ext>
            </a:extLst>
          </p:cNvPr>
          <p:cNvSpPr txBox="1"/>
          <p:nvPr/>
        </p:nvSpPr>
        <p:spPr>
          <a:xfrm>
            <a:off x="152400" y="428178"/>
            <a:ext cx="12039600" cy="5509200"/>
          </a:xfrm>
          <a:prstGeom prst="rect">
            <a:avLst/>
          </a:prstGeom>
          <a:noFill/>
        </p:spPr>
        <p:txBody>
          <a:bodyPr wrap="square">
            <a:spAutoFit/>
          </a:bodyPr>
          <a:lstStyle/>
          <a:p>
            <a:r>
              <a:rPr lang="en-US" sz="3200" b="1" dirty="0">
                <a:effectLst/>
                <a:latin typeface="HelveticaNeueLTStd"/>
              </a:rPr>
              <a:t>b. Fill in the blanks with the words from Task a. </a:t>
            </a:r>
            <a:endParaRPr lang="en-US" sz="3200" dirty="0">
              <a:solidFill>
                <a:srgbClr val="002060"/>
              </a:solidFill>
            </a:endParaRPr>
          </a:p>
          <a:p>
            <a:pPr>
              <a:buFont typeface="+mj-lt"/>
              <a:buAutoNum type="arabicPeriod"/>
            </a:pPr>
            <a:r>
              <a:rPr lang="en-US" sz="3200" dirty="0">
                <a:solidFill>
                  <a:srgbClr val="002060"/>
                </a:solidFill>
                <a:effectLst/>
                <a:latin typeface="HelveticaNeueLTStd"/>
              </a:rPr>
              <a:t> Our main _________ is to help children receive good education. </a:t>
            </a:r>
          </a:p>
          <a:p>
            <a:pPr>
              <a:buFont typeface="+mj-lt"/>
              <a:buAutoNum type="arabicPeriod"/>
            </a:pPr>
            <a:r>
              <a:rPr lang="en-US" sz="3200" dirty="0">
                <a:solidFill>
                  <a:srgbClr val="002060"/>
                </a:solidFill>
                <a:effectLst/>
                <a:latin typeface="HelveticaNeueLTStd"/>
              </a:rPr>
              <a:t> The charity works to raise ____________ of the importance of a healthy diet. </a:t>
            </a:r>
          </a:p>
          <a:p>
            <a:pPr>
              <a:buFont typeface="+mj-lt"/>
              <a:buAutoNum type="arabicPeriod"/>
            </a:pPr>
            <a:r>
              <a:rPr lang="en-US" sz="3200" dirty="0">
                <a:solidFill>
                  <a:srgbClr val="002060"/>
                </a:solidFill>
                <a:effectLst/>
                <a:latin typeface="HelveticaNeueLTStd"/>
              </a:rPr>
              <a:t> According to our research, ___________ efforts have helped increase the number of turtles by 20% since 2009. </a:t>
            </a:r>
          </a:p>
          <a:p>
            <a:pPr>
              <a:buFont typeface="+mj-lt"/>
              <a:buAutoNum type="arabicPeriod"/>
            </a:pPr>
            <a:r>
              <a:rPr lang="en-US" sz="3200" dirty="0">
                <a:solidFill>
                  <a:srgbClr val="002060"/>
                </a:solidFill>
                <a:effectLst/>
                <a:latin typeface="HelveticaNeueLTStd"/>
              </a:rPr>
              <a:t> We helped Ms. Jones to __________ her business back in 2004. </a:t>
            </a:r>
          </a:p>
          <a:p>
            <a:pPr>
              <a:buFont typeface="+mj-lt"/>
              <a:buAutoNum type="arabicPeriod"/>
            </a:pPr>
            <a:r>
              <a:rPr lang="en-US" sz="3200" dirty="0">
                <a:solidFill>
                  <a:srgbClr val="002060"/>
                </a:solidFill>
                <a:effectLst/>
                <a:latin typeface="HelveticaNeueLTStd"/>
              </a:rPr>
              <a:t> We're going to ____________ an event to raise money for the charity. </a:t>
            </a:r>
            <a:endParaRPr lang="en-US" sz="1800" dirty="0">
              <a:solidFill>
                <a:srgbClr val="002060"/>
              </a:solidFill>
              <a:effectLst/>
              <a:latin typeface="HelveticaNeueLTStd"/>
            </a:endParaRPr>
          </a:p>
        </p:txBody>
      </p:sp>
      <p:sp>
        <p:nvSpPr>
          <p:cNvPr id="6" name="TextBox 5">
            <a:extLst>
              <a:ext uri="{FF2B5EF4-FFF2-40B4-BE49-F238E27FC236}">
                <a16:creationId xmlns:a16="http://schemas.microsoft.com/office/drawing/2014/main" id="{4FCDC9C2-85A0-70A0-92A7-E4DB4403B44D}"/>
              </a:ext>
            </a:extLst>
          </p:cNvPr>
          <p:cNvSpPr txBox="1"/>
          <p:nvPr/>
        </p:nvSpPr>
        <p:spPr>
          <a:xfrm>
            <a:off x="5567680" y="1837266"/>
            <a:ext cx="2174240" cy="584775"/>
          </a:xfrm>
          <a:prstGeom prst="rect">
            <a:avLst/>
          </a:prstGeom>
          <a:noFill/>
        </p:spPr>
        <p:txBody>
          <a:bodyPr wrap="square" rtlCol="0">
            <a:spAutoFit/>
          </a:bodyPr>
          <a:lstStyle/>
          <a:p>
            <a:r>
              <a:rPr lang="en-US" sz="3200" dirty="0"/>
              <a:t> </a:t>
            </a:r>
            <a:r>
              <a:rPr lang="en-US" sz="3200" dirty="0">
                <a:solidFill>
                  <a:srgbClr val="FF0000"/>
                </a:solidFill>
              </a:rPr>
              <a:t>+ N</a:t>
            </a:r>
            <a:endParaRPr lang="en-US" sz="3200" dirty="0"/>
          </a:p>
        </p:txBody>
      </p:sp>
      <p:sp>
        <p:nvSpPr>
          <p:cNvPr id="7" name="TextBox 6">
            <a:extLst>
              <a:ext uri="{FF2B5EF4-FFF2-40B4-BE49-F238E27FC236}">
                <a16:creationId xmlns:a16="http://schemas.microsoft.com/office/drawing/2014/main" id="{347E83CC-4F8E-5D8A-0EF7-9AB0A8797330}"/>
              </a:ext>
            </a:extLst>
          </p:cNvPr>
          <p:cNvSpPr txBox="1"/>
          <p:nvPr/>
        </p:nvSpPr>
        <p:spPr>
          <a:xfrm>
            <a:off x="5761777" y="2850345"/>
            <a:ext cx="2174240" cy="584775"/>
          </a:xfrm>
          <a:prstGeom prst="rect">
            <a:avLst/>
          </a:prstGeom>
          <a:noFill/>
        </p:spPr>
        <p:txBody>
          <a:bodyPr wrap="square" rtlCol="0">
            <a:spAutoFit/>
          </a:bodyPr>
          <a:lstStyle/>
          <a:p>
            <a:r>
              <a:rPr lang="en-US" sz="3200" dirty="0"/>
              <a:t> </a:t>
            </a:r>
            <a:r>
              <a:rPr lang="en-US" sz="3200" dirty="0">
                <a:solidFill>
                  <a:srgbClr val="FF0000"/>
                </a:solidFill>
              </a:rPr>
              <a:t>+  N / Adj</a:t>
            </a:r>
            <a:endParaRPr lang="en-US" sz="3200" dirty="0"/>
          </a:p>
        </p:txBody>
      </p:sp>
      <p:sp>
        <p:nvSpPr>
          <p:cNvPr id="8" name="TextBox 7">
            <a:extLst>
              <a:ext uri="{FF2B5EF4-FFF2-40B4-BE49-F238E27FC236}">
                <a16:creationId xmlns:a16="http://schemas.microsoft.com/office/drawing/2014/main" id="{D065326B-DAFC-A4AA-F5EA-BDCEA1CFE7E2}"/>
              </a:ext>
            </a:extLst>
          </p:cNvPr>
          <p:cNvSpPr txBox="1"/>
          <p:nvPr/>
        </p:nvSpPr>
        <p:spPr>
          <a:xfrm>
            <a:off x="5567680" y="3809619"/>
            <a:ext cx="2174240" cy="584775"/>
          </a:xfrm>
          <a:prstGeom prst="rect">
            <a:avLst/>
          </a:prstGeom>
          <a:noFill/>
        </p:spPr>
        <p:txBody>
          <a:bodyPr wrap="square" rtlCol="0">
            <a:spAutoFit/>
          </a:bodyPr>
          <a:lstStyle/>
          <a:p>
            <a:r>
              <a:rPr lang="en-US" sz="3200" dirty="0"/>
              <a:t> </a:t>
            </a:r>
            <a:r>
              <a:rPr lang="en-US" sz="3200" dirty="0">
                <a:solidFill>
                  <a:srgbClr val="FF0000"/>
                </a:solidFill>
              </a:rPr>
              <a:t>+ V</a:t>
            </a:r>
            <a:endParaRPr lang="en-US" sz="3200" dirty="0"/>
          </a:p>
        </p:txBody>
      </p:sp>
      <p:sp>
        <p:nvSpPr>
          <p:cNvPr id="9" name="TextBox 8">
            <a:extLst>
              <a:ext uri="{FF2B5EF4-FFF2-40B4-BE49-F238E27FC236}">
                <a16:creationId xmlns:a16="http://schemas.microsoft.com/office/drawing/2014/main" id="{12D9E845-7DBD-0208-5AF7-DCCCA909D434}"/>
              </a:ext>
            </a:extLst>
          </p:cNvPr>
          <p:cNvSpPr txBox="1"/>
          <p:nvPr/>
        </p:nvSpPr>
        <p:spPr>
          <a:xfrm>
            <a:off x="3803227" y="4822698"/>
            <a:ext cx="2174240" cy="584775"/>
          </a:xfrm>
          <a:prstGeom prst="rect">
            <a:avLst/>
          </a:prstGeom>
          <a:noFill/>
        </p:spPr>
        <p:txBody>
          <a:bodyPr wrap="square" rtlCol="0">
            <a:spAutoFit/>
          </a:bodyPr>
          <a:lstStyle/>
          <a:p>
            <a:r>
              <a:rPr lang="en-US" sz="3200" dirty="0"/>
              <a:t> </a:t>
            </a:r>
            <a:r>
              <a:rPr lang="en-US" sz="3200" dirty="0">
                <a:solidFill>
                  <a:srgbClr val="FF0000"/>
                </a:solidFill>
              </a:rPr>
              <a:t>+ V</a:t>
            </a:r>
            <a:endParaRPr lang="en-US" sz="3200" dirty="0"/>
          </a:p>
        </p:txBody>
      </p:sp>
      <p:sp>
        <p:nvSpPr>
          <p:cNvPr id="10" name="TextBox 9">
            <a:extLst>
              <a:ext uri="{FF2B5EF4-FFF2-40B4-BE49-F238E27FC236}">
                <a16:creationId xmlns:a16="http://schemas.microsoft.com/office/drawing/2014/main" id="{E891ABC3-82F0-9ABA-239F-56514BFEC8F5}"/>
              </a:ext>
            </a:extLst>
          </p:cNvPr>
          <p:cNvSpPr txBox="1"/>
          <p:nvPr/>
        </p:nvSpPr>
        <p:spPr>
          <a:xfrm>
            <a:off x="2716107" y="920622"/>
            <a:ext cx="2174240" cy="584775"/>
          </a:xfrm>
          <a:prstGeom prst="rect">
            <a:avLst/>
          </a:prstGeom>
          <a:noFill/>
        </p:spPr>
        <p:txBody>
          <a:bodyPr wrap="square" rtlCol="0">
            <a:spAutoFit/>
          </a:bodyPr>
          <a:lstStyle/>
          <a:p>
            <a:r>
              <a:rPr lang="en-US" sz="3200" dirty="0"/>
              <a:t> </a:t>
            </a:r>
            <a:r>
              <a:rPr lang="en-US" sz="3200" dirty="0">
                <a:solidFill>
                  <a:srgbClr val="FF0000"/>
                </a:solidFill>
              </a:rPr>
              <a:t>aim</a:t>
            </a:r>
            <a:endParaRPr lang="en-US" sz="3200" dirty="0"/>
          </a:p>
        </p:txBody>
      </p:sp>
    </p:spTree>
    <p:extLst>
      <p:ext uri="{BB962C8B-B14F-4D97-AF65-F5344CB8AC3E}">
        <p14:creationId xmlns:p14="http://schemas.microsoft.com/office/powerpoint/2010/main" val="37868325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4089</TotalTime>
  <Words>1508</Words>
  <Application>Microsoft Office PowerPoint</Application>
  <PresentationFormat>Widescreen</PresentationFormat>
  <Paragraphs>146</Paragraphs>
  <Slides>34</Slides>
  <Notes>2</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HelveticaNeueLTStd</vt:lpstr>
      <vt:lpstr>HelveticaNeueLTStd-BdCn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quỳnh nguyễn</cp:lastModifiedBy>
  <cp:revision>391</cp:revision>
  <dcterms:created xsi:type="dcterms:W3CDTF">2022-02-12T14:14:43Z</dcterms:created>
  <dcterms:modified xsi:type="dcterms:W3CDTF">2024-11-11T13:23:24Z</dcterms:modified>
</cp:coreProperties>
</file>