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 id="2147483698" r:id="rId2"/>
  </p:sldMasterIdLst>
  <p:notesMasterIdLst>
    <p:notesMasterId r:id="rId21"/>
  </p:notesMasterIdLst>
  <p:sldIdLst>
    <p:sldId id="372" r:id="rId3"/>
    <p:sldId id="357" r:id="rId4"/>
    <p:sldId id="256" r:id="rId5"/>
    <p:sldId id="350" r:id="rId6"/>
    <p:sldId id="378" r:id="rId7"/>
    <p:sldId id="344" r:id="rId8"/>
    <p:sldId id="369" r:id="rId9"/>
    <p:sldId id="373" r:id="rId10"/>
    <p:sldId id="343" r:id="rId11"/>
    <p:sldId id="374" r:id="rId12"/>
    <p:sldId id="375" r:id="rId13"/>
    <p:sldId id="376" r:id="rId14"/>
    <p:sldId id="360" r:id="rId15"/>
    <p:sldId id="361" r:id="rId16"/>
    <p:sldId id="258" r:id="rId17"/>
    <p:sldId id="280" r:id="rId18"/>
    <p:sldId id="278" r:id="rId19"/>
    <p:sldId id="261"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65440"/>
    <a:srgbClr val="1E421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C1EAA453-DE7E-46AA-947D-58791EEF6214}">
  <a:tblStyle styleId="{C1EAA453-DE7E-46AA-947D-58791EEF62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94626"/>
  </p:normalViewPr>
  <p:slideViewPr>
    <p:cSldViewPr snapToGrid="0">
      <p:cViewPr>
        <p:scale>
          <a:sx n="50" d="100"/>
          <a:sy n="50" d="100"/>
        </p:scale>
        <p:origin x="-2242" y="-10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910784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x-none" dirty="0"/>
              <a:t>- Đáp án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6709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113a8ab849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13a8ab849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36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32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431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46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549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0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tương</a:t>
            </a:r>
            <a:r>
              <a:rPr lang="en-US" dirty="0"/>
              <a:t> </a:t>
            </a:r>
            <a:r>
              <a:rPr lang="en-US" dirty="0" err="1"/>
              <a:t>ứng</a:t>
            </a:r>
            <a:r>
              <a:rPr lang="en-US" dirty="0"/>
              <a:t> A, B, C</a:t>
            </a:r>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2098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41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6281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3750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4432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1526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5650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6217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2364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835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758775" y="11296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grpSp>
        <p:nvGrpSpPr>
          <p:cNvPr id="194" name="Google Shape;194;p9"/>
          <p:cNvGrpSpPr/>
          <p:nvPr/>
        </p:nvGrpSpPr>
        <p:grpSpPr>
          <a:xfrm>
            <a:off x="-2417677" y="-1408483"/>
            <a:ext cx="14301206" cy="8637760"/>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7" name="Google Shape;217;p9"/>
          <p:cNvSpPr txBox="1">
            <a:spLocks noGrp="1"/>
          </p:cNvSpPr>
          <p:nvPr>
            <p:ph type="title"/>
          </p:nvPr>
        </p:nvSpPr>
        <p:spPr>
          <a:xfrm>
            <a:off x="886975" y="1500025"/>
            <a:ext cx="4284900" cy="17553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15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8" name="Google Shape;218;p9"/>
          <p:cNvSpPr txBox="1">
            <a:spLocks noGrp="1"/>
          </p:cNvSpPr>
          <p:nvPr>
            <p:ph type="subTitle" idx="1"/>
          </p:nvPr>
        </p:nvSpPr>
        <p:spPr>
          <a:xfrm>
            <a:off x="886975" y="3021950"/>
            <a:ext cx="43329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1020550" y="-785874"/>
            <a:ext cx="14015605" cy="8884664"/>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CUSTOM_6_2_1_1">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3738025" y="2395742"/>
            <a:ext cx="4645200" cy="630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4154447" y="-663071"/>
            <a:ext cx="6874487" cy="21298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42"/>
          <p:cNvGrpSpPr/>
          <p:nvPr/>
        </p:nvGrpSpPr>
        <p:grpSpPr>
          <a:xfrm>
            <a:off x="588860" y="3919190"/>
            <a:ext cx="548532" cy="572686"/>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42"/>
          <p:cNvSpPr/>
          <p:nvPr/>
        </p:nvSpPr>
        <p:spPr>
          <a:xfrm>
            <a:off x="202099" y="4491875"/>
            <a:ext cx="151025" cy="15102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42"/>
          <p:cNvGrpSpPr/>
          <p:nvPr/>
        </p:nvGrpSpPr>
        <p:grpSpPr>
          <a:xfrm rot="-2023058">
            <a:off x="-1781216" y="-1680353"/>
            <a:ext cx="4155021" cy="3663981"/>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42"/>
          <p:cNvGrpSpPr/>
          <p:nvPr/>
        </p:nvGrpSpPr>
        <p:grpSpPr>
          <a:xfrm rot="10800000">
            <a:off x="8338735" y="1283140"/>
            <a:ext cx="548532" cy="572686"/>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42"/>
          <p:cNvSpPr/>
          <p:nvPr/>
        </p:nvSpPr>
        <p:spPr>
          <a:xfrm>
            <a:off x="0" y="4041066"/>
            <a:ext cx="9144214" cy="107906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a:off x="4508422" y="3344311"/>
            <a:ext cx="566322" cy="699327"/>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txBox="1">
            <a:spLocks noGrp="1"/>
          </p:cNvSpPr>
          <p:nvPr>
            <p:ph type="title"/>
          </p:nvPr>
        </p:nvSpPr>
        <p:spPr>
          <a:xfrm>
            <a:off x="3738025" y="1247875"/>
            <a:ext cx="4647000" cy="1139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1500">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45"/>
        <p:cNvGrpSpPr/>
        <p:nvPr/>
      </p:nvGrpSpPr>
      <p:grpSpPr>
        <a:xfrm>
          <a:off x="0" y="0"/>
          <a:ext cx="0" cy="0"/>
          <a:chOff x="0" y="0"/>
          <a:chExt cx="0" cy="0"/>
        </a:xfrm>
      </p:grpSpPr>
      <p:grpSp>
        <p:nvGrpSpPr>
          <p:cNvPr id="1246" name="Google Shape;1246;p47"/>
          <p:cNvGrpSpPr/>
          <p:nvPr/>
        </p:nvGrpSpPr>
        <p:grpSpPr>
          <a:xfrm>
            <a:off x="-4470013" y="-668750"/>
            <a:ext cx="15657196" cy="7403078"/>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274"/>
        <p:cNvGrpSpPr/>
        <p:nvPr/>
      </p:nvGrpSpPr>
      <p:grpSpPr>
        <a:xfrm>
          <a:off x="0" y="0"/>
          <a:ext cx="0" cy="0"/>
          <a:chOff x="0" y="0"/>
          <a:chExt cx="0" cy="0"/>
        </a:xfrm>
      </p:grpSpPr>
      <p:grpSp>
        <p:nvGrpSpPr>
          <p:cNvPr id="1275" name="Google Shape;1275;p48"/>
          <p:cNvGrpSpPr/>
          <p:nvPr/>
        </p:nvGrpSpPr>
        <p:grpSpPr>
          <a:xfrm>
            <a:off x="-1614447" y="-668745"/>
            <a:ext cx="12693753" cy="6889485"/>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695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88" r:id="rId6"/>
    <p:sldLayoutId id="2147483693" r:id="rId7"/>
    <p:sldLayoutId id="214748369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1/20/2025</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0092087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5.xml"/><Relationship Id="rId6" Type="http://schemas.openxmlformats.org/officeDocument/2006/relationships/image" Target="../media/image20.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30.svg"/></Relationships>
</file>

<file path=ppt/slides/_rels/slide1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5.svg"/><Relationship Id="rId5" Type="http://schemas.openxmlformats.org/officeDocument/2006/relationships/image" Target="../media/image24.png"/><Relationship Id="rId10" Type="http://schemas.openxmlformats.org/officeDocument/2006/relationships/image" Target="../media/image39.svg"/><Relationship Id="rId4" Type="http://schemas.openxmlformats.org/officeDocument/2006/relationships/audio" Target="../media/audio2.wav"/><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 xmlns:a16="http://schemas.microsoft.com/office/drawing/2014/main" id="{FF25003A-2408-93C0-8FEF-3A56C05A9506}"/>
              </a:ext>
            </a:extLst>
          </p:cNvPr>
          <p:cNvSpPr/>
          <p:nvPr/>
        </p:nvSpPr>
        <p:spPr>
          <a:xfrm>
            <a:off x="115724" y="952180"/>
            <a:ext cx="5675653" cy="3702210"/>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5" name="Google Shape;1387;p53">
            <a:extLst>
              <a:ext uri="{FF2B5EF4-FFF2-40B4-BE49-F238E27FC236}">
                <a16:creationId xmlns="" xmlns:a16="http://schemas.microsoft.com/office/drawing/2014/main" id="{660F3426-3879-2CAB-41E0-E149342EB4E2}"/>
              </a:ext>
            </a:extLst>
          </p:cNvPr>
          <p:cNvGrpSpPr/>
          <p:nvPr/>
        </p:nvGrpSpPr>
        <p:grpSpPr>
          <a:xfrm rot="10800000" flipH="1">
            <a:off x="2067505" y="4654390"/>
            <a:ext cx="3829050" cy="936056"/>
            <a:chOff x="238125" y="1984300"/>
            <a:chExt cx="7143750" cy="1746375"/>
          </a:xfrm>
        </p:grpSpPr>
        <p:sp>
          <p:nvSpPr>
            <p:cNvPr id="6" name="Google Shape;1388;p53">
              <a:extLst>
                <a:ext uri="{FF2B5EF4-FFF2-40B4-BE49-F238E27FC236}">
                  <a16:creationId xmlns="" xmlns:a16="http://schemas.microsoft.com/office/drawing/2014/main" id="{A8CD925B-86ED-2738-1722-D7DDA4AB0978}"/>
                </a:ext>
              </a:extLst>
            </p:cNvPr>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89;p53">
              <a:extLst>
                <a:ext uri="{FF2B5EF4-FFF2-40B4-BE49-F238E27FC236}">
                  <a16:creationId xmlns="" xmlns:a16="http://schemas.microsoft.com/office/drawing/2014/main" id="{FBBDB877-8BC9-FF54-9E37-446331BE2077}"/>
                </a:ext>
              </a:extLst>
            </p:cNvPr>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90;p53">
              <a:extLst>
                <a:ext uri="{FF2B5EF4-FFF2-40B4-BE49-F238E27FC236}">
                  <a16:creationId xmlns="" xmlns:a16="http://schemas.microsoft.com/office/drawing/2014/main" id="{EF86C87C-ABD9-6153-8DBD-E28AE64B7BA7}"/>
                </a:ext>
              </a:extLst>
            </p:cNvPr>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91;p53">
              <a:extLst>
                <a:ext uri="{FF2B5EF4-FFF2-40B4-BE49-F238E27FC236}">
                  <a16:creationId xmlns="" xmlns:a16="http://schemas.microsoft.com/office/drawing/2014/main" id="{E0D2A47F-87E0-8175-A301-AE8C69272621}"/>
                </a:ext>
              </a:extLst>
            </p:cNvPr>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92;p53">
              <a:extLst>
                <a:ext uri="{FF2B5EF4-FFF2-40B4-BE49-F238E27FC236}">
                  <a16:creationId xmlns="" xmlns:a16="http://schemas.microsoft.com/office/drawing/2014/main" id="{6AF885E9-8F40-C222-CE27-C8AE182D3388}"/>
                </a:ext>
              </a:extLst>
            </p:cNvPr>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93;p53">
              <a:extLst>
                <a:ext uri="{FF2B5EF4-FFF2-40B4-BE49-F238E27FC236}">
                  <a16:creationId xmlns="" xmlns:a16="http://schemas.microsoft.com/office/drawing/2014/main" id="{988683AF-C944-A1AC-CA88-84A2C5415B70}"/>
                </a:ext>
              </a:extLst>
            </p:cNvPr>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94;p53">
              <a:extLst>
                <a:ext uri="{FF2B5EF4-FFF2-40B4-BE49-F238E27FC236}">
                  <a16:creationId xmlns="" xmlns:a16="http://schemas.microsoft.com/office/drawing/2014/main" id="{4340AB63-83B9-F688-3958-EC150E54E0B0}"/>
                </a:ext>
              </a:extLst>
            </p:cNvPr>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95;p53">
              <a:extLst>
                <a:ext uri="{FF2B5EF4-FFF2-40B4-BE49-F238E27FC236}">
                  <a16:creationId xmlns="" xmlns:a16="http://schemas.microsoft.com/office/drawing/2014/main" id="{B4F909E5-A21D-9620-5717-FC3FD7F4B32C}"/>
                </a:ext>
              </a:extLst>
            </p:cNvPr>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96;p53">
              <a:extLst>
                <a:ext uri="{FF2B5EF4-FFF2-40B4-BE49-F238E27FC236}">
                  <a16:creationId xmlns="" xmlns:a16="http://schemas.microsoft.com/office/drawing/2014/main" id="{8B52D090-C469-A1A7-8959-6690185F34E4}"/>
                </a:ext>
              </a:extLst>
            </p:cNvPr>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97;p53">
              <a:extLst>
                <a:ext uri="{FF2B5EF4-FFF2-40B4-BE49-F238E27FC236}">
                  <a16:creationId xmlns="" xmlns:a16="http://schemas.microsoft.com/office/drawing/2014/main" id="{AE4FCCA8-4ABC-2056-2CB9-24B5E1A4A104}"/>
                </a:ext>
              </a:extLst>
            </p:cNvPr>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98;p53">
              <a:extLst>
                <a:ext uri="{FF2B5EF4-FFF2-40B4-BE49-F238E27FC236}">
                  <a16:creationId xmlns="" xmlns:a16="http://schemas.microsoft.com/office/drawing/2014/main" id="{08BFB8D7-375E-0E6A-8D87-6467AFFE2815}"/>
                </a:ext>
              </a:extLst>
            </p:cNvPr>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99;p53">
              <a:extLst>
                <a:ext uri="{FF2B5EF4-FFF2-40B4-BE49-F238E27FC236}">
                  <a16:creationId xmlns="" xmlns:a16="http://schemas.microsoft.com/office/drawing/2014/main" id="{10392F28-33F9-2E30-3247-64A8890BA236}"/>
                </a:ext>
              </a:extLst>
            </p:cNvPr>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0;p53">
              <a:extLst>
                <a:ext uri="{FF2B5EF4-FFF2-40B4-BE49-F238E27FC236}">
                  <a16:creationId xmlns="" xmlns:a16="http://schemas.microsoft.com/office/drawing/2014/main" id="{8FF33D4B-32F3-538A-BB1E-6DE71BBAC1DE}"/>
                </a:ext>
              </a:extLst>
            </p:cNvPr>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1;p53">
              <a:extLst>
                <a:ext uri="{FF2B5EF4-FFF2-40B4-BE49-F238E27FC236}">
                  <a16:creationId xmlns="" xmlns:a16="http://schemas.microsoft.com/office/drawing/2014/main" id="{1B7B6E04-D909-23C8-7CAF-065F205F411F}"/>
                </a:ext>
              </a:extLst>
            </p:cNvPr>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2;p53">
              <a:extLst>
                <a:ext uri="{FF2B5EF4-FFF2-40B4-BE49-F238E27FC236}">
                  <a16:creationId xmlns="" xmlns:a16="http://schemas.microsoft.com/office/drawing/2014/main" id="{07C189D6-EA04-76C9-B3F9-F793A6E646FB}"/>
                </a:ext>
              </a:extLst>
            </p:cNvPr>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3;p53">
              <a:extLst>
                <a:ext uri="{FF2B5EF4-FFF2-40B4-BE49-F238E27FC236}">
                  <a16:creationId xmlns="" xmlns:a16="http://schemas.microsoft.com/office/drawing/2014/main" id="{2B3938DD-65F4-ADE5-91DD-FDF838C93915}"/>
                </a:ext>
              </a:extLst>
            </p:cNvPr>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4;p53">
              <a:extLst>
                <a:ext uri="{FF2B5EF4-FFF2-40B4-BE49-F238E27FC236}">
                  <a16:creationId xmlns="" xmlns:a16="http://schemas.microsoft.com/office/drawing/2014/main" id="{24A2CF56-2207-201E-2E1A-293FACC1EB47}"/>
                </a:ext>
              </a:extLst>
            </p:cNvPr>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5;p53">
              <a:extLst>
                <a:ext uri="{FF2B5EF4-FFF2-40B4-BE49-F238E27FC236}">
                  <a16:creationId xmlns="" xmlns:a16="http://schemas.microsoft.com/office/drawing/2014/main" id="{D744B5B6-132A-4C37-7746-1CAF90FB8747}"/>
                </a:ext>
              </a:extLst>
            </p:cNvPr>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6;p53">
              <a:extLst>
                <a:ext uri="{FF2B5EF4-FFF2-40B4-BE49-F238E27FC236}">
                  <a16:creationId xmlns="" xmlns:a16="http://schemas.microsoft.com/office/drawing/2014/main" id="{6D40FA88-C0CF-883F-ABAF-1BBBF99E43DF}"/>
                </a:ext>
              </a:extLst>
            </p:cNvPr>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7;p53">
              <a:extLst>
                <a:ext uri="{FF2B5EF4-FFF2-40B4-BE49-F238E27FC236}">
                  <a16:creationId xmlns="" xmlns:a16="http://schemas.microsoft.com/office/drawing/2014/main" id="{3218003E-9DBD-FEEA-FD26-559225B4BBCF}"/>
                </a:ext>
              </a:extLst>
            </p:cNvPr>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8;p53">
              <a:extLst>
                <a:ext uri="{FF2B5EF4-FFF2-40B4-BE49-F238E27FC236}">
                  <a16:creationId xmlns="" xmlns:a16="http://schemas.microsoft.com/office/drawing/2014/main" id="{3C58DD6D-2FE1-178B-ED4C-06FC4407AE74}"/>
                </a:ext>
              </a:extLst>
            </p:cNvPr>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1410;p53">
            <a:extLst>
              <a:ext uri="{FF2B5EF4-FFF2-40B4-BE49-F238E27FC236}">
                <a16:creationId xmlns="" xmlns:a16="http://schemas.microsoft.com/office/drawing/2014/main" id="{393AD71C-8EEF-E5B9-62CA-C0A9FF1786C0}"/>
              </a:ext>
            </a:extLst>
          </p:cNvPr>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12;p53">
            <a:extLst>
              <a:ext uri="{FF2B5EF4-FFF2-40B4-BE49-F238E27FC236}">
                <a16:creationId xmlns="" xmlns:a16="http://schemas.microsoft.com/office/drawing/2014/main" id="{D5154853-D287-05D6-4938-D4D26CAB6392}"/>
              </a:ext>
            </a:extLst>
          </p:cNvPr>
          <p:cNvSpPr txBox="1">
            <a:spLocks/>
          </p:cNvSpPr>
          <p:nvPr/>
        </p:nvSpPr>
        <p:spPr>
          <a:xfrm>
            <a:off x="272485" y="1191745"/>
            <a:ext cx="5587627" cy="310540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100"/>
              <a:buFont typeface="Arial"/>
              <a:buNone/>
              <a:defRPr sz="16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9pPr>
          </a:lstStyle>
          <a:p>
            <a:pPr algn="just"/>
            <a:r>
              <a:rPr lang="vi-VN" sz="2200" b="0" i="0" dirty="0">
                <a:solidFill>
                  <a:srgbClr val="000000"/>
                </a:solidFill>
                <a:effectLst/>
                <a:latin typeface="Cambria" panose="02040503050406030204" pitchFamily="18" charset="0"/>
                <a:ea typeface="Cambria" panose="02040503050406030204" pitchFamily="18" charset="0"/>
              </a:rPr>
              <a:t>Trong tác phẩm Lịch sử nước ta (năm 1942), Bác Hồ viết:</a:t>
            </a:r>
          </a:p>
          <a:p>
            <a:pPr algn="ctr"/>
            <a:r>
              <a:rPr lang="vi-VN" sz="2200" b="0" i="1" dirty="0">
                <a:solidFill>
                  <a:srgbClr val="000000"/>
                </a:solidFill>
                <a:effectLst/>
                <a:latin typeface="Cambria" panose="02040503050406030204" pitchFamily="18" charset="0"/>
                <a:ea typeface="Cambria" panose="02040503050406030204" pitchFamily="18" charset="0"/>
              </a:rPr>
              <a:t>Nhà Trần thống trị giang san</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Trị yên trong nước, đánh tan giặc ngoài ...</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Đời Trần văn giỏi võ nhiều,</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Ngoài dân thịnh vượng, trong triều hiền minh.</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vi-VN" sz="2200" b="1" i="0" dirty="0">
                <a:solidFill>
                  <a:srgbClr val="000000"/>
                </a:solidFill>
                <a:effectLst/>
                <a:latin typeface="Cambria" panose="02040503050406030204" pitchFamily="18" charset="0"/>
                <a:ea typeface="Cambria" panose="02040503050406030204" pitchFamily="18" charset="0"/>
              </a:rPr>
              <a:t>Theo em, các câu thơ trên nói đến những đóng góp nào của Triều Trần đối với lịch sử dân tộc?</a:t>
            </a:r>
          </a:p>
        </p:txBody>
      </p:sp>
      <p:grpSp>
        <p:nvGrpSpPr>
          <p:cNvPr id="30" name="Google Shape;1413;p53">
            <a:extLst>
              <a:ext uri="{FF2B5EF4-FFF2-40B4-BE49-F238E27FC236}">
                <a16:creationId xmlns="" xmlns:a16="http://schemas.microsoft.com/office/drawing/2014/main" id="{9EC91B52-1088-78D7-D748-1367C3AD5ED4}"/>
              </a:ext>
            </a:extLst>
          </p:cNvPr>
          <p:cNvGrpSpPr/>
          <p:nvPr/>
        </p:nvGrpSpPr>
        <p:grpSpPr>
          <a:xfrm rot="3366779" flipH="1">
            <a:off x="7651099" y="40051"/>
            <a:ext cx="1782424" cy="1363331"/>
            <a:chOff x="2939750" y="4553425"/>
            <a:chExt cx="759150" cy="580675"/>
          </a:xfrm>
        </p:grpSpPr>
        <p:sp>
          <p:nvSpPr>
            <p:cNvPr id="31" name="Google Shape;1414;p53">
              <a:extLst>
                <a:ext uri="{FF2B5EF4-FFF2-40B4-BE49-F238E27FC236}">
                  <a16:creationId xmlns="" xmlns:a16="http://schemas.microsoft.com/office/drawing/2014/main" id="{C000B045-8FA4-DB5D-83A2-5CBBFD94A2F6}"/>
                </a:ext>
              </a:extLst>
            </p:cNvPr>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15;p53">
              <a:extLst>
                <a:ext uri="{FF2B5EF4-FFF2-40B4-BE49-F238E27FC236}">
                  <a16:creationId xmlns="" xmlns:a16="http://schemas.microsoft.com/office/drawing/2014/main" id="{239BBB59-5CF5-D1D5-9235-E7C870E31A44}"/>
                </a:ext>
              </a:extLst>
            </p:cNvPr>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16;p53">
              <a:extLst>
                <a:ext uri="{FF2B5EF4-FFF2-40B4-BE49-F238E27FC236}">
                  <a16:creationId xmlns="" xmlns:a16="http://schemas.microsoft.com/office/drawing/2014/main" id="{86986980-68BC-25A0-8325-AC80C46206D7}"/>
                </a:ext>
              </a:extLst>
            </p:cNvPr>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17;p53">
              <a:extLst>
                <a:ext uri="{FF2B5EF4-FFF2-40B4-BE49-F238E27FC236}">
                  <a16:creationId xmlns="" xmlns:a16="http://schemas.microsoft.com/office/drawing/2014/main" id="{7FA8605A-FB89-15D8-8F23-3D32CFE93E1F}"/>
                </a:ext>
              </a:extLst>
            </p:cNvPr>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418;p53">
            <a:extLst>
              <a:ext uri="{FF2B5EF4-FFF2-40B4-BE49-F238E27FC236}">
                <a16:creationId xmlns="" xmlns:a16="http://schemas.microsoft.com/office/drawing/2014/main" id="{4D00F8E3-6D1B-5040-CCCE-F8F5DCB78735}"/>
              </a:ext>
            </a:extLst>
          </p:cNvPr>
          <p:cNvGrpSpPr/>
          <p:nvPr/>
        </p:nvGrpSpPr>
        <p:grpSpPr>
          <a:xfrm rot="4216966">
            <a:off x="-1650132" y="3732785"/>
            <a:ext cx="2732656" cy="1843211"/>
            <a:chOff x="965100" y="1428788"/>
            <a:chExt cx="1354200" cy="913425"/>
          </a:xfrm>
        </p:grpSpPr>
        <p:sp>
          <p:nvSpPr>
            <p:cNvPr id="36" name="Google Shape;1419;p53">
              <a:extLst>
                <a:ext uri="{FF2B5EF4-FFF2-40B4-BE49-F238E27FC236}">
                  <a16:creationId xmlns="" xmlns:a16="http://schemas.microsoft.com/office/drawing/2014/main" id="{E9DE4DD6-5DD4-4D0B-246A-2C84E3FA54AA}"/>
                </a:ext>
              </a:extLst>
            </p:cNvPr>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20;p53">
              <a:extLst>
                <a:ext uri="{FF2B5EF4-FFF2-40B4-BE49-F238E27FC236}">
                  <a16:creationId xmlns="" xmlns:a16="http://schemas.microsoft.com/office/drawing/2014/main" id="{1CF7CCD3-E252-94F5-F24C-8F2283F9B476}"/>
                </a:ext>
              </a:extLst>
            </p:cNvPr>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21;p53">
              <a:extLst>
                <a:ext uri="{FF2B5EF4-FFF2-40B4-BE49-F238E27FC236}">
                  <a16:creationId xmlns="" xmlns:a16="http://schemas.microsoft.com/office/drawing/2014/main" id="{A646644B-E748-62E2-98E0-E161AA48268C}"/>
                </a:ext>
              </a:extLst>
            </p:cNvPr>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22;p53">
              <a:extLst>
                <a:ext uri="{FF2B5EF4-FFF2-40B4-BE49-F238E27FC236}">
                  <a16:creationId xmlns="" xmlns:a16="http://schemas.microsoft.com/office/drawing/2014/main" id="{23754027-2C30-8E13-9323-49E38BEBD6D5}"/>
                </a:ext>
              </a:extLst>
            </p:cNvPr>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23;p53">
              <a:extLst>
                <a:ext uri="{FF2B5EF4-FFF2-40B4-BE49-F238E27FC236}">
                  <a16:creationId xmlns="" xmlns:a16="http://schemas.microsoft.com/office/drawing/2014/main" id="{D19A7CCC-68E0-C0D2-10C3-CB22EC20C40C}"/>
                </a:ext>
              </a:extLst>
            </p:cNvPr>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430;p53">
            <a:extLst>
              <a:ext uri="{FF2B5EF4-FFF2-40B4-BE49-F238E27FC236}">
                <a16:creationId xmlns="" xmlns:a16="http://schemas.microsoft.com/office/drawing/2014/main" id="{8B9DF1CE-4173-2384-D4D3-8D7C4478F202}"/>
              </a:ext>
            </a:extLst>
          </p:cNvPr>
          <p:cNvGrpSpPr/>
          <p:nvPr/>
        </p:nvGrpSpPr>
        <p:grpSpPr>
          <a:xfrm flipH="1">
            <a:off x="8604541" y="4831249"/>
            <a:ext cx="270464" cy="117823"/>
            <a:chOff x="2903262" y="4795769"/>
            <a:chExt cx="373776" cy="162828"/>
          </a:xfrm>
        </p:grpSpPr>
        <p:sp>
          <p:nvSpPr>
            <p:cNvPr id="42" name="Google Shape;1431;p53">
              <a:extLst>
                <a:ext uri="{FF2B5EF4-FFF2-40B4-BE49-F238E27FC236}">
                  <a16:creationId xmlns="" xmlns:a16="http://schemas.microsoft.com/office/drawing/2014/main" id="{33217383-9C06-07DE-7127-238C7F3A83E2}"/>
                </a:ext>
              </a:extLst>
            </p:cNvPr>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32;p53">
              <a:extLst>
                <a:ext uri="{FF2B5EF4-FFF2-40B4-BE49-F238E27FC236}">
                  <a16:creationId xmlns="" xmlns:a16="http://schemas.microsoft.com/office/drawing/2014/main" id="{FB3027D5-7B4E-50BB-F40C-0DED668A7F43}"/>
                </a:ext>
              </a:extLst>
            </p:cNvPr>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33;p53">
              <a:extLst>
                <a:ext uri="{FF2B5EF4-FFF2-40B4-BE49-F238E27FC236}">
                  <a16:creationId xmlns="" xmlns:a16="http://schemas.microsoft.com/office/drawing/2014/main" id="{4C7FAF4A-3994-4D79-3891-0183CD99D855}"/>
                </a:ext>
              </a:extLst>
            </p:cNvPr>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 name="Graphic 44">
            <a:extLst>
              <a:ext uri="{FF2B5EF4-FFF2-40B4-BE49-F238E27FC236}">
                <a16:creationId xmlns="" xmlns:a16="http://schemas.microsoft.com/office/drawing/2014/main" id="{F98ED0AD-95D5-2CE0-8ED7-85FE4D14AE1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879380" y="2286120"/>
            <a:ext cx="3171404" cy="2067286"/>
          </a:xfrm>
          <a:prstGeom prst="rect">
            <a:avLst/>
          </a:prstGeom>
        </p:spPr>
      </p:pic>
      <p:pic>
        <p:nvPicPr>
          <p:cNvPr id="46" name="Picture 45">
            <a:extLst>
              <a:ext uri="{FF2B5EF4-FFF2-40B4-BE49-F238E27FC236}">
                <a16:creationId xmlns="" xmlns:a16="http://schemas.microsoft.com/office/drawing/2014/main" id="{93B5674D-0964-7144-BCE7-BE82B21C0815}"/>
              </a:ext>
            </a:extLst>
          </p:cNvPr>
          <p:cNvPicPr>
            <a:picLocks noChangeAspect="1"/>
          </p:cNvPicPr>
          <p:nvPr/>
        </p:nvPicPr>
        <p:blipFill>
          <a:blip r:embed="rId4"/>
          <a:stretch>
            <a:fillRect/>
          </a:stretch>
        </p:blipFill>
        <p:spPr>
          <a:xfrm>
            <a:off x="1185333" y="-234064"/>
            <a:ext cx="5431035" cy="1342152"/>
          </a:xfrm>
          <a:prstGeom prst="rect">
            <a:avLst/>
          </a:prstGeom>
        </p:spPr>
      </p:pic>
    </p:spTree>
    <p:extLst>
      <p:ext uri="{BB962C8B-B14F-4D97-AF65-F5344CB8AC3E}">
        <p14:creationId xmlns:p14="http://schemas.microsoft.com/office/powerpoint/2010/main" val="22305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圆角矩形 17">
            <a:extLst>
              <a:ext uri="{FF2B5EF4-FFF2-40B4-BE49-F238E27FC236}">
                <a16:creationId xmlns="" xmlns:a16="http://schemas.microsoft.com/office/drawing/2014/main" id="{C52A1B69-EEB6-A634-CAE0-101CE6C58035}"/>
              </a:ext>
            </a:extLst>
          </p:cNvPr>
          <p:cNvSpPr/>
          <p:nvPr/>
        </p:nvSpPr>
        <p:spPr>
          <a:xfrm>
            <a:off x="694268" y="157744"/>
            <a:ext cx="8136466" cy="2283306"/>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 name="Google Shape;1412;p53">
            <a:extLst>
              <a:ext uri="{FF2B5EF4-FFF2-40B4-BE49-F238E27FC236}">
                <a16:creationId xmlns=""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vi-VN" sz="2800" b="1" dirty="0">
                <a:solidFill>
                  <a:srgbClr val="1E421E"/>
                </a:solidFill>
                <a:latin typeface="Cambria" panose="02040503050406030204" pitchFamily="18" charset="0"/>
                <a:ea typeface="Assistant"/>
                <a:cs typeface="Assistant"/>
                <a:sym typeface="Assistant"/>
              </a:rPr>
              <a:t>Các vua Trần nhường ngôi sớm cho con và xưng là Thái Thượng hoàng, cùng vua quản lí đất nước nhằm mục đích rèn luyện cho vua trẻ cách xử lí công việc triều chính, tăng hiệu qủa trong giải quyết công việc. </a:t>
            </a:r>
            <a:endPar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098" name="Picture 2" descr="Những phẩm chất làm nên sự vĩ đại của Đức Phật Hoàng Trần Nhân Tông">
            <a:extLst>
              <a:ext uri="{FF2B5EF4-FFF2-40B4-BE49-F238E27FC236}">
                <a16:creationId xmlns="" xmlns:a16="http://schemas.microsoft.com/office/drawing/2014/main" id="{FA7D6D71-0370-1B64-99F7-BDF5AA06D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572" y="2673137"/>
            <a:ext cx="2776124" cy="2252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6376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500" fill="hold"/>
                                        <p:tgtEl>
                                          <p:spTgt spid="4098"/>
                                        </p:tgtEl>
                                        <p:attrNameLst>
                                          <p:attrName>ppt_x</p:attrName>
                                        </p:attrNameLst>
                                      </p:cBhvr>
                                      <p:tavLst>
                                        <p:tav tm="0">
                                          <p:val>
                                            <p:strVal val="#ppt_x"/>
                                          </p:val>
                                        </p:tav>
                                        <p:tav tm="100000">
                                          <p:val>
                                            <p:strVal val="#ppt_x"/>
                                          </p:val>
                                        </p:tav>
                                      </p:tavLst>
                                    </p:anim>
                                    <p:anim calcmode="lin" valueType="num">
                                      <p:cBhvr additive="base">
                                        <p:cTn id="1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pic>
        <p:nvPicPr>
          <p:cNvPr id="2" name="Graphic 1">
            <a:extLst>
              <a:ext uri="{FF2B5EF4-FFF2-40B4-BE49-F238E27FC236}">
                <a16:creationId xmlns=""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24014" r="47621"/>
          <a:stretch/>
        </p:blipFill>
        <p:spPr>
          <a:xfrm>
            <a:off x="6917683" y="2538761"/>
            <a:ext cx="2348277" cy="2779200"/>
          </a:xfrm>
          <a:prstGeom prst="rect">
            <a:avLst/>
          </a:prstGeom>
        </p:spPr>
      </p:pic>
      <p:sp>
        <p:nvSpPr>
          <p:cNvPr id="7" name="圆角矩形 17">
            <a:extLst>
              <a:ext uri="{FF2B5EF4-FFF2-40B4-BE49-F238E27FC236}">
                <a16:creationId xmlns="" xmlns:a16="http://schemas.microsoft.com/office/drawing/2014/main" id="{413905CE-3DCF-C38A-793D-FEF8146D8A81}"/>
              </a:ext>
            </a:extLst>
          </p:cNvPr>
          <p:cNvSpPr/>
          <p:nvPr/>
        </p:nvSpPr>
        <p:spPr>
          <a:xfrm>
            <a:off x="76833" y="179832"/>
            <a:ext cx="8136864" cy="184775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48744" y="12417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en-US" sz="2800" b="1" dirty="0">
                <a:solidFill>
                  <a:srgbClr val="1E421E"/>
                </a:solidFill>
                <a:latin typeface="Cambria" panose="02040503050406030204" pitchFamily="18" charset="0"/>
                <a:ea typeface="Assistant"/>
                <a:cs typeface="Assistant"/>
                <a:sym typeface="Assistant"/>
              </a:rPr>
              <a:t>Đ</a:t>
            </a:r>
            <a:r>
              <a:rPr lang="vi-VN" sz="2800" b="1" dirty="0">
                <a:solidFill>
                  <a:srgbClr val="1E421E"/>
                </a:solidFill>
                <a:latin typeface="Cambria" panose="02040503050406030204" pitchFamily="18" charset="0"/>
                <a:ea typeface="Assistant"/>
                <a:cs typeface="Assistant"/>
                <a:sym typeface="Assistant"/>
              </a:rPr>
              <a:t>ọc câu chuyện Thượng Hoàng Trần Nhân Tông dạy vua, sau đó thực hiện yêu cầu: Kể lại câu chuyện và cho biết câu chuyện đó muốn nói lên điều gì?</a:t>
            </a:r>
            <a:endParaRPr kumimoji="0" lang="vi-VN" sz="2800" b="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 name="Picture 3">
            <a:extLst>
              <a:ext uri="{FF2B5EF4-FFF2-40B4-BE49-F238E27FC236}">
                <a16:creationId xmlns="" xmlns:a16="http://schemas.microsoft.com/office/drawing/2014/main" id="{C2D70E37-72A4-4E9E-2BA8-FE23D4E18207}"/>
              </a:ext>
            </a:extLst>
          </p:cNvPr>
          <p:cNvPicPr>
            <a:picLocks noChangeAspect="1"/>
          </p:cNvPicPr>
          <p:nvPr/>
        </p:nvPicPr>
        <p:blipFill>
          <a:blip r:embed="rId5"/>
          <a:stretch>
            <a:fillRect/>
          </a:stretch>
        </p:blipFill>
        <p:spPr>
          <a:xfrm>
            <a:off x="1224500" y="2098874"/>
            <a:ext cx="5373591" cy="2906471"/>
          </a:xfrm>
          <a:prstGeom prst="rect">
            <a:avLst/>
          </a:prstGeom>
        </p:spPr>
      </p:pic>
    </p:spTree>
    <p:extLst>
      <p:ext uri="{BB962C8B-B14F-4D97-AF65-F5344CB8AC3E}">
        <p14:creationId xmlns:p14="http://schemas.microsoft.com/office/powerpoint/2010/main" val="22218954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 xmlns:a16="http://schemas.microsoft.com/office/drawing/2014/main" id="{F364748E-8982-1F4B-F8D8-EC295DA069E3}"/>
              </a:ext>
            </a:extLst>
          </p:cNvPr>
          <p:cNvGrpSpPr/>
          <p:nvPr/>
        </p:nvGrpSpPr>
        <p:grpSpPr>
          <a:xfrm>
            <a:off x="403031" y="319344"/>
            <a:ext cx="8115300" cy="4151353"/>
            <a:chOff x="0" y="0"/>
            <a:chExt cx="21640800" cy="11070274"/>
          </a:xfrm>
        </p:grpSpPr>
        <p:grpSp>
          <p:nvGrpSpPr>
            <p:cNvPr id="22" name="Group 3">
              <a:extLst>
                <a:ext uri="{FF2B5EF4-FFF2-40B4-BE49-F238E27FC236}">
                  <a16:creationId xmlns="" xmlns:a16="http://schemas.microsoft.com/office/drawing/2014/main"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 xmlns:a16="http://schemas.microsoft.com/office/drawing/2014/main"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457200">
                  <a:buClrTx/>
                </a:pPr>
                <a:endParaRPr lang="en-US" sz="900" kern="1200">
                  <a:solidFill>
                    <a:prstClr val="black"/>
                  </a:solidFill>
                  <a:latin typeface="Calibri"/>
                  <a:ea typeface="+mn-ea"/>
                  <a:cs typeface="+mn-cs"/>
                </a:endParaRPr>
              </a:p>
            </p:txBody>
          </p:sp>
        </p:grpSp>
        <p:sp>
          <p:nvSpPr>
            <p:cNvPr id="23" name="AutoShape 5">
              <a:extLst>
                <a:ext uri="{FF2B5EF4-FFF2-40B4-BE49-F238E27FC236}">
                  <a16:creationId xmlns="" xmlns:a16="http://schemas.microsoft.com/office/drawing/2014/main" id="{B83EC7D2-93AD-F1A8-B2C8-D15C4E060E39}"/>
                </a:ext>
              </a:extLst>
            </p:cNvPr>
            <p:cNvSpPr/>
            <p:nvPr/>
          </p:nvSpPr>
          <p:spPr>
            <a:xfrm>
              <a:off x="1017755" y="1957871"/>
              <a:ext cx="19431930" cy="7183607"/>
            </a:xfrm>
            <a:prstGeom prst="rect">
              <a:avLst/>
            </a:prstGeom>
            <a:solidFill>
              <a:srgbClr val="DFD4BA"/>
            </a:solidFill>
          </p:spPr>
          <p:txBody>
            <a:bodyPr/>
            <a:lstStyle/>
            <a:p>
              <a:pPr defTabSz="457200">
                <a:buClrTx/>
              </a:pPr>
              <a:endParaRPr lang="en-US" sz="900" kern="1200">
                <a:solidFill>
                  <a:prstClr val="black"/>
                </a:solidFill>
                <a:latin typeface="Calibri"/>
                <a:ea typeface="+mn-ea"/>
                <a:cs typeface="+mn-cs"/>
              </a:endParaRPr>
            </a:p>
          </p:txBody>
        </p:sp>
        <p:sp>
          <p:nvSpPr>
            <p:cNvPr id="24" name="Freeform 6">
              <a:extLst>
                <a:ext uri="{FF2B5EF4-FFF2-40B4-BE49-F238E27FC236}">
                  <a16:creationId xmlns="" xmlns:a16="http://schemas.microsoft.com/office/drawing/2014/main"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xmlns="" r:embed="rId3"/>
                  </a:ext>
                </a:extLst>
              </a:blip>
              <a:stretch>
                <a:fillRect r="-74505"/>
              </a:stretch>
            </a:blipFill>
          </p:spPr>
          <p:txBody>
            <a:bodyPr/>
            <a:lstStyle/>
            <a:p>
              <a:pPr defTabSz="457200">
                <a:buClrTx/>
              </a:pPr>
              <a:endParaRPr lang="en-US" sz="900" kern="1200">
                <a:solidFill>
                  <a:prstClr val="black"/>
                </a:solidFill>
                <a:latin typeface="Calibri"/>
                <a:ea typeface="+mn-ea"/>
                <a:cs typeface="+mn-cs"/>
              </a:endParaRPr>
            </a:p>
          </p:txBody>
        </p:sp>
        <p:sp>
          <p:nvSpPr>
            <p:cNvPr id="25" name="Freeform 7">
              <a:extLst>
                <a:ext uri="{FF2B5EF4-FFF2-40B4-BE49-F238E27FC236}">
                  <a16:creationId xmlns="" xmlns:a16="http://schemas.microsoft.com/office/drawing/2014/main"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xmlns="" r:embed="rId3"/>
                  </a:ext>
                </a:extLst>
              </a:blip>
              <a:stretch>
                <a:fillRect l="-74505"/>
              </a:stretch>
            </a:blipFill>
          </p:spPr>
          <p:txBody>
            <a:bodyPr/>
            <a:lstStyle/>
            <a:p>
              <a:pPr defTabSz="457200">
                <a:buClrTx/>
              </a:pPr>
              <a:endParaRPr lang="en-US" sz="900" kern="1200">
                <a:solidFill>
                  <a:prstClr val="black"/>
                </a:solidFill>
                <a:latin typeface="Calibri"/>
                <a:ea typeface="+mn-ea"/>
                <a:cs typeface="+mn-cs"/>
              </a:endParaRPr>
            </a:p>
          </p:txBody>
        </p:sp>
      </p:grpSp>
      <p:sp>
        <p:nvSpPr>
          <p:cNvPr id="27" name="TextBox 26">
            <a:extLst>
              <a:ext uri="{FF2B5EF4-FFF2-40B4-BE49-F238E27FC236}">
                <a16:creationId xmlns="" xmlns:a16="http://schemas.microsoft.com/office/drawing/2014/main" id="{7961788D-3E66-DB85-F458-512CBCE369EB}"/>
              </a:ext>
            </a:extLst>
          </p:cNvPr>
          <p:cNvSpPr txBox="1"/>
          <p:nvPr/>
        </p:nvSpPr>
        <p:spPr>
          <a:xfrm>
            <a:off x="1240403" y="1280160"/>
            <a:ext cx="6663194" cy="2062103"/>
          </a:xfrm>
          <a:prstGeom prst="rect">
            <a:avLst/>
          </a:prstGeom>
          <a:noFill/>
        </p:spPr>
        <p:txBody>
          <a:bodyPr wrap="square" rtlCol="0">
            <a:spAutoFit/>
          </a:bodyPr>
          <a:lstStyle/>
          <a:p>
            <a:pPr algn="ctr"/>
            <a:r>
              <a:rPr lang="vi-VN" sz="3200" b="1" dirty="0">
                <a:solidFill>
                  <a:srgbClr val="FF0000"/>
                </a:solidFill>
                <a:effectLst/>
                <a:latin typeface="Cambria" panose="02040503050406030204" pitchFamily="18" charset="0"/>
                <a:ea typeface="Cambria" panose="02040503050406030204" pitchFamily="18" charset="0"/>
              </a:rPr>
              <a:t>Câu chuyện chứng tỏ Thái Thượng Hoàng rất nghiêm khắc trong việc răn dạy để nhà vua tu dưỡng, rèn luyện trở thành vị vua mẫu mực.</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a:extLst>
              <a:ext uri="{FF2B5EF4-FFF2-40B4-BE49-F238E27FC236}">
                <a16:creationId xmlns=""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608773" y="1107953"/>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0E42E3C3-1E25-9087-1B35-6FFE3536615D}"/>
              </a:ext>
            </a:extLst>
          </p:cNvPr>
          <p:cNvSpPr txBox="1"/>
          <p:nvPr/>
        </p:nvSpPr>
        <p:spPr>
          <a:xfrm>
            <a:off x="3910919" y="308258"/>
            <a:ext cx="4795296" cy="4401205"/>
          </a:xfrm>
          <a:prstGeom prst="rect">
            <a:avLst/>
          </a:prstGeom>
          <a:noFill/>
        </p:spPr>
        <p:txBody>
          <a:bodyPr wrap="square" rtlCol="0">
            <a:spAutoFit/>
          </a:bodyPr>
          <a:lstStyle/>
          <a:p>
            <a:r>
              <a:rPr lang="vi-VN" sz="14000" dirty="0">
                <a:ln w="50800">
                  <a:solidFill>
                    <a:schemeClr val="tx2"/>
                  </a:solidFill>
                </a:ln>
                <a:solidFill>
                  <a:srgbClr val="B65440"/>
                </a:solidFill>
                <a:latin typeface="SVN-Androgyne" panose="02040603050506020204" pitchFamily="18" charset="0"/>
              </a:rPr>
              <a:t>Vận dụng</a:t>
            </a:r>
            <a:endParaRPr lang="en-SG" sz="14000" dirty="0">
              <a:ln w="50800">
                <a:solidFill>
                  <a:schemeClr val="tx2"/>
                </a:solidFill>
              </a:ln>
              <a:solidFill>
                <a:srgbClr val="B65440"/>
              </a:solidFill>
              <a:latin typeface="SVN-Androgyne" panose="02040603050506020204" pitchFamily="18" charset="0"/>
            </a:endParaRPr>
          </a:p>
        </p:txBody>
      </p:sp>
    </p:spTree>
    <p:extLst>
      <p:ext uri="{BB962C8B-B14F-4D97-AF65-F5344CB8AC3E}">
        <p14:creationId xmlns:p14="http://schemas.microsoft.com/office/powerpoint/2010/main" val="359477217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246714" y="14096"/>
            <a:ext cx="9637427" cy="5894561"/>
          </a:xfrm>
          <a:custGeom>
            <a:avLst/>
            <a:gdLst/>
            <a:ahLst/>
            <a:cxnLst/>
            <a:rect l="l" t="t" r="r" b="b"/>
            <a:pathLst>
              <a:path w="19274853" h="11789122">
                <a:moveTo>
                  <a:pt x="0" y="0"/>
                </a:moveTo>
                <a:lnTo>
                  <a:pt x="19274854" y="0"/>
                </a:lnTo>
                <a:lnTo>
                  <a:pt x="19274854" y="11789122"/>
                </a:lnTo>
                <a:lnTo>
                  <a:pt x="0" y="11789122"/>
                </a:lnTo>
                <a:lnTo>
                  <a:pt x="0" y="0"/>
                </a:lnTo>
                <a:close/>
              </a:path>
            </a:pathLst>
          </a:custGeom>
          <a:blipFill>
            <a:blip r:embed="rId2">
              <a:alphaModFix amt="7999"/>
              <a:extLst>
                <a:ext uri="{96DAC541-7B7A-43D3-8B79-37D633B846F1}">
                  <asvg:svgBlip xmlns:asvg="http://schemas.microsoft.com/office/drawing/2016/SVG/main" xmlns="" r:embed="rId3"/>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Freeform 11"/>
          <p:cNvSpPr/>
          <p:nvPr/>
        </p:nvSpPr>
        <p:spPr>
          <a:xfrm flipH="1">
            <a:off x="768944" y="2961376"/>
            <a:ext cx="2170331" cy="1069381"/>
          </a:xfrm>
          <a:custGeom>
            <a:avLst/>
            <a:gdLst/>
            <a:ahLst/>
            <a:cxnLst/>
            <a:rect l="l" t="t" r="r" b="b"/>
            <a:pathLst>
              <a:path w="4340661" h="2138762">
                <a:moveTo>
                  <a:pt x="4340661" y="0"/>
                </a:moveTo>
                <a:lnTo>
                  <a:pt x="0" y="0"/>
                </a:lnTo>
                <a:lnTo>
                  <a:pt x="0" y="2138762"/>
                </a:lnTo>
                <a:lnTo>
                  <a:pt x="4340661" y="2138762"/>
                </a:lnTo>
                <a:lnTo>
                  <a:pt x="4340661"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2" name="Freeform 12"/>
          <p:cNvSpPr/>
          <p:nvPr/>
        </p:nvSpPr>
        <p:spPr>
          <a:xfrm>
            <a:off x="5595960" y="632334"/>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3829" y="2912129"/>
            <a:ext cx="377084" cy="400379"/>
          </a:xfrm>
          <a:custGeom>
            <a:avLst/>
            <a:gdLst/>
            <a:ahLst/>
            <a:cxnLst/>
            <a:rect l="l" t="t" r="r" b="b"/>
            <a:pathLst>
              <a:path w="754167" h="800757">
                <a:moveTo>
                  <a:pt x="0" y="0"/>
                </a:moveTo>
                <a:lnTo>
                  <a:pt x="754168" y="0"/>
                </a:lnTo>
                <a:lnTo>
                  <a:pt x="754168" y="800757"/>
                </a:lnTo>
                <a:lnTo>
                  <a:pt x="0" y="80075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7928040" y="2313414"/>
            <a:ext cx="272329" cy="289152"/>
          </a:xfrm>
          <a:custGeom>
            <a:avLst/>
            <a:gdLst/>
            <a:ahLst/>
            <a:cxnLst/>
            <a:rect l="l" t="t" r="r" b="b"/>
            <a:pathLst>
              <a:path w="544657" h="578304">
                <a:moveTo>
                  <a:pt x="0" y="0"/>
                </a:moveTo>
                <a:lnTo>
                  <a:pt x="544657" y="0"/>
                </a:lnTo>
                <a:lnTo>
                  <a:pt x="544657" y="578304"/>
                </a:lnTo>
                <a:lnTo>
                  <a:pt x="0" y="57830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2168469" y="4722377"/>
            <a:ext cx="1215048" cy="534621"/>
          </a:xfrm>
          <a:custGeom>
            <a:avLst/>
            <a:gdLst/>
            <a:ahLst/>
            <a:cxnLst/>
            <a:rect l="l" t="t" r="r" b="b"/>
            <a:pathLst>
              <a:path w="2430096" h="1069242">
                <a:moveTo>
                  <a:pt x="0" y="0"/>
                </a:moveTo>
                <a:lnTo>
                  <a:pt x="2430095" y="0"/>
                </a:lnTo>
                <a:lnTo>
                  <a:pt x="2430095" y="1069242"/>
                </a:lnTo>
                <a:lnTo>
                  <a:pt x="0" y="106924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Freeform 16"/>
          <p:cNvSpPr/>
          <p:nvPr/>
        </p:nvSpPr>
        <p:spPr>
          <a:xfrm>
            <a:off x="7328482" y="627808"/>
            <a:ext cx="1048340" cy="674750"/>
          </a:xfrm>
          <a:custGeom>
            <a:avLst/>
            <a:gdLst/>
            <a:ahLst/>
            <a:cxnLst/>
            <a:rect l="l" t="t" r="r" b="b"/>
            <a:pathLst>
              <a:path w="2096680" h="1349499">
                <a:moveTo>
                  <a:pt x="0" y="0"/>
                </a:moveTo>
                <a:lnTo>
                  <a:pt x="2096680" y="0"/>
                </a:lnTo>
                <a:lnTo>
                  <a:pt x="2096680" y="1349499"/>
                </a:lnTo>
                <a:lnTo>
                  <a:pt x="0" y="134949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7" name="Freeform 17"/>
          <p:cNvSpPr/>
          <p:nvPr/>
        </p:nvSpPr>
        <p:spPr>
          <a:xfrm>
            <a:off x="1585264" y="4417060"/>
            <a:ext cx="255235" cy="271002"/>
          </a:xfrm>
          <a:custGeom>
            <a:avLst/>
            <a:gdLst/>
            <a:ahLst/>
            <a:cxnLst/>
            <a:rect l="l" t="t" r="r" b="b"/>
            <a:pathLst>
              <a:path w="510469" h="542004">
                <a:moveTo>
                  <a:pt x="0" y="0"/>
                </a:moveTo>
                <a:lnTo>
                  <a:pt x="510469" y="0"/>
                </a:lnTo>
                <a:lnTo>
                  <a:pt x="510469" y="542004"/>
                </a:lnTo>
                <a:lnTo>
                  <a:pt x="0" y="54200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8" name="Freeform 18"/>
          <p:cNvSpPr/>
          <p:nvPr/>
        </p:nvSpPr>
        <p:spPr>
          <a:xfrm>
            <a:off x="6058648" y="965183"/>
            <a:ext cx="1447058" cy="1751131"/>
          </a:xfrm>
          <a:custGeom>
            <a:avLst/>
            <a:gdLst/>
            <a:ahLst/>
            <a:cxnLst/>
            <a:rect l="l" t="t" r="r" b="b"/>
            <a:pathLst>
              <a:path w="2894116" h="3502261">
                <a:moveTo>
                  <a:pt x="0" y="0"/>
                </a:moveTo>
                <a:lnTo>
                  <a:pt x="2894116" y="0"/>
                </a:lnTo>
                <a:lnTo>
                  <a:pt x="2894116" y="3502261"/>
                </a:lnTo>
                <a:lnTo>
                  <a:pt x="0" y="3502261"/>
                </a:lnTo>
                <a:lnTo>
                  <a:pt x="0" y="0"/>
                </a:lnTo>
                <a:close/>
              </a:path>
            </a:pathLst>
          </a:custGeom>
          <a:blipFill>
            <a:blip r:embed="rId12"/>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23" name="Group 22">
            <a:extLst>
              <a:ext uri="{FF2B5EF4-FFF2-40B4-BE49-F238E27FC236}">
                <a16:creationId xmlns="" xmlns:a16="http://schemas.microsoft.com/office/drawing/2014/main" id="{8B8ACB60-E050-E843-9778-1AFC3EF35EEC}"/>
              </a:ext>
            </a:extLst>
          </p:cNvPr>
          <p:cNvGrpSpPr/>
          <p:nvPr/>
        </p:nvGrpSpPr>
        <p:grpSpPr>
          <a:xfrm>
            <a:off x="3126797" y="2912129"/>
            <a:ext cx="5030180" cy="1195048"/>
            <a:chOff x="6253594" y="5824257"/>
            <a:chExt cx="10060360" cy="2390095"/>
          </a:xfrm>
        </p:grpSpPr>
        <p:grpSp>
          <p:nvGrpSpPr>
            <p:cNvPr id="7" name="Group 7"/>
            <p:cNvGrpSpPr/>
            <p:nvPr/>
          </p:nvGrpSpPr>
          <p:grpSpPr>
            <a:xfrm>
              <a:off x="6253594" y="5824257"/>
              <a:ext cx="10060360" cy="2390095"/>
              <a:chOff x="0" y="0"/>
              <a:chExt cx="2474483" cy="587877"/>
            </a:xfrm>
          </p:grpSpPr>
          <p:sp>
            <p:nvSpPr>
              <p:cNvPr id="8" name="Freeform 8"/>
              <p:cNvSpPr/>
              <p:nvPr/>
            </p:nvSpPr>
            <p:spPr>
              <a:xfrm>
                <a:off x="48260" y="4826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9" name="Freeform 9"/>
              <p:cNvSpPr/>
              <p:nvPr/>
            </p:nvSpPr>
            <p:spPr>
              <a:xfrm>
                <a:off x="6350" y="635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0" name="Freeform 10"/>
              <p:cNvSpPr/>
              <p:nvPr/>
            </p:nvSpPr>
            <p:spPr>
              <a:xfrm>
                <a:off x="0" y="0"/>
                <a:ext cx="2438923" cy="552317"/>
              </a:xfrm>
              <a:custGeom>
                <a:avLst/>
                <a:gdLst/>
                <a:ahLst/>
                <a:cxnLst/>
                <a:rect l="l" t="t" r="r" b="b"/>
                <a:pathLst>
                  <a:path w="2438923" h="552317">
                    <a:moveTo>
                      <a:pt x="2438923" y="552317"/>
                    </a:moveTo>
                    <a:lnTo>
                      <a:pt x="0" y="552317"/>
                    </a:lnTo>
                    <a:lnTo>
                      <a:pt x="0" y="0"/>
                    </a:lnTo>
                    <a:lnTo>
                      <a:pt x="2438923" y="0"/>
                    </a:lnTo>
                    <a:lnTo>
                      <a:pt x="2438923" y="552317"/>
                    </a:lnTo>
                    <a:close/>
                    <a:moveTo>
                      <a:pt x="12700" y="539617"/>
                    </a:moveTo>
                    <a:lnTo>
                      <a:pt x="2426223" y="539617"/>
                    </a:lnTo>
                    <a:lnTo>
                      <a:pt x="2426223" y="12700"/>
                    </a:lnTo>
                    <a:lnTo>
                      <a:pt x="12700" y="12700"/>
                    </a:lnTo>
                    <a:lnTo>
                      <a:pt x="1270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0" name="TextBox 20"/>
            <p:cNvSpPr txBox="1"/>
            <p:nvPr/>
          </p:nvSpPr>
          <p:spPr>
            <a:xfrm>
              <a:off x="6527762" y="5977721"/>
              <a:ext cx="9328318"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srgbClr val="FFFAF2"/>
                  </a:solidFill>
                  <a:effectLst/>
                  <a:uLnTx/>
                  <a:uFillTx/>
                  <a:latin typeface="Arimo"/>
                  <a:ea typeface="+mn-ea"/>
                  <a:cs typeface="Arial"/>
                  <a:sym typeface="Arial"/>
                </a:rPr>
                <a:t>AI ĐÚNG</a:t>
              </a:r>
            </a:p>
          </p:txBody>
        </p:sp>
      </p:grpSp>
      <p:sp>
        <p:nvSpPr>
          <p:cNvPr id="21" name="TextBox 21"/>
          <p:cNvSpPr txBox="1"/>
          <p:nvPr/>
        </p:nvSpPr>
        <p:spPr>
          <a:xfrm>
            <a:off x="3912193" y="4316165"/>
            <a:ext cx="4702418" cy="371897"/>
          </a:xfrm>
          <a:prstGeom prst="rect">
            <a:avLst/>
          </a:prstGeom>
        </p:spPr>
        <p:txBody>
          <a:bodyPr wrap="square" lIns="0" tIns="0" rIns="0" bIns="0" rtlCol="0" anchor="t">
            <a:spAutoFit/>
          </a:bodyPr>
          <a:lstStyle/>
          <a:p>
            <a:pPr marL="0" marR="0" lvl="0" indent="0" algn="r" defTabSz="457200" rtl="0" eaLnBrk="1" fontAlgn="auto" latinLnBrk="0" hangingPunct="1">
              <a:lnSpc>
                <a:spcPts val="2870"/>
              </a:lnSpc>
              <a:spcBef>
                <a:spcPts val="0"/>
              </a:spcBef>
              <a:spcAft>
                <a:spcPts val="0"/>
              </a:spcAft>
              <a:buClrTx/>
              <a:buSzTx/>
              <a:buFont typeface="Arial"/>
              <a:buNone/>
              <a:tabLst/>
              <a:defRPr/>
            </a:pP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Hãy</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chọn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đáp</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án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đúng</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p>
        </p:txBody>
      </p:sp>
      <p:grpSp>
        <p:nvGrpSpPr>
          <p:cNvPr id="19" name="Group 18">
            <a:extLst>
              <a:ext uri="{FF2B5EF4-FFF2-40B4-BE49-F238E27FC236}">
                <a16:creationId xmlns="" xmlns:a16="http://schemas.microsoft.com/office/drawing/2014/main" id="{1C846D54-7DB6-2647-835A-7D110AD1F05D}"/>
              </a:ext>
            </a:extLst>
          </p:cNvPr>
          <p:cNvGrpSpPr/>
          <p:nvPr/>
        </p:nvGrpSpPr>
        <p:grpSpPr>
          <a:xfrm>
            <a:off x="1010913" y="1302558"/>
            <a:ext cx="4850686" cy="1413756"/>
            <a:chOff x="2021825" y="2605115"/>
            <a:chExt cx="9701371" cy="2827511"/>
          </a:xfrm>
        </p:grpSpPr>
        <p:grpSp>
          <p:nvGrpSpPr>
            <p:cNvPr id="3" name="Group 3"/>
            <p:cNvGrpSpPr/>
            <p:nvPr/>
          </p:nvGrpSpPr>
          <p:grpSpPr>
            <a:xfrm>
              <a:off x="2021825" y="2605115"/>
              <a:ext cx="9701371" cy="2827511"/>
              <a:chOff x="0" y="0"/>
              <a:chExt cx="2386185" cy="695465"/>
            </a:xfrm>
            <a:solidFill>
              <a:srgbClr val="97C1FB"/>
            </a:solidFill>
          </p:grpSpPr>
          <p:sp>
            <p:nvSpPr>
              <p:cNvPr id="4" name="Freeform 4"/>
              <p:cNvSpPr/>
              <p:nvPr/>
            </p:nvSpPr>
            <p:spPr>
              <a:xfrm>
                <a:off x="48260" y="48260"/>
                <a:ext cx="2337925" cy="647205"/>
              </a:xfrm>
              <a:custGeom>
                <a:avLst/>
                <a:gdLst/>
                <a:ahLst/>
                <a:cxnLst/>
                <a:rect l="l" t="t" r="r" b="b"/>
                <a:pathLst>
                  <a:path w="2337925" h="647205">
                    <a:moveTo>
                      <a:pt x="0" y="0"/>
                    </a:moveTo>
                    <a:lnTo>
                      <a:pt x="2337925" y="0"/>
                    </a:lnTo>
                    <a:lnTo>
                      <a:pt x="2337925" y="647205"/>
                    </a:lnTo>
                    <a:lnTo>
                      <a:pt x="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6350" y="6350"/>
                <a:ext cx="2337925" cy="647205"/>
              </a:xfrm>
              <a:custGeom>
                <a:avLst/>
                <a:gdLst/>
                <a:ahLst/>
                <a:cxnLst/>
                <a:rect l="l" t="t" r="r" b="b"/>
                <a:pathLst>
                  <a:path w="2337925" h="647205">
                    <a:moveTo>
                      <a:pt x="0" y="0"/>
                    </a:moveTo>
                    <a:lnTo>
                      <a:pt x="2337925" y="0"/>
                    </a:lnTo>
                    <a:lnTo>
                      <a:pt x="2337925" y="647205"/>
                    </a:lnTo>
                    <a:lnTo>
                      <a:pt x="0" y="647205"/>
                    </a:lnTo>
                    <a:close/>
                  </a:path>
                </a:pathLst>
              </a:custGeom>
              <a:gr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 name="Freeform 6"/>
              <p:cNvSpPr/>
              <p:nvPr/>
            </p:nvSpPr>
            <p:spPr>
              <a:xfrm>
                <a:off x="0" y="0"/>
                <a:ext cx="2350625" cy="659905"/>
              </a:xfrm>
              <a:custGeom>
                <a:avLst/>
                <a:gdLst/>
                <a:ahLst/>
                <a:cxnLst/>
                <a:rect l="l" t="t" r="r" b="b"/>
                <a:pathLst>
                  <a:path w="2350625" h="659905">
                    <a:moveTo>
                      <a:pt x="2350625" y="659905"/>
                    </a:moveTo>
                    <a:lnTo>
                      <a:pt x="0" y="659905"/>
                    </a:lnTo>
                    <a:lnTo>
                      <a:pt x="0" y="0"/>
                    </a:lnTo>
                    <a:lnTo>
                      <a:pt x="2350625" y="0"/>
                    </a:lnTo>
                    <a:lnTo>
                      <a:pt x="2350625" y="659905"/>
                    </a:lnTo>
                    <a:close/>
                    <a:moveTo>
                      <a:pt x="12700" y="647205"/>
                    </a:moveTo>
                    <a:lnTo>
                      <a:pt x="2337925" y="647205"/>
                    </a:lnTo>
                    <a:lnTo>
                      <a:pt x="2337925" y="12700"/>
                    </a:lnTo>
                    <a:lnTo>
                      <a:pt x="12700" y="12700"/>
                    </a:lnTo>
                    <a:lnTo>
                      <a:pt x="1270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2" name="TextBox 20">
              <a:extLst>
                <a:ext uri="{FF2B5EF4-FFF2-40B4-BE49-F238E27FC236}">
                  <a16:creationId xmlns="" xmlns:a16="http://schemas.microsoft.com/office/drawing/2014/main" id="{F47FAB8C-5DDF-7F42-B832-4200623E5E83}"/>
                </a:ext>
              </a:extLst>
            </p:cNvPr>
            <p:cNvSpPr txBox="1"/>
            <p:nvPr/>
          </p:nvSpPr>
          <p:spPr>
            <a:xfrm>
              <a:off x="2102875" y="3025209"/>
              <a:ext cx="9328317"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prstClr val="black"/>
                  </a:solidFill>
                  <a:effectLst/>
                  <a:uLnTx/>
                  <a:uFillTx/>
                  <a:latin typeface="Arimo"/>
                  <a:ea typeface="+mn-ea"/>
                  <a:cs typeface="Arial"/>
                  <a:sym typeface="Arial"/>
                </a:rPr>
                <a:t>AI NHANH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grpSp>
        <p:nvGrpSpPr>
          <p:cNvPr id="6" name="Group 6"/>
          <p:cNvGrpSpPr/>
          <p:nvPr/>
        </p:nvGrpSpPr>
        <p:grpSpPr>
          <a:xfrm>
            <a:off x="0" y="10176"/>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 name="Freeform 3"/>
          <p:cNvSpPr/>
          <p:nvPr/>
        </p:nvSpPr>
        <p:spPr>
          <a:xfrm>
            <a:off x="569789"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565979" y="25068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514350"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TextBox 11"/>
          <p:cNvSpPr txBox="1"/>
          <p:nvPr/>
        </p:nvSpPr>
        <p:spPr>
          <a:xfrm>
            <a:off x="715896" y="2945937"/>
            <a:ext cx="2030463" cy="713722"/>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350" b="0" i="0" u="none" strike="noStrike" kern="1200" cap="none" spc="0" normalizeH="0" baseline="0" noProof="0" dirty="0">
                <a:ln>
                  <a:noFill/>
                </a:ln>
                <a:solidFill>
                  <a:srgbClr val="121212"/>
                </a:solidFill>
                <a:effectLst/>
                <a:uLnTx/>
                <a:uFillTx/>
                <a:latin typeface="Cloud Soft Bold"/>
                <a:ea typeface="+mn-ea"/>
                <a:cs typeface="Arial"/>
                <a:sym typeface="Arial"/>
              </a:rPr>
              <a:t>1 226</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56769"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1 126</a:t>
            </a:r>
          </a:p>
        </p:txBody>
      </p:sp>
      <p:sp>
        <p:nvSpPr>
          <p:cNvPr id="18" name="Freeform 18"/>
          <p:cNvSpPr/>
          <p:nvPr/>
        </p:nvSpPr>
        <p:spPr>
          <a:xfrm>
            <a:off x="6251535"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397642"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1 326</a:t>
            </a:r>
          </a:p>
        </p:txBody>
      </p:sp>
      <p:sp>
        <p:nvSpPr>
          <p:cNvPr id="22" name="Freeform 22"/>
          <p:cNvSpPr/>
          <p:nvPr/>
        </p:nvSpPr>
        <p:spPr>
          <a:xfrm rot="203393">
            <a:off x="7881613" y="542488"/>
            <a:ext cx="2043778" cy="1007025"/>
          </a:xfrm>
          <a:custGeom>
            <a:avLst/>
            <a:gdLst/>
            <a:ahLst/>
            <a:cxnLst/>
            <a:rect l="l" t="t" r="r" b="b"/>
            <a:pathLst>
              <a:path w="4087556" h="2014050">
                <a:moveTo>
                  <a:pt x="0" y="0"/>
                </a:moveTo>
                <a:lnTo>
                  <a:pt x="4087556" y="0"/>
                </a:lnTo>
                <a:lnTo>
                  <a:pt x="4087556" y="2014051"/>
                </a:lnTo>
                <a:lnTo>
                  <a:pt x="0" y="201405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a:off x="8155122" y="407832"/>
            <a:ext cx="685250" cy="229248"/>
          </a:xfrm>
          <a:custGeom>
            <a:avLst/>
            <a:gdLst/>
            <a:ahLst/>
            <a:cxnLst/>
            <a:rect l="l" t="t" r="r" b="b"/>
            <a:pathLst>
              <a:path w="1370500" h="458495">
                <a:moveTo>
                  <a:pt x="0" y="0"/>
                </a:moveTo>
                <a:lnTo>
                  <a:pt x="1370500" y="0"/>
                </a:lnTo>
                <a:lnTo>
                  <a:pt x="1370500" y="458495"/>
                </a:lnTo>
                <a:lnTo>
                  <a:pt x="0" y="45849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5" name="Freeform 25"/>
          <p:cNvSpPr/>
          <p:nvPr/>
        </p:nvSpPr>
        <p:spPr>
          <a:xfrm rot="-975842">
            <a:off x="6582934" y="383536"/>
            <a:ext cx="202221" cy="187882"/>
          </a:xfrm>
          <a:custGeom>
            <a:avLst/>
            <a:gdLst/>
            <a:ahLst/>
            <a:cxnLst/>
            <a:rect l="l" t="t" r="r" b="b"/>
            <a:pathLst>
              <a:path w="404442" h="375763">
                <a:moveTo>
                  <a:pt x="0" y="0"/>
                </a:moveTo>
                <a:lnTo>
                  <a:pt x="404442" y="0"/>
                </a:lnTo>
                <a:lnTo>
                  <a:pt x="404442" y="375763"/>
                </a:lnTo>
                <a:lnTo>
                  <a:pt x="0" y="37576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2" name="TextBox 11">
            <a:extLst>
              <a:ext uri="{FF2B5EF4-FFF2-40B4-BE49-F238E27FC236}">
                <a16:creationId xmlns=""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3" name="TextBox 11">
            <a:extLst>
              <a:ext uri="{FF2B5EF4-FFF2-40B4-BE49-F238E27FC236}">
                <a16:creationId xmlns=""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 xmlns:a16="http://schemas.microsoft.com/office/drawing/2014/main" id="{109FABC9-148B-E54D-B369-32121973B437}"/>
              </a:ext>
            </a:extLst>
          </p:cNvPr>
          <p:cNvSpPr txBox="1"/>
          <p:nvPr/>
        </p:nvSpPr>
        <p:spPr>
          <a:xfrm>
            <a:off x="1" y="66281"/>
            <a:ext cx="8840372" cy="1491434"/>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1. Lý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Hoàng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chồng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năm</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bao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
                                        </p:tgtEl>
                                        <p:attrNameLst>
                                          <p:attrName>fillcolor</p:attrName>
                                        </p:attrNameLst>
                                      </p:cBhvr>
                                      <p:to>
                                        <a:srgbClr val="92D050"/>
                                      </p:to>
                                    </p:animClr>
                                    <p:set>
                                      <p:cBhvr>
                                        <p:cTn id="7" dur="2000" fill="hold"/>
                                        <p:tgtEl>
                                          <p:spTgt spid="28"/>
                                        </p:tgtEl>
                                        <p:attrNameLst>
                                          <p:attrName>fill.type</p:attrName>
                                        </p:attrNameLst>
                                      </p:cBhvr>
                                      <p:to>
                                        <p:strVal val="solid"/>
                                      </p:to>
                                    </p:set>
                                    <p:set>
                                      <p:cBhvr>
                                        <p:cTn id="8" dur="2000" fill="hold"/>
                                        <p:tgtEl>
                                          <p:spTgt spid="2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92D05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33"/>
                                        </p:tgtEl>
                                        <p:attrNameLst>
                                          <p:attrName>fillcolor</p:attrName>
                                        </p:attrNameLst>
                                      </p:cBhvr>
                                      <p:to>
                                        <a:srgbClr val="C00000"/>
                                      </p:to>
                                    </p:animClr>
                                    <p:set>
                                      <p:cBhvr>
                                        <p:cTn id="18" dur="2000" fill="hold"/>
                                        <p:tgtEl>
                                          <p:spTgt spid="33"/>
                                        </p:tgtEl>
                                        <p:attrNameLst>
                                          <p:attrName>fill.type</p:attrName>
                                        </p:attrNameLst>
                                      </p:cBhvr>
                                      <p:to>
                                        <p:strVal val="solid"/>
                                      </p:to>
                                    </p:set>
                                    <p:set>
                                      <p:cBhvr>
                                        <p:cTn id="19" dur="2000" fill="hold"/>
                                        <p:tgtEl>
                                          <p:spTgt spid="33"/>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4" name="bomb.wav"/>
                                        </p:tgtEl>
                                      </p:cMediaNode>
                                    </p:audio>
                                  </p:subTnLst>
                                </p:cTn>
                              </p:par>
                              <p:par>
                                <p:cTn id="20" presetID="1" presetClass="emph" presetSubtype="2" fill="hold" nodeType="withEffect">
                                  <p:stCondLst>
                                    <p:cond delay="0"/>
                                  </p:stCondLst>
                                  <p:childTnLst>
                                    <p:animClr clrSpc="rgb" dir="cw">
                                      <p:cBhvr>
                                        <p:cTn id="21" dur="2000" fill="hold"/>
                                        <p:tgtEl>
                                          <p:spTgt spid="14"/>
                                        </p:tgtEl>
                                        <p:attrNameLst>
                                          <p:attrName>fillcolor</p:attrName>
                                        </p:attrNameLst>
                                      </p:cBhvr>
                                      <p:to>
                                        <a:srgbClr val="C00000"/>
                                      </p:to>
                                    </p:animClr>
                                    <p:set>
                                      <p:cBhvr>
                                        <p:cTn id="22" dur="2000" fill="hold"/>
                                        <p:tgtEl>
                                          <p:spTgt spid="14"/>
                                        </p:tgtEl>
                                        <p:attrNameLst>
                                          <p:attrName>fill.type</p:attrName>
                                        </p:attrNameLst>
                                      </p:cBhvr>
                                      <p:to>
                                        <p:strVal val="solid"/>
                                      </p:to>
                                    </p:set>
                                    <p:set>
                                      <p:cBhvr>
                                        <p:cTn id="23"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C6DA"/>
        </a:solidFill>
        <a:effectLst/>
      </p:bgPr>
    </p:bg>
    <p:spTree>
      <p:nvGrpSpPr>
        <p:cNvPr id="1" name=""/>
        <p:cNvGrpSpPr/>
        <p:nvPr/>
      </p:nvGrpSpPr>
      <p:grpSpPr>
        <a:xfrm>
          <a:off x="0" y="0"/>
          <a:ext cx="0" cy="0"/>
          <a:chOff x="0" y="0"/>
          <a:chExt cx="0" cy="0"/>
        </a:xfrm>
      </p:grpSpPr>
      <p:sp>
        <p:nvSpPr>
          <p:cNvPr id="3" name="Freeform 3"/>
          <p:cNvSpPr/>
          <p:nvPr/>
        </p:nvSpPr>
        <p:spPr>
          <a:xfrm>
            <a:off x="177061" y="2455940"/>
            <a:ext cx="2579660"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162472" y="2467054"/>
            <a:ext cx="2840872" cy="1707741"/>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Thượng</a:t>
            </a:r>
            <a:r>
              <a:rPr kumimoji="0" lang="en-US" sz="3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rPr>
              <a:t> </a:t>
            </a:r>
            <a:r>
              <a:rPr kumimoji="0" lang="en-US" sz="3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Lão</a:t>
            </a:r>
            <a:endParaRPr kumimoji="0" lang="en-SG"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 name="Freeform 5"/>
          <p:cNvSpPr/>
          <p:nvPr/>
        </p:nvSpPr>
        <p:spPr>
          <a:xfrm>
            <a:off x="177060" y="2448646"/>
            <a:ext cx="2826283"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308008" y="154966"/>
            <a:ext cx="8743843" cy="1367082"/>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9" name="TextBox 9"/>
          <p:cNvSpPr txBox="1"/>
          <p:nvPr/>
        </p:nvSpPr>
        <p:spPr>
          <a:xfrm>
            <a:off x="874643" y="8013"/>
            <a:ext cx="7124369" cy="1315938"/>
          </a:xfrm>
          <a:prstGeom prst="rect">
            <a:avLst/>
          </a:prstGeom>
        </p:spPr>
        <p:txBody>
          <a:bodyPr wrap="square"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2.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Các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vua</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Trần</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sau</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khi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con,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được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gọi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là</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36343" y="2558382"/>
            <a:ext cx="2030463" cy="1433982"/>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Hoàng </a:t>
            </a:r>
            <a:r>
              <a:rPr kumimoji="0" lang="en-US" sz="30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endPar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251535" y="2544759"/>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B"/>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x-none"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722699"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212874" y="2524826"/>
            <a:ext cx="2729993" cy="1428148"/>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Thái </a:t>
            </a:r>
            <a:r>
              <a:rPr kumimoji="0" lang="en-US" sz="28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Hoàng</a:t>
            </a: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Tree>
    <p:extLst>
      <p:ext uri="{BB962C8B-B14F-4D97-AF65-F5344CB8AC3E}">
        <p14:creationId xmlns:p14="http://schemas.microsoft.com/office/powerpoint/2010/main" val="3362605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8"/>
                                        </p:tgtEl>
                                        <p:attrNameLst>
                                          <p:attrName>fillcolor</p:attrName>
                                        </p:attrNameLst>
                                      </p:cBhvr>
                                      <p:to>
                                        <a:srgbClr val="92D050"/>
                                      </p:to>
                                    </p:animClr>
                                    <p:set>
                                      <p:cBhvr>
                                        <p:cTn id="7" dur="2000" fill="hold"/>
                                        <p:tgtEl>
                                          <p:spTgt spid="38"/>
                                        </p:tgtEl>
                                        <p:attrNameLst>
                                          <p:attrName>fill.type</p:attrName>
                                        </p:attrNameLst>
                                      </p:cBhvr>
                                      <p:to>
                                        <p:strVal val="solid"/>
                                      </p:to>
                                    </p:set>
                                    <p:set>
                                      <p:cBhvr>
                                        <p:cTn id="8" dur="2000" fill="hold"/>
                                        <p:tgtEl>
                                          <p:spTgt spid="3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9" presetID="1" presetClass="emph" presetSubtype="2" fill="hold" nodeType="withEffect">
                                  <p:stCondLst>
                                    <p:cond delay="0"/>
                                  </p:stCondLst>
                                  <p:childTnLst>
                                    <p:animClr clrSpc="rgb" dir="cw">
                                      <p:cBhvr>
                                        <p:cTn id="10" dur="2000" fill="hold"/>
                                        <p:tgtEl>
                                          <p:spTgt spid="19"/>
                                        </p:tgtEl>
                                        <p:attrNameLst>
                                          <p:attrName>fillcolor</p:attrName>
                                        </p:attrNameLst>
                                      </p:cBhvr>
                                      <p:to>
                                        <a:srgbClr val="92D050"/>
                                      </p:to>
                                    </p:animClr>
                                    <p:set>
                                      <p:cBhvr>
                                        <p:cTn id="11" dur="2000" fill="hold"/>
                                        <p:tgtEl>
                                          <p:spTgt spid="19"/>
                                        </p:tgtEl>
                                        <p:attrNameLst>
                                          <p:attrName>fill.type</p:attrName>
                                        </p:attrNameLst>
                                      </p:cBhvr>
                                      <p:to>
                                        <p:strVal val="solid"/>
                                      </p:to>
                                    </p:set>
                                    <p:set>
                                      <p:cBhvr>
                                        <p:cTn id="12"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4"/>
                                        </p:tgtEl>
                                        <p:attrNameLst>
                                          <p:attrName>fillcolor</p:attrName>
                                        </p:attrNameLst>
                                      </p:cBhvr>
                                      <p:to>
                                        <a:schemeClr val="accent2"/>
                                      </p:to>
                                    </p:animClr>
                                    <p:set>
                                      <p:cBhvr>
                                        <p:cTn id="18" dur="2000" fill="hold"/>
                                        <p:tgtEl>
                                          <p:spTgt spid="14"/>
                                        </p:tgtEl>
                                        <p:attrNameLst>
                                          <p:attrName>fill.type</p:attrName>
                                        </p:attrNameLst>
                                      </p:cBhvr>
                                      <p:to>
                                        <p:strVal val="solid"/>
                                      </p:to>
                                    </p:set>
                                    <p:set>
                                      <p:cBhvr>
                                        <p:cTn id="19" dur="2000" fill="hold"/>
                                        <p:tgtEl>
                                          <p:spTgt spid="1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33"/>
                                        </p:tgtEl>
                                        <p:attrNameLst>
                                          <p:attrName>fillcolor</p:attrName>
                                        </p:attrNameLst>
                                      </p:cBhvr>
                                      <p:to>
                                        <a:schemeClr val="accent2"/>
                                      </p:to>
                                    </p:animClr>
                                    <p:set>
                                      <p:cBhvr>
                                        <p:cTn id="22" dur="2000" fill="hold"/>
                                        <p:tgtEl>
                                          <p:spTgt spid="33"/>
                                        </p:tgtEl>
                                        <p:attrNameLst>
                                          <p:attrName>fill.type</p:attrName>
                                        </p:attrNameLst>
                                      </p:cBhvr>
                                      <p:to>
                                        <p:strVal val="solid"/>
                                      </p:to>
                                    </p:set>
                                    <p:set>
                                      <p:cBhvr>
                                        <p:cTn id="23" dur="2000" fill="hold"/>
                                        <p:tgtEl>
                                          <p:spTgt spid="33"/>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2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4"/>
                                        </p:tgtEl>
                                        <p:attrNameLst>
                                          <p:attrName>fillcolor</p:attrName>
                                        </p:attrNameLst>
                                      </p:cBhvr>
                                      <p:to>
                                        <a:schemeClr val="accent2"/>
                                      </p:to>
                                    </p:animClr>
                                    <p:set>
                                      <p:cBhvr>
                                        <p:cTn id="29" dur="2000" fill="hold"/>
                                        <p:tgtEl>
                                          <p:spTgt spid="4"/>
                                        </p:tgtEl>
                                        <p:attrNameLst>
                                          <p:attrName>fill.type</p:attrName>
                                        </p:attrNameLst>
                                      </p:cBhvr>
                                      <p:to>
                                        <p:strVal val="solid"/>
                                      </p:to>
                                    </p:set>
                                    <p:set>
                                      <p:cBhvr>
                                        <p:cTn id="30" dur="2000" fill="hold"/>
                                        <p:tgtEl>
                                          <p:spTgt spid="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28"/>
                                        </p:tgtEl>
                                        <p:attrNameLst>
                                          <p:attrName>fillcolor</p:attrName>
                                        </p:attrNameLst>
                                      </p:cBhvr>
                                      <p:to>
                                        <a:schemeClr val="accent2"/>
                                      </p:to>
                                    </p:animClr>
                                    <p:set>
                                      <p:cBhvr>
                                        <p:cTn id="33" dur="2000" fill="hold"/>
                                        <p:tgtEl>
                                          <p:spTgt spid="28"/>
                                        </p:tgtEl>
                                        <p:attrNameLst>
                                          <p:attrName>fill.type</p:attrName>
                                        </p:attrNameLst>
                                      </p:cBhvr>
                                      <p:to>
                                        <p:strVal val="solid"/>
                                      </p:to>
                                    </p:set>
                                    <p:set>
                                      <p:cBhvr>
                                        <p:cTn id="34" dur="2000" fill="hold"/>
                                        <p:tgtEl>
                                          <p:spTgt spid="28"/>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7C1FB"/>
        </a:solidFill>
        <a:effectLst/>
      </p:bgPr>
    </p:bg>
    <p:spTree>
      <p:nvGrpSpPr>
        <p:cNvPr id="1" name=""/>
        <p:cNvGrpSpPr/>
        <p:nvPr/>
      </p:nvGrpSpPr>
      <p:grpSpPr>
        <a:xfrm>
          <a:off x="0" y="0"/>
          <a:ext cx="0" cy="0"/>
          <a:chOff x="0" y="0"/>
          <a:chExt cx="0" cy="0"/>
        </a:xfrm>
      </p:grpSpPr>
      <p:sp>
        <p:nvSpPr>
          <p:cNvPr id="3" name="Freeform 3"/>
          <p:cNvSpPr/>
          <p:nvPr/>
        </p:nvSpPr>
        <p:spPr>
          <a:xfrm>
            <a:off x="259670" y="2619895"/>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211526" y="2571750"/>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204231" y="2564456"/>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76209" y="-102305"/>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1" name="TextBox 11"/>
          <p:cNvSpPr txBox="1"/>
          <p:nvPr/>
        </p:nvSpPr>
        <p:spPr>
          <a:xfrm>
            <a:off x="396572" y="2794618"/>
            <a:ext cx="2030463" cy="147399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Duệ</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836151"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836151"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342909" y="2937696"/>
            <a:ext cx="2892365" cy="670440"/>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Anh </a:t>
            </a: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531219" y="25434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483075" y="249528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475780" y="2487995"/>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613716" y="2615723"/>
            <a:ext cx="2244037" cy="1451551"/>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Thái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27" name="Freeform 27"/>
          <p:cNvSpPr/>
          <p:nvPr/>
        </p:nvSpPr>
        <p:spPr>
          <a:xfrm>
            <a:off x="1233165" y="1896341"/>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211470" y="1874646"/>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208183" y="1871359"/>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504078" y="187107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482384" y="184938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479097" y="1846096"/>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 xmlns:a16="http://schemas.microsoft.com/office/drawing/2014/main" id="{859B0FED-4D1E-4047-A1CF-A447DC831C91}"/>
              </a:ext>
            </a:extLst>
          </p:cNvPr>
          <p:cNvSpPr txBox="1"/>
          <p:nvPr/>
        </p:nvSpPr>
        <p:spPr>
          <a:xfrm>
            <a:off x="396573" y="1633234"/>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 xmlns:a16="http://schemas.microsoft.com/office/drawing/2014/main" id="{0C6A329C-55EC-034E-B22C-619A42900065}"/>
              </a:ext>
            </a:extLst>
          </p:cNvPr>
          <p:cNvSpPr txBox="1"/>
          <p:nvPr/>
        </p:nvSpPr>
        <p:spPr>
          <a:xfrm>
            <a:off x="6689817" y="1599973"/>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 xmlns:a16="http://schemas.microsoft.com/office/drawing/2014/main" id="{109FABC9-148B-E54D-B369-32121973B437}"/>
              </a:ext>
            </a:extLst>
          </p:cNvPr>
          <p:cNvSpPr txBox="1"/>
          <p:nvPr/>
        </p:nvSpPr>
        <p:spPr>
          <a:xfrm>
            <a:off x="620202" y="-157383"/>
            <a:ext cx="8483295" cy="1485600"/>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lang="en-US" sz="4000" b="1" kern="1200" dirty="0">
                <a:solidFill>
                  <a:prstClr val="white"/>
                </a:solidFill>
                <a:latin typeface="Cambria" panose="02040503050406030204" pitchFamily="18" charset="0"/>
                <a:ea typeface="Cambria" panose="02040503050406030204" pitchFamily="18" charset="0"/>
              </a:rPr>
              <a:t>3. </a:t>
            </a:r>
            <a:r>
              <a:rPr lang="en-US" sz="4000" b="1" kern="1200" dirty="0" err="1">
                <a:solidFill>
                  <a:prstClr val="white"/>
                </a:solidFill>
                <a:latin typeface="Cambria" panose="02040503050406030204" pitchFamily="18" charset="0"/>
                <a:ea typeface="Cambria" panose="02040503050406030204" pitchFamily="18" charset="0"/>
              </a:rPr>
              <a:t>Vua</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Trần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Nhân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Tông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nhường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ngôi</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cho</a:t>
            </a:r>
            <a:r>
              <a:rPr lang="en-US" sz="4000" b="1" kern="1200" dirty="0">
                <a:solidFill>
                  <a:prstClr val="white"/>
                </a:solidFill>
                <a:latin typeface="Cambria" panose="02040503050406030204" pitchFamily="18" charset="0"/>
                <a:ea typeface="Cambria" panose="02040503050406030204" pitchFamily="18" charset="0"/>
              </a:rPr>
              <a:t> ai?</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3260936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3"/>
                                        </p:tgtEl>
                                        <p:attrNameLst>
                                          <p:attrName>fillcolor</p:attrName>
                                        </p:attrNameLst>
                                      </p:cBhvr>
                                      <p:to>
                                        <a:srgbClr val="92D050"/>
                                      </p:to>
                                    </p:animClr>
                                    <p:set>
                                      <p:cBhvr>
                                        <p:cTn id="7" dur="2000" fill="hold"/>
                                        <p:tgtEl>
                                          <p:spTgt spid="33"/>
                                        </p:tgtEl>
                                        <p:attrNameLst>
                                          <p:attrName>fill.type</p:attrName>
                                        </p:attrNameLst>
                                      </p:cBhvr>
                                      <p:to>
                                        <p:strVal val="solid"/>
                                      </p:to>
                                    </p:set>
                                    <p:set>
                                      <p:cBhvr>
                                        <p:cTn id="8" dur="2000" fill="hold"/>
                                        <p:tgtEl>
                                          <p:spTgt spid="3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rgbClr val="92D050"/>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13" restart="whenNotActive" fill="hold" evtFilter="cancelBubble" nodeType="interactiveSeq">
                <p:stCondLst>
                  <p:cond evt="onClick" delay="0">
                    <p:tgtEl>
                      <p:spTgt spid="28"/>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4"/>
                                        </p:tgtEl>
                                        <p:attrNameLst>
                                          <p:attrName>fillcolor</p:attrName>
                                        </p:attrNameLst>
                                      </p:cBhvr>
                                      <p:to>
                                        <a:schemeClr val="accent2"/>
                                      </p:to>
                                    </p:animClr>
                                    <p:set>
                                      <p:cBhvr>
                                        <p:cTn id="18" dur="2000" fill="hold"/>
                                        <p:tgtEl>
                                          <p:spTgt spid="4"/>
                                        </p:tgtEl>
                                        <p:attrNameLst>
                                          <p:attrName>fill.type</p:attrName>
                                        </p:attrNameLst>
                                      </p:cBhvr>
                                      <p:to>
                                        <p:strVal val="solid"/>
                                      </p:to>
                                    </p:set>
                                    <p:set>
                                      <p:cBhvr>
                                        <p:cTn id="19" dur="2000" fill="hold"/>
                                        <p:tgtEl>
                                          <p:spTgt spid="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28"/>
                                        </p:tgtEl>
                                        <p:attrNameLst>
                                          <p:attrName>fillcolor</p:attrName>
                                        </p:attrNameLst>
                                      </p:cBhvr>
                                      <p:to>
                                        <a:schemeClr val="accent2"/>
                                      </p:to>
                                    </p:animClr>
                                    <p:set>
                                      <p:cBhvr>
                                        <p:cTn id="22" dur="2000" fill="hold"/>
                                        <p:tgtEl>
                                          <p:spTgt spid="28"/>
                                        </p:tgtEl>
                                        <p:attrNameLst>
                                          <p:attrName>fill.type</p:attrName>
                                        </p:attrNameLst>
                                      </p:cBhvr>
                                      <p:to>
                                        <p:strVal val="solid"/>
                                      </p:to>
                                    </p:set>
                                    <p:set>
                                      <p:cBhvr>
                                        <p:cTn id="23" dur="2000" fill="hold"/>
                                        <p:tgtEl>
                                          <p:spTgt spid="28"/>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8"/>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grpSp>
        <p:nvGrpSpPr>
          <p:cNvPr id="1595" name="Google Shape;1595;p57"/>
          <p:cNvGrpSpPr/>
          <p:nvPr/>
        </p:nvGrpSpPr>
        <p:grpSpPr>
          <a:xfrm>
            <a:off x="7793311" y="272129"/>
            <a:ext cx="1092721" cy="835824"/>
            <a:chOff x="2939750" y="4553425"/>
            <a:chExt cx="759150" cy="580675"/>
          </a:xfrm>
        </p:grpSpPr>
        <p:sp>
          <p:nvSpPr>
            <p:cNvPr id="1596" name="Google Shape;1596;p57"/>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0" name="Google Shape;1600;p57"/>
          <p:cNvSpPr/>
          <p:nvPr/>
        </p:nvSpPr>
        <p:spPr>
          <a:xfrm>
            <a:off x="4510934" y="4041066"/>
            <a:ext cx="45216" cy="309537"/>
          </a:xfrm>
          <a:custGeom>
            <a:avLst/>
            <a:gdLst/>
            <a:ahLst/>
            <a:cxnLst/>
            <a:rect l="l" t="t" r="r" b="b"/>
            <a:pathLst>
              <a:path w="1044" h="7147" extrusionOk="0">
                <a:moveTo>
                  <a:pt x="0" y="1"/>
                </a:moveTo>
                <a:lnTo>
                  <a:pt x="20" y="1160"/>
                </a:lnTo>
                <a:lnTo>
                  <a:pt x="20" y="1584"/>
                </a:lnTo>
                <a:lnTo>
                  <a:pt x="39" y="1990"/>
                </a:lnTo>
                <a:lnTo>
                  <a:pt x="116" y="2840"/>
                </a:lnTo>
                <a:lnTo>
                  <a:pt x="290" y="4520"/>
                </a:lnTo>
                <a:lnTo>
                  <a:pt x="367" y="5196"/>
                </a:lnTo>
                <a:lnTo>
                  <a:pt x="387" y="5524"/>
                </a:lnTo>
                <a:lnTo>
                  <a:pt x="445" y="5872"/>
                </a:lnTo>
                <a:lnTo>
                  <a:pt x="503" y="6220"/>
                </a:lnTo>
                <a:lnTo>
                  <a:pt x="580" y="6548"/>
                </a:lnTo>
                <a:lnTo>
                  <a:pt x="696" y="6857"/>
                </a:lnTo>
                <a:lnTo>
                  <a:pt x="773" y="7012"/>
                </a:lnTo>
                <a:lnTo>
                  <a:pt x="850" y="7147"/>
                </a:lnTo>
                <a:lnTo>
                  <a:pt x="908" y="7108"/>
                </a:lnTo>
                <a:lnTo>
                  <a:pt x="947" y="7031"/>
                </a:lnTo>
                <a:lnTo>
                  <a:pt x="1005" y="6876"/>
                </a:lnTo>
                <a:lnTo>
                  <a:pt x="1024" y="6683"/>
                </a:lnTo>
                <a:lnTo>
                  <a:pt x="1043" y="6471"/>
                </a:lnTo>
                <a:lnTo>
                  <a:pt x="1043" y="6065"/>
                </a:lnTo>
                <a:lnTo>
                  <a:pt x="1043" y="5718"/>
                </a:lnTo>
                <a:lnTo>
                  <a:pt x="1024" y="1971"/>
                </a:lnTo>
                <a:lnTo>
                  <a:pt x="1005" y="1488"/>
                </a:lnTo>
                <a:lnTo>
                  <a:pt x="966" y="1005"/>
                </a:lnTo>
                <a:lnTo>
                  <a:pt x="850" y="59"/>
                </a:lnTo>
                <a:lnTo>
                  <a:pt x="425" y="2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a:extLst>
              <a:ext uri="{FF2B5EF4-FFF2-40B4-BE49-F238E27FC236}">
                <a16:creationId xmlns="" xmlns:a16="http://schemas.microsoft.com/office/drawing/2014/main" id="{E8B847BA-6CB9-CB9C-9B40-142E75A753F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395458" y="2766386"/>
            <a:ext cx="3490574" cy="2275337"/>
          </a:xfrm>
          <a:prstGeom prst="rect">
            <a:avLst/>
          </a:prstGeom>
        </p:spPr>
      </p:pic>
      <p:pic>
        <p:nvPicPr>
          <p:cNvPr id="7" name="Picture 6">
            <a:extLst>
              <a:ext uri="{FF2B5EF4-FFF2-40B4-BE49-F238E27FC236}">
                <a16:creationId xmlns="" xmlns:a16="http://schemas.microsoft.com/office/drawing/2014/main" id="{DEDADD4C-6728-9A6B-D170-B0EC698FF418}"/>
              </a:ext>
            </a:extLst>
          </p:cNvPr>
          <p:cNvPicPr>
            <a:picLocks noChangeAspect="1"/>
          </p:cNvPicPr>
          <p:nvPr/>
        </p:nvPicPr>
        <p:blipFill>
          <a:blip r:embed="rId5"/>
          <a:srcRect l="21824" t="1" r="20932" b="-7732"/>
          <a:stretch/>
        </p:blipFill>
        <p:spPr>
          <a:xfrm>
            <a:off x="257968" y="101777"/>
            <a:ext cx="7315518" cy="3312707"/>
          </a:xfrm>
          <a:prstGeom prst="rect">
            <a:avLst/>
          </a:prstGeom>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6">
            <a:extLst>
              <a:ext uri="{FF2B5EF4-FFF2-40B4-BE49-F238E27FC236}">
                <a16:creationId xmlns="" xmlns:a16="http://schemas.microsoft.com/office/drawing/2014/main" id="{C3FA693E-64DD-68CC-67A2-29DC4B1B5773}"/>
              </a:ext>
            </a:extLst>
          </p:cNvPr>
          <p:cNvSpPr/>
          <p:nvPr/>
        </p:nvSpPr>
        <p:spPr>
          <a:xfrm>
            <a:off x="3570136" y="660400"/>
            <a:ext cx="5472264" cy="2647012"/>
          </a:xfrm>
          <a:prstGeom prst="wedgeRoundRectCallout">
            <a:avLst>
              <a:gd name="adj1" fmla="val -32958"/>
              <a:gd name="adj2" fmla="val 81636"/>
              <a:gd name="adj3" fmla="val 16667"/>
            </a:avLst>
          </a:prstGeom>
          <a:solidFill>
            <a:schemeClr val="tx2"/>
          </a:solidFill>
          <a:ln w="28575">
            <a:solidFill>
              <a:srgbClr val="2D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E7DCD2"/>
              </a:solidFill>
              <a:effectLst/>
              <a:uLnTx/>
              <a:uFillTx/>
              <a:latin typeface="Arial"/>
              <a:ea typeface="+mn-ea"/>
              <a:cs typeface="+mn-cs"/>
              <a:sym typeface="Arial"/>
            </a:endParaRPr>
          </a:p>
        </p:txBody>
      </p:sp>
      <p:sp>
        <p:nvSpPr>
          <p:cNvPr id="5" name="TextBox 4">
            <a:extLst>
              <a:ext uri="{FF2B5EF4-FFF2-40B4-BE49-F238E27FC236}">
                <a16:creationId xmlns="" xmlns:a16="http://schemas.microsoft.com/office/drawing/2014/main" id="{FED6C29E-DC46-BF02-660B-401B565C74E0}"/>
              </a:ext>
            </a:extLst>
          </p:cNvPr>
          <p:cNvSpPr txBox="1"/>
          <p:nvPr/>
        </p:nvSpPr>
        <p:spPr>
          <a:xfrm>
            <a:off x="3514477" y="850900"/>
            <a:ext cx="5629523"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Các câu thơ trên nói đến những đóng góp của Triều Trần trong việc xây dựng đất nước phát triển phồn thịnh, cũng như đánh bại mọi kẻ thù xâm lược để bảo vệ đất nước, mang lại cuộc sống ấm no, hạnh phúc cho nhân dân.</a:t>
            </a:r>
            <a:endParaRPr kumimoji="0" lang="en-GB" sz="24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endParaRPr>
          </a:p>
        </p:txBody>
      </p:sp>
      <p:pic>
        <p:nvPicPr>
          <p:cNvPr id="3" name="Picture 2">
            <a:extLst>
              <a:ext uri="{FF2B5EF4-FFF2-40B4-BE49-F238E27FC236}">
                <a16:creationId xmlns="" xmlns:a16="http://schemas.microsoft.com/office/drawing/2014/main" id="{1DCB5E0F-10F3-4A3C-11BB-9D01C21049DB}"/>
              </a:ext>
            </a:extLst>
          </p:cNvPr>
          <p:cNvPicPr>
            <a:picLocks noChangeAspect="1"/>
          </p:cNvPicPr>
          <p:nvPr/>
        </p:nvPicPr>
        <p:blipFill>
          <a:blip r:embed="rId2"/>
          <a:stretch>
            <a:fillRect/>
          </a:stretch>
        </p:blipFill>
        <p:spPr>
          <a:xfrm>
            <a:off x="195684" y="296333"/>
            <a:ext cx="4366897" cy="5143500"/>
          </a:xfrm>
          <a:prstGeom prst="rect">
            <a:avLst/>
          </a:prstGeom>
        </p:spPr>
      </p:pic>
    </p:spTree>
    <p:extLst>
      <p:ext uri="{BB962C8B-B14F-4D97-AF65-F5344CB8AC3E}">
        <p14:creationId xmlns:p14="http://schemas.microsoft.com/office/powerpoint/2010/main" val="345949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 xmlns:a16="http://schemas.microsoft.com/office/drawing/2014/main" id="{900F9476-4187-2AF3-57F9-DE6818C6EC6A}"/>
              </a:ext>
            </a:extLst>
          </p:cNvPr>
          <p:cNvPicPr>
            <a:picLocks noChangeAspect="1"/>
          </p:cNvPicPr>
          <p:nvPr/>
        </p:nvPicPr>
        <p:blipFill>
          <a:blip r:embed="rId3"/>
          <a:stretch>
            <a:fillRect/>
          </a:stretch>
        </p:blipFill>
        <p:spPr>
          <a:xfrm>
            <a:off x="0" y="0"/>
            <a:ext cx="9144000" cy="5143500"/>
          </a:xfrm>
          <a:prstGeom prst="rect">
            <a:avLst/>
          </a:prstGeom>
        </p:spPr>
      </p:pic>
      <p:grpSp>
        <p:nvGrpSpPr>
          <p:cNvPr id="5" name="Google Shape;1297;p52">
            <a:extLst>
              <a:ext uri="{FF2B5EF4-FFF2-40B4-BE49-F238E27FC236}">
                <a16:creationId xmlns="" xmlns:a16="http://schemas.microsoft.com/office/drawing/2014/main" id="{8EC12889-52F6-CF5A-A9D2-5F11A8454950}"/>
              </a:ext>
            </a:extLst>
          </p:cNvPr>
          <p:cNvGrpSpPr/>
          <p:nvPr/>
        </p:nvGrpSpPr>
        <p:grpSpPr>
          <a:xfrm rot="-197789">
            <a:off x="2805734" y="520549"/>
            <a:ext cx="6387976" cy="4246563"/>
            <a:chOff x="1188149" y="606827"/>
            <a:chExt cx="6643836" cy="4592124"/>
          </a:xfrm>
        </p:grpSpPr>
        <p:sp>
          <p:nvSpPr>
            <p:cNvPr id="7" name="Google Shape;1298;p52">
              <a:extLst>
                <a:ext uri="{FF2B5EF4-FFF2-40B4-BE49-F238E27FC236}">
                  <a16:creationId xmlns=""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299;p52">
              <a:extLst>
                <a:ext uri="{FF2B5EF4-FFF2-40B4-BE49-F238E27FC236}">
                  <a16:creationId xmlns=""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a:extLst>
              <a:ext uri="{FF2B5EF4-FFF2-40B4-BE49-F238E27FC236}">
                <a16:creationId xmlns="" xmlns:a16="http://schemas.microsoft.com/office/drawing/2014/main"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4" y="-152400"/>
            <a:ext cx="1109534" cy="1109534"/>
          </a:xfrm>
          <a:prstGeom prst="rect">
            <a:avLst/>
          </a:prstGeom>
        </p:spPr>
      </p:pic>
      <p:pic>
        <p:nvPicPr>
          <p:cNvPr id="14" name="Picture 13">
            <a:extLst>
              <a:ext uri="{FF2B5EF4-FFF2-40B4-BE49-F238E27FC236}">
                <a16:creationId xmlns="" xmlns:a16="http://schemas.microsoft.com/office/drawing/2014/main" id="{8CE664BE-6780-D3F4-EE04-BAFCF5C6E3CD}"/>
              </a:ext>
            </a:extLst>
          </p:cNvPr>
          <p:cNvPicPr>
            <a:picLocks noChangeAspect="1"/>
          </p:cNvPicPr>
          <p:nvPr/>
        </p:nvPicPr>
        <p:blipFill>
          <a:blip r:embed="rId5"/>
          <a:srcRect l="13837" t="15372" r="52860" b="74305"/>
          <a:stretch/>
        </p:blipFill>
        <p:spPr>
          <a:xfrm>
            <a:off x="5238421" y="172176"/>
            <a:ext cx="2644949" cy="415237"/>
          </a:xfrm>
          <a:prstGeom prst="rect">
            <a:avLst/>
          </a:prstGeom>
        </p:spPr>
      </p:pic>
      <p:pic>
        <p:nvPicPr>
          <p:cNvPr id="16" name="Picture 15">
            <a:extLst>
              <a:ext uri="{FF2B5EF4-FFF2-40B4-BE49-F238E27FC236}">
                <a16:creationId xmlns="" xmlns:a16="http://schemas.microsoft.com/office/drawing/2014/main" id="{2F65DF54-6006-529F-6057-925541C50EC5}"/>
              </a:ext>
            </a:extLst>
          </p:cNvPr>
          <p:cNvPicPr>
            <a:picLocks noChangeAspect="1"/>
          </p:cNvPicPr>
          <p:nvPr/>
        </p:nvPicPr>
        <p:blipFill>
          <a:blip r:embed="rId6"/>
          <a:stretch>
            <a:fillRect/>
          </a:stretch>
        </p:blipFill>
        <p:spPr>
          <a:xfrm>
            <a:off x="3241284" y="1510101"/>
            <a:ext cx="6090432" cy="173141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a:extLst>
              <a:ext uri="{FF2B5EF4-FFF2-40B4-BE49-F238E27FC236}">
                <a16:creationId xmlns=""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852206" y="1081850"/>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34442951-A1EC-35DA-3AAF-3785CB90E3B1}"/>
              </a:ext>
            </a:extLst>
          </p:cNvPr>
          <p:cNvPicPr>
            <a:picLocks noChangeAspect="1"/>
          </p:cNvPicPr>
          <p:nvPr/>
        </p:nvPicPr>
        <p:blipFill>
          <a:blip r:embed="rId5"/>
          <a:stretch>
            <a:fillRect/>
          </a:stretch>
        </p:blipFill>
        <p:spPr>
          <a:xfrm>
            <a:off x="1769614" y="1637969"/>
            <a:ext cx="7974773" cy="2665295"/>
          </a:xfrm>
          <a:prstGeom prst="rect">
            <a:avLst/>
          </a:prstGeom>
        </p:spPr>
      </p:pic>
    </p:spTree>
    <p:extLst>
      <p:ext uri="{BB962C8B-B14F-4D97-AF65-F5344CB8AC3E}">
        <p14:creationId xmlns:p14="http://schemas.microsoft.com/office/powerpoint/2010/main" val="2408814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viết: Các yếu tố dẫn đến chiến thắng của Đại Việt trước 3 lần xâm lược  của Mông-Nguyên – Wikibooks tiếng Việt">
            <a:extLst>
              <a:ext uri="{FF2B5EF4-FFF2-40B4-BE49-F238E27FC236}">
                <a16:creationId xmlns="" xmlns:a16="http://schemas.microsoft.com/office/drawing/2014/main" id="{77AE737D-72C9-2D20-2904-8CE127D47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17">
            <a:extLst>
              <a:ext uri="{FF2B5EF4-FFF2-40B4-BE49-F238E27FC236}">
                <a16:creationId xmlns="" xmlns:a16="http://schemas.microsoft.com/office/drawing/2014/main" id="{8AA2CF9C-4B2C-2C61-652F-71F6BEF44265}"/>
              </a:ext>
            </a:extLst>
          </p:cNvPr>
          <p:cNvSpPr/>
          <p:nvPr/>
        </p:nvSpPr>
        <p:spPr>
          <a:xfrm>
            <a:off x="839597" y="3285067"/>
            <a:ext cx="8050403" cy="140436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Hoạt động 1. Tìm hiểu về Triều Trần và công cuộc xây dựng đất nước.</a:t>
            </a:r>
          </a:p>
        </p:txBody>
      </p:sp>
    </p:spTree>
    <p:extLst>
      <p:ext uri="{BB962C8B-B14F-4D97-AF65-F5344CB8AC3E}">
        <p14:creationId xmlns:p14="http://schemas.microsoft.com/office/powerpoint/2010/main" val="20999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412;p53">
            <a:extLst>
              <a:ext uri="{FF2B5EF4-FFF2-40B4-BE49-F238E27FC236}">
                <a16:creationId xmlns=""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00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 xmlns:a16="http://schemas.microsoft.com/office/drawing/2014/main" id="{413905CE-3DCF-C38A-793D-FEF8146D8A81}"/>
              </a:ext>
            </a:extLst>
          </p:cNvPr>
          <p:cNvSpPr/>
          <p:nvPr/>
        </p:nvSpPr>
        <p:spPr>
          <a:xfrm>
            <a:off x="329287" y="174192"/>
            <a:ext cx="8746980" cy="133287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412" name="Google Shape;1412;p53"/>
          <p:cNvSpPr txBox="1">
            <a:spLocks/>
          </p:cNvSpPr>
          <p:nvPr/>
        </p:nvSpPr>
        <p:spPr>
          <a:xfrm>
            <a:off x="501198" y="118533"/>
            <a:ext cx="8490402"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b="1" dirty="0">
                <a:solidFill>
                  <a:srgbClr val="1E421E"/>
                </a:solidFill>
                <a:latin typeface="Cambria" panose="02040503050406030204" pitchFamily="18" charset="0"/>
                <a:ea typeface="Assistant"/>
                <a:cs typeface="Assistant"/>
                <a:sym typeface="Assistant"/>
              </a:rPr>
              <a:t>- Đ</a:t>
            </a:r>
            <a:r>
              <a:rPr lang="vi-VN" sz="2800" b="1" dirty="0">
                <a:solidFill>
                  <a:srgbClr val="1E421E"/>
                </a:solidFill>
                <a:latin typeface="Cambria" panose="02040503050406030204" pitchFamily="18" charset="0"/>
                <a:ea typeface="Assistant"/>
                <a:cs typeface="Assistant"/>
                <a:sym typeface="Assistant"/>
              </a:rPr>
              <a:t>ọc thông tin trong SGK và trả lời câu hỏi: </a:t>
            </a:r>
          </a:p>
          <a:p>
            <a:pPr algn="just"/>
            <a:r>
              <a:rPr lang="vi-VN" sz="2400" b="1" dirty="0">
                <a:solidFill>
                  <a:srgbClr val="1E421E"/>
                </a:solidFill>
                <a:latin typeface="Cambria" panose="02040503050406030204" pitchFamily="18" charset="0"/>
                <a:ea typeface="Assistant"/>
                <a:cs typeface="Assistant"/>
                <a:sym typeface="Assistant"/>
              </a:rPr>
              <a:t>+ Nhà Trần được thành lập như thế nào?</a:t>
            </a:r>
          </a:p>
          <a:p>
            <a:pPr algn="just"/>
            <a:r>
              <a:rPr lang="vi-VN" sz="2400" b="1" dirty="0">
                <a:solidFill>
                  <a:srgbClr val="1E421E"/>
                </a:solidFill>
                <a:latin typeface="Cambria" panose="02040503050406030204" pitchFamily="18" charset="0"/>
                <a:ea typeface="Assistant"/>
                <a:cs typeface="Assistant"/>
                <a:sym typeface="Assistant"/>
              </a:rPr>
              <a:t>+ Vị vua đầu tiên là ai?</a:t>
            </a:r>
          </a:p>
        </p:txBody>
      </p:sp>
      <p:pic>
        <p:nvPicPr>
          <p:cNvPr id="4" name="Picture 3">
            <a:extLst>
              <a:ext uri="{FF2B5EF4-FFF2-40B4-BE49-F238E27FC236}">
                <a16:creationId xmlns="" xmlns:a16="http://schemas.microsoft.com/office/drawing/2014/main" id="{AE242EAC-5DD8-284D-13ED-FDD866929EF9}"/>
              </a:ext>
            </a:extLst>
          </p:cNvPr>
          <p:cNvPicPr>
            <a:picLocks noChangeAspect="1"/>
          </p:cNvPicPr>
          <p:nvPr/>
        </p:nvPicPr>
        <p:blipFill>
          <a:blip r:embed="rId3"/>
          <a:stretch>
            <a:fillRect/>
          </a:stretch>
        </p:blipFill>
        <p:spPr>
          <a:xfrm>
            <a:off x="76200" y="2181753"/>
            <a:ext cx="9067800" cy="1457325"/>
          </a:xfrm>
          <a:prstGeom prst="rect">
            <a:avLst/>
          </a:prstGeom>
        </p:spPr>
      </p:pic>
    </p:spTree>
    <p:extLst>
      <p:ext uri="{BB962C8B-B14F-4D97-AF65-F5344CB8AC3E}">
        <p14:creationId xmlns:p14="http://schemas.microsoft.com/office/powerpoint/2010/main" val="676746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barn(inVertical)">
                                      <p:cBhvr>
                                        <p:cTn id="7" dur="500"/>
                                        <p:tgtEl>
                                          <p:spTgt spid="14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 xmlns:a16="http://schemas.microsoft.com/office/drawing/2014/main" id="{A7C22B46-6261-7457-BAC0-96888608FC38}"/>
              </a:ext>
            </a:extLst>
          </p:cNvPr>
          <p:cNvSpPr txBox="1"/>
          <p:nvPr/>
        </p:nvSpPr>
        <p:spPr>
          <a:xfrm>
            <a:off x="437949" y="409329"/>
            <a:ext cx="8527983" cy="2492990"/>
          </a:xfrm>
          <a:prstGeom prst="rect">
            <a:avLst/>
          </a:prstGeom>
          <a:noFill/>
        </p:spPr>
        <p:txBody>
          <a:bodyPr wrap="square">
            <a:spAutoFit/>
          </a:bodyPr>
          <a:lstStyle/>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Cuối thế kỉ XII, nhà Lý suy yếu, phải dựa vào họ Trần để dẹp các thế lực chống đối. Nhờ đó, họ Trần đã từng bước thâu tóm được quyền lực. Đầu năm 1226, Lý Chiêu Hoàng – vị vua cuối cùng của nhà Lý phải nhường ngôi cho chồng là Trần Cảnh, nhà Trần được thành lập. </a:t>
            </a:r>
          </a:p>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Trần Cảnh là vua đầu tiên của Triều Trần</a:t>
            </a:r>
          </a:p>
        </p:txBody>
      </p:sp>
      <p:pic>
        <p:nvPicPr>
          <p:cNvPr id="2050" name="Picture 2" descr="Ông vua thiền sư Việt Nam Trần Thái Tông - Trần Cảnh">
            <a:extLst>
              <a:ext uri="{FF2B5EF4-FFF2-40B4-BE49-F238E27FC236}">
                <a16:creationId xmlns="" xmlns:a16="http://schemas.microsoft.com/office/drawing/2014/main" id="{1EDD4BF4-5C86-C117-9869-89885DE11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181" y="2931209"/>
            <a:ext cx="3006132" cy="191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7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sp>
        <p:nvSpPr>
          <p:cNvPr id="7" name="圆角矩形 17">
            <a:extLst>
              <a:ext uri="{FF2B5EF4-FFF2-40B4-BE49-F238E27FC236}">
                <a16:creationId xmlns="" xmlns:a16="http://schemas.microsoft.com/office/drawing/2014/main" id="{413905CE-3DCF-C38A-793D-FEF8146D8A81}"/>
              </a:ext>
            </a:extLst>
          </p:cNvPr>
          <p:cNvSpPr/>
          <p:nvPr/>
        </p:nvSpPr>
        <p:spPr>
          <a:xfrm>
            <a:off x="100687" y="545591"/>
            <a:ext cx="8136864" cy="319152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72598" y="48993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Đ</a:t>
            </a:r>
            <a:r>
              <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ọc đoạn thông tin SGK, thảo luận nhóm thực hiện các nhiệm vụ:</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Nêu nhận xét của em về tổ chức chính quyền thời Trần.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Việc các vua nhường ngôi sớm cho con và xưng làm Thái Thượng Hoàng, cùng vua quản lí đất nước nhằm mục đích gì?</a:t>
            </a:r>
          </a:p>
        </p:txBody>
      </p:sp>
      <p:pic>
        <p:nvPicPr>
          <p:cNvPr id="3" name="Graphic 2">
            <a:extLst>
              <a:ext uri="{FF2B5EF4-FFF2-40B4-BE49-F238E27FC236}">
                <a16:creationId xmlns=""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24014" r="47621"/>
          <a:stretch/>
        </p:blipFill>
        <p:spPr>
          <a:xfrm>
            <a:off x="7394713" y="3103329"/>
            <a:ext cx="1871247" cy="2214632"/>
          </a:xfrm>
          <a:prstGeom prst="rect">
            <a:avLst/>
          </a:prstGeom>
        </p:spPr>
      </p:pic>
    </p:spTree>
    <p:extLst>
      <p:ext uri="{BB962C8B-B14F-4D97-AF65-F5344CB8AC3E}">
        <p14:creationId xmlns:p14="http://schemas.microsoft.com/office/powerpoint/2010/main" val="28471910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圆角矩形 17">
            <a:extLst>
              <a:ext uri="{FF2B5EF4-FFF2-40B4-BE49-F238E27FC236}">
                <a16:creationId xmlns="" xmlns:a16="http://schemas.microsoft.com/office/drawing/2014/main" id="{C52A1B69-EEB6-A634-CAE0-101CE6C58035}"/>
              </a:ext>
            </a:extLst>
          </p:cNvPr>
          <p:cNvSpPr/>
          <p:nvPr/>
        </p:nvSpPr>
        <p:spPr>
          <a:xfrm>
            <a:off x="694268" y="157744"/>
            <a:ext cx="8136466" cy="91568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Google Shape;1412;p53">
            <a:extLst>
              <a:ext uri="{FF2B5EF4-FFF2-40B4-BE49-F238E27FC236}">
                <a16:creationId xmlns=""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800" b="1" dirty="0">
                <a:solidFill>
                  <a:srgbClr val="1E421E"/>
                </a:solidFill>
                <a:latin typeface="Cambria" panose="02040503050406030204" pitchFamily="18" charset="0"/>
                <a:ea typeface="Assistant"/>
                <a:cs typeface="Assistant"/>
                <a:sym typeface="Assistant"/>
              </a:rPr>
              <a:t>Thời nhà Trần, bộ máy nhà nước được tổ chức chặt chẽ để quản lí và xây dựng đất nước. </a:t>
            </a:r>
          </a:p>
        </p:txBody>
      </p:sp>
      <p:pic>
        <p:nvPicPr>
          <p:cNvPr id="3074" name="Picture 2" descr="Hãy hoàn thiện sơ đồ dưới đây về tổ chức bộ máy nhà nước thời Trần">
            <a:extLst>
              <a:ext uri="{FF2B5EF4-FFF2-40B4-BE49-F238E27FC236}">
                <a16:creationId xmlns="" xmlns:a16="http://schemas.microsoft.com/office/drawing/2014/main" id="{458F75BA-496D-FED7-6BB5-9BD021608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223" y="1277611"/>
            <a:ext cx="4422872" cy="3634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5678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538</Words>
  <Application>Microsoft Office PowerPoint</Application>
  <PresentationFormat>On-screen Show (16:9)</PresentationFormat>
  <Paragraphs>49</Paragraphs>
  <Slides>18</Slides>
  <Notes>11</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World War II D-Day Invasion XL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49</cp:revision>
  <dcterms:modified xsi:type="dcterms:W3CDTF">2025-01-20T14:41:41Z</dcterms:modified>
</cp:coreProperties>
</file>