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3" r:id="rId3"/>
  </p:sldMasterIdLst>
  <p:notesMasterIdLst>
    <p:notesMasterId r:id="rId28"/>
  </p:notesMasterIdLst>
  <p:sldIdLst>
    <p:sldId id="259" r:id="rId4"/>
    <p:sldId id="257" r:id="rId5"/>
    <p:sldId id="261" r:id="rId6"/>
    <p:sldId id="264" r:id="rId7"/>
    <p:sldId id="271" r:id="rId8"/>
    <p:sldId id="269" r:id="rId9"/>
    <p:sldId id="292" r:id="rId10"/>
    <p:sldId id="293" r:id="rId11"/>
    <p:sldId id="294" r:id="rId12"/>
    <p:sldId id="295" r:id="rId13"/>
    <p:sldId id="296" r:id="rId14"/>
    <p:sldId id="297" r:id="rId15"/>
    <p:sldId id="298" r:id="rId16"/>
    <p:sldId id="265" r:id="rId17"/>
    <p:sldId id="362" r:id="rId18"/>
    <p:sldId id="300" r:id="rId19"/>
    <p:sldId id="363" r:id="rId20"/>
    <p:sldId id="299" r:id="rId21"/>
    <p:sldId id="359" r:id="rId22"/>
    <p:sldId id="365" r:id="rId23"/>
    <p:sldId id="366" r:id="rId24"/>
    <p:sldId id="361" r:id="rId25"/>
    <p:sldId id="364"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038" autoAdjust="0"/>
  </p:normalViewPr>
  <p:slideViewPr>
    <p:cSldViewPr snapToGrid="0">
      <p:cViewPr varScale="1">
        <p:scale>
          <a:sx n="82" d="100"/>
          <a:sy n="82" d="100"/>
        </p:scale>
        <p:origin x="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8</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12</a:t>
            </a:fld>
            <a:endParaRPr lang="en-US"/>
          </a:p>
        </p:txBody>
      </p:sp>
    </p:spTree>
    <p:extLst>
      <p:ext uri="{BB962C8B-B14F-4D97-AF65-F5344CB8AC3E}">
        <p14:creationId xmlns:p14="http://schemas.microsoft.com/office/powerpoint/2010/main" val="3998866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AC60394-B9CD-4DEE-9550-91C20B0F547F}" type="slidenum">
              <a:rPr lang="en-US" smtClean="0"/>
              <a:t>13</a:t>
            </a:fld>
            <a:endParaRPr lang="en-US"/>
          </a:p>
        </p:txBody>
      </p:sp>
    </p:spTree>
    <p:extLst>
      <p:ext uri="{BB962C8B-B14F-4D97-AF65-F5344CB8AC3E}">
        <p14:creationId xmlns:p14="http://schemas.microsoft.com/office/powerpoint/2010/main" val="368977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17</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22</a:t>
            </a:fld>
            <a:endParaRPr lang="en-US"/>
          </a:p>
        </p:txBody>
      </p:sp>
    </p:spTree>
    <p:extLst>
      <p:ext uri="{BB962C8B-B14F-4D97-AF65-F5344CB8AC3E}">
        <p14:creationId xmlns:p14="http://schemas.microsoft.com/office/powerpoint/2010/main" val="20857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24</a:t>
            </a:fld>
            <a:endParaRPr lang="en-US"/>
          </a:p>
        </p:txBody>
      </p:sp>
    </p:spTree>
    <p:extLst>
      <p:ext uri="{BB962C8B-B14F-4D97-AF65-F5344CB8AC3E}">
        <p14:creationId xmlns:p14="http://schemas.microsoft.com/office/powerpoint/2010/main" val="22033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09/11/2024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11/9/2024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0.jp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A4875795-5941-C01E-C180-EC9560CF8C4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40908"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02</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Em có nhận xét gì về cách tả bầu trời của các bạn nhỏ qua các câu văn? </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pic>
        <p:nvPicPr>
          <p:cNvPr id="11" name="Picture 10">
            <a:extLst>
              <a:ext uri="{FF2B5EF4-FFF2-40B4-BE49-F238E27FC236}">
                <a16:creationId xmlns:a16="http://schemas.microsoft.com/office/drawing/2014/main" id="{1EBE06DA-FA95-DC2D-FB7B-C76A939E9A81}"/>
              </a:ext>
            </a:extLst>
          </p:cNvPr>
          <p:cNvPicPr>
            <a:picLocks noChangeAspect="1"/>
          </p:cNvPicPr>
          <p:nvPr/>
        </p:nvPicPr>
        <p:blipFill>
          <a:blip r:embed="rId4"/>
          <a:stretch>
            <a:fillRect/>
          </a:stretch>
        </p:blipFill>
        <p:spPr>
          <a:xfrm>
            <a:off x="2725210" y="2166129"/>
            <a:ext cx="8138865" cy="3286029"/>
          </a:xfrm>
          <a:prstGeom prst="rect">
            <a:avLst/>
          </a:prstGeom>
        </p:spPr>
      </p:pic>
      <p:sp>
        <p:nvSpPr>
          <p:cNvPr id="12" name="Rectangle 11">
            <a:extLst>
              <a:ext uri="{FF2B5EF4-FFF2-40B4-BE49-F238E27FC236}">
                <a16:creationId xmlns:a16="http://schemas.microsoft.com/office/drawing/2014/main" id="{6273B0F4-495A-A05F-99DE-DB3235D7E504}"/>
              </a:ext>
            </a:extLst>
          </p:cNvPr>
          <p:cNvSpPr/>
          <p:nvPr/>
        </p:nvSpPr>
        <p:spPr>
          <a:xfrm>
            <a:off x="2347816" y="2329920"/>
            <a:ext cx="9066773" cy="3754874"/>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vi-VN" sz="3400" b="1" dirty="0">
                <a:solidFill>
                  <a:prstClr val="black"/>
                </a:solidFill>
                <a:latin typeface="Cambria" panose="02040503050406030204" pitchFamily="18" charset="0"/>
                <a:ea typeface="Cambria" panose="02040503050406030204" pitchFamily="18" charset="0"/>
                <a:cs typeface="Arial"/>
                <a:sym typeface="Arial"/>
              </a:rPr>
              <a:t>Qua các câu văn được nêu, cách cảm nhận về bầu trời có một điểm chung: </a:t>
            </a:r>
            <a:r>
              <a:rPr lang="vi-VN" sz="3400" b="1" i="1" dirty="0">
                <a:solidFill>
                  <a:srgbClr val="FF0000"/>
                </a:solidFill>
                <a:latin typeface="Cambria" panose="02040503050406030204" pitchFamily="18" charset="0"/>
                <a:ea typeface="Cambria" panose="02040503050406030204" pitchFamily="18" charset="0"/>
                <a:cs typeface="Arial"/>
                <a:sym typeface="Arial"/>
              </a:rPr>
              <a:t>Bầu trời có hành động, cử chỉ, điệu bộ (rửa mặt, cúi xuống, ghe sát,…), có tâm trạng, cảm xúc (trầm ngâm, nhớ, buồn bã,…), có tính tình, tính cách dịu dàng của con người, giống như con người. </a:t>
            </a:r>
            <a:endParaRPr kumimoji="0" lang="en-US" sz="3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00563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03</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Trong bài có rất nhiều câu văn tả bầu trời, em thích câu văn nào? Vì sao?</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1323439"/>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a:solidFill>
                  <a:prstClr val="black"/>
                </a:solidFill>
                <a:latin typeface="Cambria" panose="02040503050406030204" pitchFamily="18" charset="0"/>
                <a:ea typeface="Cambria" panose="02040503050406030204" pitchFamily="18" charset="0"/>
                <a:cs typeface="Arial"/>
                <a:sym typeface="Arial"/>
              </a:rPr>
              <a:t>N</a:t>
            </a:r>
            <a:r>
              <a:rPr lang="vi-VN" sz="4000" b="1" dirty="0">
                <a:solidFill>
                  <a:prstClr val="black"/>
                </a:solidFill>
                <a:latin typeface="Cambria" panose="02040503050406030204" pitchFamily="18" charset="0"/>
                <a:ea typeface="Cambria" panose="02040503050406030204" pitchFamily="18" charset="0"/>
                <a:cs typeface="Arial"/>
                <a:sym typeface="Arial"/>
              </a:rPr>
              <a:t>ói theo cảm nhận của mình, ý thích của riêng mình.</a:t>
            </a:r>
            <a:endParaRPr lang="en-US" sz="4000" b="1" i="1"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387311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56" y="3275563"/>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79381"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04</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Theo em, vì sao hình ảnh bầu trời trong các câu văn của mỗi bạn nhỏ rất khác nhau?</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234800" y="2545678"/>
            <a:ext cx="9261983" cy="2308324"/>
          </a:xfrm>
          <a:prstGeom prst="rect">
            <a:avLst/>
          </a:prstGeom>
          <a:solidFill>
            <a:schemeClr val="accent4">
              <a:lumMod val="20000"/>
              <a:lumOff val="80000"/>
            </a:schemeClr>
          </a:solidFill>
          <a:ln w="57150">
            <a:solidFill>
              <a:schemeClr val="tx1"/>
            </a:solidFill>
          </a:ln>
        </p:spPr>
        <p:txBody>
          <a:bodyPr wrap="square">
            <a:spAutoFit/>
          </a:bodyPr>
          <a:lstStyle/>
          <a:p>
            <a:pPr marL="457200" lvl="0" indent="-457200" algn="just" defTabSz="914377">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a:sym typeface="Arial"/>
              </a:rPr>
              <a:t>Vì các bạn nhìn bầu trời các góc, các hướng khác nhau</a:t>
            </a:r>
            <a:endParaRPr lang="en-US" sz="3600" b="1" dirty="0">
              <a:solidFill>
                <a:prstClr val="black"/>
              </a:solidFill>
              <a:latin typeface="Cambria" panose="02040503050406030204" pitchFamily="18" charset="0"/>
              <a:ea typeface="Cambria" panose="02040503050406030204" pitchFamily="18" charset="0"/>
              <a:cs typeface="Arial"/>
              <a:sym typeface="Arial"/>
            </a:endParaRPr>
          </a:p>
          <a:p>
            <a:pPr marL="457200" lvl="0" indent="-457200" algn="just" defTabSz="914377">
              <a:buFont typeface="Arial" panose="020B0604020202020204" pitchFamily="34" charset="0"/>
              <a:buChar char="•"/>
            </a:pPr>
            <a:r>
              <a:rPr lang="en-US" sz="3600" b="1" dirty="0" err="1">
                <a:solidFill>
                  <a:prstClr val="black"/>
                </a:solidFill>
                <a:latin typeface="Cambria" panose="02040503050406030204" pitchFamily="18" charset="0"/>
                <a:ea typeface="Cambria" panose="02040503050406030204" pitchFamily="18" charset="0"/>
                <a:cs typeface="Arial"/>
                <a:sym typeface="Arial"/>
              </a:rPr>
              <a:t>Hoặc</a:t>
            </a:r>
            <a:r>
              <a:rPr lang="en-US" sz="3600" b="1" dirty="0">
                <a:solidFill>
                  <a:prstClr val="black"/>
                </a:solidFill>
                <a:latin typeface="Cambria" panose="02040503050406030204" pitchFamily="18" charset="0"/>
                <a:ea typeface="Cambria" panose="02040503050406030204" pitchFamily="18" charset="0"/>
                <a:cs typeface="Arial"/>
                <a:sym typeface="Arial"/>
              </a:rPr>
              <a:t> v</a:t>
            </a:r>
            <a:r>
              <a:rPr lang="vi-VN" sz="3600" b="1" dirty="0">
                <a:solidFill>
                  <a:prstClr val="black"/>
                </a:solidFill>
                <a:latin typeface="Cambria" panose="02040503050406030204" pitchFamily="18" charset="0"/>
                <a:ea typeface="Cambria" panose="02040503050406030204" pitchFamily="18" charset="0"/>
                <a:cs typeface="Arial"/>
                <a:sym typeface="Arial"/>
              </a:rPr>
              <a:t>ì các bạn nhìn bầu trời, có những liên tưởng và tưởng tượng khác nhau/ …</a:t>
            </a:r>
            <a:endPar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917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52129" cy="646331"/>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rPr>
              <a:t>05</a:t>
            </a:r>
            <a:endParaRPr kumimoji="0" lang="zh-CN" altLang="en-US" sz="3600" b="0" i="0" u="none" strike="noStrike" kern="1200" cap="none" spc="0" normalizeH="0" baseline="0" noProof="0" dirty="0">
              <a:ln>
                <a:noFill/>
              </a:ln>
              <a:solidFill>
                <a:srgbClr val="1D7C26"/>
              </a:solidFill>
              <a:effectLst/>
              <a:uLnTx/>
              <a:uFillTx/>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vi-VN" sz="3600" b="1" dirty="0">
                <a:solidFill>
                  <a:srgbClr val="404CA8"/>
                </a:solidFill>
                <a:latin typeface="Cambria" panose="02040503050406030204" pitchFamily="18" charset="0"/>
                <a:ea typeface="Cambria" panose="02040503050406030204" pitchFamily="18" charset="0"/>
                <a:sym typeface="Arial"/>
              </a:rPr>
              <a:t>Viết 1 – 2 câu văn tả bầu trời theo quan sát và cảm nhận của em.</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12" name="Rectangle 11">
            <a:extLst>
              <a:ext uri="{FF2B5EF4-FFF2-40B4-BE49-F238E27FC236}">
                <a16:creationId xmlns:a16="http://schemas.microsoft.com/office/drawing/2014/main" id="{CF4F7059-8674-82A0-3699-915E3C8BDF26}"/>
              </a:ext>
            </a:extLst>
          </p:cNvPr>
          <p:cNvSpPr/>
          <p:nvPr/>
        </p:nvSpPr>
        <p:spPr>
          <a:xfrm>
            <a:off x="2532750" y="2525130"/>
            <a:ext cx="9066773" cy="3170099"/>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Bầu trời cao, trong xanh như một tấm thảm khổng lồ. Ông mặt trời từ từ vươn khỏi dãy núi để tưới tắm cho muôn loài những tia nắng vàng tươi, ấm áp.</a:t>
            </a:r>
            <a:r>
              <a:rPr lang="en-US" sz="4000" b="1" dirty="0">
                <a:solidFill>
                  <a:prstClr val="black"/>
                </a:solidFill>
                <a:latin typeface="Cambria" panose="02040503050406030204" pitchFamily="18" charset="0"/>
                <a:ea typeface="Cambria" panose="02040503050406030204" pitchFamily="18" charset="0"/>
                <a:cs typeface="Arial"/>
                <a:sym typeface="Arial"/>
              </a:rPr>
              <a:t>. </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5056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gi | PINKFONG Wiki | Fandom">
            <a:extLst>
              <a:ext uri="{FF2B5EF4-FFF2-40B4-BE49-F238E27FC236}">
                <a16:creationId xmlns:a16="http://schemas.microsoft.com/office/drawing/2014/main" id="{8AECDD57-1A54-4AC1-87C0-207A55F4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25605" y="837112"/>
            <a:ext cx="6767093" cy="6767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8659166" cy="3477875"/>
          </a:xfrm>
          <a:prstGeom prst="rect">
            <a:avLst/>
          </a:prstGeom>
        </p:spPr>
        <p:txBody>
          <a:bodyPr wrap="square">
            <a:spAutoFit/>
          </a:bodyPr>
          <a:lstStyle/>
          <a:p>
            <a:pPr marL="0" marR="0" lvl="0" indent="0" algn="just" defTabSz="812820" rtl="0" eaLnBrk="1" fontAlgn="auto" latinLnBrk="0" hangingPunct="1">
              <a:lnSpc>
                <a:spcPct val="100000"/>
              </a:lnSpc>
              <a:spcBef>
                <a:spcPts val="0"/>
              </a:spcBef>
              <a:spcAft>
                <a:spcPts val="0"/>
              </a:spcAft>
              <a:buClr>
                <a:srgbClr val="000000"/>
              </a:buClr>
              <a:buSzTx/>
              <a:buFontTx/>
              <a:buNone/>
              <a:tabLst/>
              <a:defRPr/>
            </a:pPr>
            <a:r>
              <a:rPr lang="en-US" sz="4400" kern="0" dirty="0" err="1">
                <a:solidFill>
                  <a:srgbClr val="362983"/>
                </a:solidFill>
                <a:latin typeface="Arial"/>
                <a:cs typeface="Arial"/>
                <a:sym typeface="Arial"/>
              </a:rPr>
              <a:t>Đọc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diễn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nhấn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giọng</a:t>
            </a:r>
            <a:r>
              <a:rPr lang="en-US" sz="4400" kern="0" dirty="0">
                <a:solidFill>
                  <a:srgbClr val="362983"/>
                </a:solidFill>
                <a:latin typeface="Arial"/>
                <a:cs typeface="Arial"/>
                <a:sym typeface="Arial"/>
              </a:rPr>
              <a:t> ở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những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tình</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tiết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bất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ngờ</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hoặc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từ</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ngữ</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thể</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hiện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tâm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trạng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cảm</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xúc</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của</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nhân</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vật</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trong</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câu</a:t>
            </a:r>
            <a:r>
              <a:rPr lang="en-US" sz="4400" kern="0" dirty="0">
                <a:solidFill>
                  <a:srgbClr val="362983"/>
                </a:solidFill>
                <a:latin typeface="Arial"/>
                <a:cs typeface="Arial"/>
                <a:sym typeface="Arial"/>
              </a:rPr>
              <a:t> </a:t>
            </a:r>
            <a:r>
              <a:rPr lang="en-US" sz="4400" kern="0" dirty="0" err="1">
                <a:solidFill>
                  <a:srgbClr val="362983"/>
                </a:solidFill>
                <a:latin typeface="Arial"/>
                <a:cs typeface="Arial"/>
                <a:sym typeface="Arial"/>
              </a:rPr>
              <a:t>chuyện</a:t>
            </a:r>
            <a:r>
              <a:rPr lang="en-US" sz="4400" kern="0" dirty="0">
                <a:solidFill>
                  <a:srgbClr val="362983"/>
                </a:solidFill>
                <a:latin typeface="Arial"/>
                <a:cs typeface="Arial"/>
                <a:sym typeface="Arial"/>
              </a:rPr>
              <a:t>.</a:t>
            </a:r>
            <a:endParaRPr kumimoji="0" lang="vi-VN" sz="4400" b="0" i="0" u="none" strike="noStrike" kern="0" cap="none" spc="0" normalizeH="0" baseline="0" noProof="0" dirty="0">
              <a:ln>
                <a:noFill/>
              </a:ln>
              <a:solidFill>
                <a:srgbClr val="362983"/>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5"/>
          <a:stretch>
            <a:fillRect/>
          </a:stretch>
        </p:blipFill>
        <p:spPr>
          <a:xfrm>
            <a:off x="934402" y="540563"/>
            <a:ext cx="3040201" cy="1032136"/>
          </a:xfrm>
          <a:prstGeom prst="rect">
            <a:avLst/>
          </a:prstGeom>
        </p:spPr>
      </p:pic>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front of a group of children&#10;&#10;Description automatically generated">
            <a:extLst>
              <a:ext uri="{FF2B5EF4-FFF2-40B4-BE49-F238E27FC236}">
                <a16:creationId xmlns:a16="http://schemas.microsoft.com/office/drawing/2014/main" id="{AA1DCB20-E916-BBFB-4764-E4A482C7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25" y="3850204"/>
            <a:ext cx="5772150" cy="2893496"/>
          </a:xfrm>
          <a:prstGeom prst="rect">
            <a:avLst/>
          </a:prstGeom>
        </p:spPr>
      </p:pic>
      <p:sp>
        <p:nvSpPr>
          <p:cNvPr id="21" name="TextBox 20">
            <a:extLst>
              <a:ext uri="{FF2B5EF4-FFF2-40B4-BE49-F238E27FC236}">
                <a16:creationId xmlns:a16="http://schemas.microsoft.com/office/drawing/2014/main" id="{0EF836D8-FD1D-6358-A63A-620337D89517}"/>
              </a:ext>
            </a:extLst>
          </p:cNvPr>
          <p:cNvSpPr txBox="1"/>
          <p:nvPr/>
        </p:nvSpPr>
        <p:spPr>
          <a:xfrm>
            <a:off x="2286000" y="1123950"/>
            <a:ext cx="93440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Giờ học hôm nay, thầy giáo cùng cả lớp đi ra cánh đồng. Buổi sáng mùa thu mát mẻ. Thầy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Các em hãy nhìn lên bầu trời. Mùa hè, nó rất nóng với những tia nắng mặt trời chói chang. Còn bây giờ, bầu trời thế nào? Các em hãy suy nghĩ và chọn những từ ngữ thích hợp để nói về bầu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cô cậu học trò nhìn lên trời và suy nghĩ. Sau vài phút, một em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như mặt nước mệt mỏi trong ao.</a:t>
            </a:r>
          </a:p>
        </p:txBody>
      </p:sp>
      <p:pic>
        <p:nvPicPr>
          <p:cNvPr id="23" name="Picture 22">
            <a:extLst>
              <a:ext uri="{FF2B5EF4-FFF2-40B4-BE49-F238E27FC236}">
                <a16:creationId xmlns:a16="http://schemas.microsoft.com/office/drawing/2014/main" id="{D10531BB-67CC-68F2-A4F5-FD0FA0ADC084}"/>
              </a:ext>
            </a:extLst>
          </p:cNvPr>
          <p:cNvPicPr>
            <a:picLocks noChangeAspect="1"/>
          </p:cNvPicPr>
          <p:nvPr/>
        </p:nvPicPr>
        <p:blipFill>
          <a:blip r:embed="rId3"/>
          <a:stretch>
            <a:fillRect/>
          </a:stretch>
        </p:blipFill>
        <p:spPr>
          <a:xfrm>
            <a:off x="4127955" y="526890"/>
            <a:ext cx="4145639" cy="755970"/>
          </a:xfrm>
          <a:prstGeom prst="rect">
            <a:avLst/>
          </a:prstGeom>
        </p:spPr>
      </p:pic>
    </p:spTree>
    <p:extLst>
      <p:ext uri="{BB962C8B-B14F-4D97-AF65-F5344CB8AC3E}">
        <p14:creationId xmlns:p14="http://schemas.microsoft.com/office/powerpoint/2010/main" val="298751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BA5BA43-5C38-ECD5-66B0-6DE2A761D33B}"/>
              </a:ext>
            </a:extLst>
          </p:cNvPr>
          <p:cNvSpPr txBox="1"/>
          <p:nvPr/>
        </p:nvSpPr>
        <p:spPr>
          <a:xfrm>
            <a:off x="742949" y="485537"/>
            <a:ext cx="11001375" cy="62324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Vì sao mặt nước lại mệt mỏi? – Thầy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Thưa thầy, mùa hè, nước dạo chơi cùng những làn sóng. Mùa thu, nó mệt nên đứng yên với màu xanh nhạt.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Các bạn khác tiếp tục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được rửa mặt sau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xanh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cô bé Va-li-a vẻ mặt đăm chiêu, thầy giáo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Còn Va-li-a, vì sao em im lặng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muốn nói bằng những từ ngữ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Em đã tìm được chưa?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dịu dàng. – Va-li-a khẽ nói và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đó, mỗi em đều muốn nói về bầu trời bằng những từ ngữ của riêng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buồn bã. Những đám mây xám đang từ phương bắc trôi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trầm ngâm. Nó nhớ đến tiếng hót của bầy chim sơn 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Bầu trời ghé sát mặt đất. Mùa hè, nó cao hơn và có những con chim én bay liệng. Còn bây giờ, chẳng có chim én nữa, vì thế bầu trời cúi xuống lắng nghe để tìm xem chim én đang ở trong bụi cây hay ở nơi nào. Cứ thế, các cô cậu hào hứng suy nghĩ và tưởng tượng để nói về bầu trời theo cách của riêng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Xu-khôm-lin-xki, Mạnh Hưởng dịch)</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2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06022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237047" y="745399"/>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547179" y="2017129"/>
            <a:ext cx="4351855" cy="3461298"/>
            <a:chOff x="-294644" y="1517769"/>
            <a:chExt cx="3479180" cy="2662539"/>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3"/>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294644" y="3103806"/>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highlight>
                    <a:srgbClr val="000080"/>
                  </a:highlight>
                  <a:latin typeface="Cambria" panose="02040503050406030204" pitchFamily="18" charset="0"/>
                  <a:ea typeface="Cambria" panose="02040503050406030204" pitchFamily="18" charset="0"/>
                  <a:sym typeface="Arial"/>
                </a:rPr>
                <a:t>Tổ</a:t>
              </a:r>
              <a:r>
                <a:rPr lang="en-US" sz="5867" b="1" kern="0" dirty="0">
                  <a:solidFill>
                    <a:srgbClr val="FFFF00"/>
                  </a:solidFill>
                  <a:highlight>
                    <a:srgbClr val="000080"/>
                  </a:highlight>
                  <a:latin typeface="Cambria" panose="02040503050406030204" pitchFamily="18" charset="0"/>
                  <a:ea typeface="Cambria" panose="02040503050406030204" pitchFamily="18" charset="0"/>
                  <a:sym typeface="Arial"/>
                </a:rPr>
                <a:t> 1</a:t>
              </a:r>
              <a:endParaRPr lang="vi-VN" sz="5867" b="1" kern="0" dirty="0">
                <a:solidFill>
                  <a:srgbClr val="FFFF00"/>
                </a:solidFill>
                <a:highlight>
                  <a:srgbClr val="000080"/>
                </a:highlight>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4196413" y="1634881"/>
            <a:ext cx="3993972" cy="3485537"/>
            <a:chOff x="3944379" y="2517554"/>
            <a:chExt cx="3479180" cy="3043804"/>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4"/>
            <a:stretch>
              <a:fillRect/>
            </a:stretch>
          </p:blipFill>
          <p:spPr>
            <a:xfrm>
              <a:off x="4307564" y="2517554"/>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3944379" y="4339262"/>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highlight>
                    <a:srgbClr val="FF0000"/>
                  </a:highlight>
                  <a:latin typeface="Cambria" panose="02040503050406030204" pitchFamily="18" charset="0"/>
                  <a:ea typeface="Cambria" panose="02040503050406030204" pitchFamily="18" charset="0"/>
                  <a:sym typeface="Arial"/>
                </a:rPr>
                <a:t>Tổ</a:t>
              </a:r>
              <a:r>
                <a:rPr lang="en-US" sz="5867" b="1" kern="0" dirty="0">
                  <a:solidFill>
                    <a:srgbClr val="FFFF00"/>
                  </a:solidFill>
                  <a:highlight>
                    <a:srgbClr val="FF0000"/>
                  </a:highlight>
                  <a:latin typeface="Cambria" panose="02040503050406030204" pitchFamily="18" charset="0"/>
                  <a:ea typeface="Cambria" panose="02040503050406030204" pitchFamily="18" charset="0"/>
                  <a:sym typeface="Arial"/>
                </a:rPr>
                <a:t> 2</a:t>
              </a:r>
              <a:endParaRPr lang="vi-VN" sz="5867" b="1" kern="0" dirty="0">
                <a:solidFill>
                  <a:srgbClr val="FFFF00"/>
                </a:solidFill>
                <a:highlight>
                  <a:srgbClr val="FF0000"/>
                </a:highlight>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7812595" y="1844875"/>
            <a:ext cx="4351855" cy="3166645"/>
            <a:chOff x="4478018" y="1886839"/>
            <a:chExt cx="3479180" cy="2337622"/>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5"/>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478018" y="3191383"/>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Tổ</a:t>
              </a:r>
              <a:r>
                <a:rPr lang="en-US" sz="5867" b="1" kern="0" dirty="0">
                  <a:solidFill>
                    <a:srgbClr val="002060"/>
                  </a:solidFill>
                  <a:latin typeface="Cambria" panose="02040503050406030204" pitchFamily="18" charset="0"/>
                  <a:ea typeface="Cambria" panose="02040503050406030204" pitchFamily="18" charset="0"/>
                  <a:sym typeface="Arial"/>
                </a:rPr>
                <a:t> 3</a:t>
              </a:r>
              <a:endParaRPr lang="vi-VN" sz="5867" b="1" kern="0" dirty="0">
                <a:solidFill>
                  <a:srgbClr val="002060"/>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6"/>
          <a:stretch>
            <a:fillRect/>
          </a:stretch>
        </p:blipFill>
        <p:spPr>
          <a:xfrm>
            <a:off x="-363250" y="-167766"/>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7"/>
          <a:stretch>
            <a:fillRect/>
          </a:stretch>
        </p:blipFill>
        <p:spPr>
          <a:xfrm>
            <a:off x="2988959" y="123229"/>
            <a:ext cx="8638781" cy="1371719"/>
          </a:xfrm>
          <a:prstGeom prst="rect">
            <a:avLst/>
          </a:prstGeom>
        </p:spPr>
      </p:pic>
    </p:spTree>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53" presetClass="entr" presetSubtype="52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32C4F2-9AFE-74E1-F232-1F4F7DA9FDFF}"/>
              </a:ext>
            </a:extLst>
          </p:cNvPr>
          <p:cNvPicPr>
            <a:picLocks noChangeAspect="1"/>
          </p:cNvPicPr>
          <p:nvPr/>
        </p:nvPicPr>
        <p:blipFill>
          <a:blip r:embed="rId2"/>
          <a:stretch>
            <a:fillRect/>
          </a:stretch>
        </p:blipFill>
        <p:spPr>
          <a:xfrm>
            <a:off x="2307127" y="757760"/>
            <a:ext cx="7968163" cy="2219136"/>
          </a:xfrm>
          <a:prstGeom prst="rect">
            <a:avLst/>
          </a:prstGeom>
        </p:spPr>
      </p:pic>
    </p:spTree>
    <p:extLst>
      <p:ext uri="{BB962C8B-B14F-4D97-AF65-F5344CB8AC3E}">
        <p14:creationId xmlns:p14="http://schemas.microsoft.com/office/powerpoint/2010/main" val="342940077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D1CC43-4E8D-426D-58D5-CDE3C30B3386}"/>
              </a:ext>
            </a:extLst>
          </p:cNvPr>
          <p:cNvPicPr>
            <a:picLocks noChangeAspect="1"/>
          </p:cNvPicPr>
          <p:nvPr/>
        </p:nvPicPr>
        <p:blipFill>
          <a:blip r:embed="rId3"/>
          <a:stretch>
            <a:fillRect/>
          </a:stretch>
        </p:blipFill>
        <p:spPr>
          <a:xfrm>
            <a:off x="1518634" y="1682260"/>
            <a:ext cx="6584251" cy="2591025"/>
          </a:xfrm>
          <a:prstGeom prst="rect">
            <a:avLst/>
          </a:prstGeom>
        </p:spPr>
      </p:pic>
    </p:spTree>
    <p:extLst>
      <p:ext uri="{BB962C8B-B14F-4D97-AF65-F5344CB8AC3E}">
        <p14:creationId xmlns:p14="http://schemas.microsoft.com/office/powerpoint/2010/main" val="157181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Nhóm 15">
            <a:extLst>
              <a:ext uri="{FF2B5EF4-FFF2-40B4-BE49-F238E27FC236}">
                <a16:creationId xmlns:a16="http://schemas.microsoft.com/office/drawing/2014/main" id="{84994434-641C-7887-EDE4-626F2FC118D6}"/>
              </a:ext>
            </a:extLst>
          </p:cNvPr>
          <p:cNvGrpSpPr/>
          <p:nvPr/>
        </p:nvGrpSpPr>
        <p:grpSpPr>
          <a:xfrm>
            <a:off x="581030" y="358289"/>
            <a:ext cx="11013183" cy="1510904"/>
            <a:chOff x="882902" y="242585"/>
            <a:chExt cx="8259887" cy="1133178"/>
          </a:xfrm>
        </p:grpSpPr>
        <p:grpSp>
          <p:nvGrpSpPr>
            <p:cNvPr id="21" name="Nhóm 14">
              <a:extLst>
                <a:ext uri="{FF2B5EF4-FFF2-40B4-BE49-F238E27FC236}">
                  <a16:creationId xmlns:a16="http://schemas.microsoft.com/office/drawing/2014/main" id="{7A32B72D-BC8A-630A-FE0C-07859B547BC6}"/>
                </a:ext>
              </a:extLst>
            </p:cNvPr>
            <p:cNvGrpSpPr/>
            <p:nvPr/>
          </p:nvGrpSpPr>
          <p:grpSpPr>
            <a:xfrm>
              <a:off x="882902" y="242585"/>
              <a:ext cx="8259887" cy="1133178"/>
              <a:chOff x="937956" y="308438"/>
              <a:chExt cx="8259887" cy="1133178"/>
            </a:xfrm>
          </p:grpSpPr>
          <p:sp>
            <p:nvSpPr>
              <p:cNvPr id="26" name="Hình chữ nhật: Góc Tròn 13">
                <a:extLst>
                  <a:ext uri="{FF2B5EF4-FFF2-40B4-BE49-F238E27FC236}">
                    <a16:creationId xmlns:a16="http://schemas.microsoft.com/office/drawing/2014/main" id="{E013A8DE-968E-D309-1776-755A4E20E276}"/>
                  </a:ext>
                </a:extLst>
              </p:cNvPr>
              <p:cNvSpPr/>
              <p:nvPr/>
            </p:nvSpPr>
            <p:spPr>
              <a:xfrm>
                <a:off x="937956" y="308438"/>
                <a:ext cx="8124763" cy="1133178"/>
              </a:xfrm>
              <a:custGeom>
                <a:avLst/>
                <a:gdLst>
                  <a:gd name="connsiteX0" fmla="*/ 0 w 8124763"/>
                  <a:gd name="connsiteY0" fmla="*/ 188867 h 1133178"/>
                  <a:gd name="connsiteX1" fmla="*/ 188867 w 8124763"/>
                  <a:gd name="connsiteY1" fmla="*/ 0 h 1133178"/>
                  <a:gd name="connsiteX2" fmla="*/ 7935896 w 8124763"/>
                  <a:gd name="connsiteY2" fmla="*/ 0 h 1133178"/>
                  <a:gd name="connsiteX3" fmla="*/ 8124763 w 8124763"/>
                  <a:gd name="connsiteY3" fmla="*/ 188867 h 1133178"/>
                  <a:gd name="connsiteX4" fmla="*/ 8124763 w 8124763"/>
                  <a:gd name="connsiteY4" fmla="*/ 944311 h 1133178"/>
                  <a:gd name="connsiteX5" fmla="*/ 7935896 w 8124763"/>
                  <a:gd name="connsiteY5" fmla="*/ 1133178 h 1133178"/>
                  <a:gd name="connsiteX6" fmla="*/ 188867 w 8124763"/>
                  <a:gd name="connsiteY6" fmla="*/ 1133178 h 1133178"/>
                  <a:gd name="connsiteX7" fmla="*/ 0 w 8124763"/>
                  <a:gd name="connsiteY7" fmla="*/ 944311 h 1133178"/>
                  <a:gd name="connsiteX8" fmla="*/ 0 w 8124763"/>
                  <a:gd name="connsiteY8" fmla="*/ 188867 h 113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4763" h="1133178" fill="none" extrusionOk="0">
                    <a:moveTo>
                      <a:pt x="0" y="188867"/>
                    </a:moveTo>
                    <a:cubicBezTo>
                      <a:pt x="426" y="96087"/>
                      <a:pt x="89707" y="8639"/>
                      <a:pt x="188867" y="0"/>
                    </a:cubicBezTo>
                    <a:cubicBezTo>
                      <a:pt x="2497602" y="72427"/>
                      <a:pt x="4766566" y="61419"/>
                      <a:pt x="7935896" y="0"/>
                    </a:cubicBezTo>
                    <a:cubicBezTo>
                      <a:pt x="8037834" y="-16315"/>
                      <a:pt x="8115889" y="81875"/>
                      <a:pt x="8124763" y="188867"/>
                    </a:cubicBezTo>
                    <a:cubicBezTo>
                      <a:pt x="8127984" y="478154"/>
                      <a:pt x="8098916" y="835153"/>
                      <a:pt x="8124763" y="944311"/>
                    </a:cubicBezTo>
                    <a:cubicBezTo>
                      <a:pt x="8125348" y="1045649"/>
                      <a:pt x="8033641" y="1125821"/>
                      <a:pt x="7935896" y="1133178"/>
                    </a:cubicBezTo>
                    <a:cubicBezTo>
                      <a:pt x="4314538" y="1163005"/>
                      <a:pt x="1223682" y="1053872"/>
                      <a:pt x="188867" y="1133178"/>
                    </a:cubicBezTo>
                    <a:cubicBezTo>
                      <a:pt x="95190" y="1131976"/>
                      <a:pt x="-3100" y="1049232"/>
                      <a:pt x="0" y="944311"/>
                    </a:cubicBezTo>
                    <a:cubicBezTo>
                      <a:pt x="-20146" y="814879"/>
                      <a:pt x="-20750" y="421284"/>
                      <a:pt x="0" y="188867"/>
                    </a:cubicBezTo>
                    <a:close/>
                  </a:path>
                  <a:path w="8124763" h="1133178" stroke="0" extrusionOk="0">
                    <a:moveTo>
                      <a:pt x="0" y="188867"/>
                    </a:moveTo>
                    <a:cubicBezTo>
                      <a:pt x="5320" y="86009"/>
                      <a:pt x="91150" y="13733"/>
                      <a:pt x="188867" y="0"/>
                    </a:cubicBezTo>
                    <a:cubicBezTo>
                      <a:pt x="2608346" y="123000"/>
                      <a:pt x="4245098" y="-96860"/>
                      <a:pt x="7935896" y="0"/>
                    </a:cubicBezTo>
                    <a:cubicBezTo>
                      <a:pt x="8037959" y="-1711"/>
                      <a:pt x="8128454" y="77118"/>
                      <a:pt x="8124763" y="188867"/>
                    </a:cubicBezTo>
                    <a:cubicBezTo>
                      <a:pt x="8132766" y="363208"/>
                      <a:pt x="8146676" y="837725"/>
                      <a:pt x="8124763" y="944311"/>
                    </a:cubicBezTo>
                    <a:cubicBezTo>
                      <a:pt x="8119362" y="1050576"/>
                      <a:pt x="8035419" y="1132395"/>
                      <a:pt x="7935896" y="1133178"/>
                    </a:cubicBezTo>
                    <a:cubicBezTo>
                      <a:pt x="6419559" y="972471"/>
                      <a:pt x="2919740" y="1172845"/>
                      <a:pt x="188867" y="1133178"/>
                    </a:cubicBezTo>
                    <a:cubicBezTo>
                      <a:pt x="82692" y="1132801"/>
                      <a:pt x="-12798" y="1042821"/>
                      <a:pt x="0" y="944311"/>
                    </a:cubicBezTo>
                    <a:cubicBezTo>
                      <a:pt x="-32529" y="705146"/>
                      <a:pt x="1134" y="397258"/>
                      <a:pt x="0" y="188867"/>
                    </a:cubicBezTo>
                    <a:close/>
                  </a:path>
                </a:pathLst>
              </a:custGeom>
              <a:solidFill>
                <a:srgbClr val="FCE6D0"/>
              </a:solidFill>
              <a:ln w="12700">
                <a:solidFill>
                  <a:schemeClr val="accent5"/>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7" name="Hộp Văn bản 12">
                <a:extLst>
                  <a:ext uri="{FF2B5EF4-FFF2-40B4-BE49-F238E27FC236}">
                    <a16:creationId xmlns:a16="http://schemas.microsoft.com/office/drawing/2014/main" id="{7AB8DDA0-2F31-BF65-5E22-BB8FE6046221}"/>
                  </a:ext>
                </a:extLst>
              </p:cNvPr>
              <p:cNvSpPr txBox="1"/>
              <p:nvPr/>
            </p:nvSpPr>
            <p:spPr>
              <a:xfrm>
                <a:off x="1738109" y="336417"/>
                <a:ext cx="7459734" cy="1084913"/>
              </a:xfrm>
              <a:prstGeom prst="rect">
                <a:avLst/>
              </a:prstGeom>
              <a:noFill/>
            </p:spPr>
            <p:txBody>
              <a:bodyPr wrap="square" rtlCol="0">
                <a:spAutoFit/>
              </a:bodyPr>
              <a:lstStyle/>
              <a:p>
                <a:pPr algn="ctr" defTabSz="1219170">
                  <a:buClr>
                    <a:srgbClr val="000000"/>
                  </a:buClr>
                </a:pPr>
                <a:r>
                  <a:rPr lang="en-US" sz="4400" b="1" i="0" dirty="0" err="1">
                    <a:solidFill>
                      <a:srgbClr val="000000"/>
                    </a:solidFill>
                    <a:effectLst/>
                    <a:latin typeface="Calibri" panose="020F0502020204030204" pitchFamily="34" charset="0"/>
                    <a:cs typeface="Calibri" panose="020F0502020204030204" pitchFamily="34" charset="0"/>
                  </a:rPr>
                  <a:t>Trao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đổi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với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bạn</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Bầu</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trời</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đẹp</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nhất</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lúc</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nào</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Vì</a:t>
                </a:r>
                <a:r>
                  <a:rPr lang="en-US" sz="4400" b="1" i="0" dirty="0">
                    <a:solidFill>
                      <a:srgbClr val="000000"/>
                    </a:solidFill>
                    <a:effectLst/>
                    <a:latin typeface="Calibri" panose="020F0502020204030204" pitchFamily="34" charset="0"/>
                    <a:cs typeface="Calibri" panose="020F0502020204030204" pitchFamily="34" charset="0"/>
                  </a:rPr>
                  <a:t> </a:t>
                </a:r>
                <a:r>
                  <a:rPr lang="en-US" sz="4400" b="1" i="0" dirty="0" err="1">
                    <a:solidFill>
                      <a:srgbClr val="000000"/>
                    </a:solidFill>
                    <a:effectLst/>
                    <a:latin typeface="Calibri" panose="020F0502020204030204" pitchFamily="34" charset="0"/>
                    <a:cs typeface="Calibri" panose="020F0502020204030204" pitchFamily="34" charset="0"/>
                  </a:rPr>
                  <a:t>sao</a:t>
                </a:r>
                <a:r>
                  <a:rPr lang="en-US" sz="4400" b="1" i="0" dirty="0">
                    <a:solidFill>
                      <a:srgbClr val="000000"/>
                    </a:solidFill>
                    <a:effectLst/>
                    <a:latin typeface="Calibri" panose="020F0502020204030204" pitchFamily="34" charset="0"/>
                    <a:cs typeface="Calibri" panose="020F0502020204030204" pitchFamily="34" charset="0"/>
                  </a:rPr>
                  <a:t>?</a:t>
                </a:r>
                <a:endParaRPr lang="en-US" sz="4267" b="1" kern="0" dirty="0">
                  <a:latin typeface="Calibri" panose="020F0502020204030204" pitchFamily="34" charset="0"/>
                  <a:cs typeface="Calibri" panose="020F0502020204030204" pitchFamily="34" charset="0"/>
                  <a:sym typeface="Arial"/>
                </a:endParaRPr>
              </a:p>
            </p:txBody>
          </p:sp>
        </p:grpSp>
        <p:pic>
          <p:nvPicPr>
            <p:cNvPr id="25" name="Hình ảnh 11" descr="Ảnh có chứa văn bản, mẫu họa&#10;&#10;Mô tả được tạo tự động">
              <a:extLst>
                <a:ext uri="{FF2B5EF4-FFF2-40B4-BE49-F238E27FC236}">
                  <a16:creationId xmlns:a16="http://schemas.microsoft.com/office/drawing/2014/main" id="{AA0F7262-B603-5CD3-8AF0-7018683116D4}"/>
                </a:ext>
              </a:extLst>
            </p:cNvPr>
            <p:cNvPicPr>
              <a:picLocks noChangeAspect="1"/>
            </p:cNvPicPr>
            <p:nvPr/>
          </p:nvPicPr>
          <p:blipFill>
            <a:blip r:embed="rId2"/>
            <a:stretch>
              <a:fillRect/>
            </a:stretch>
          </p:blipFill>
          <p:spPr>
            <a:xfrm>
              <a:off x="1151211" y="334944"/>
              <a:ext cx="603402" cy="948461"/>
            </a:xfrm>
            <a:prstGeom prst="rect">
              <a:avLst/>
            </a:prstGeom>
          </p:spPr>
        </p:pic>
      </p:grpSp>
      <p:pic>
        <p:nvPicPr>
          <p:cNvPr id="1026" name="Picture 2" descr="Hơn 4.700 Bầu Trời Quang đãng ảnh, hình chụp &amp; hình ảnh trả phí bản quyền  một lần sẵn có - iStock">
            <a:extLst>
              <a:ext uri="{FF2B5EF4-FFF2-40B4-BE49-F238E27FC236}">
                <a16:creationId xmlns:a16="http://schemas.microsoft.com/office/drawing/2014/main" id="{1E614784-9665-3465-DF6B-5FC1B80E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599" y="2019300"/>
            <a:ext cx="6372225"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242766" y="1076440"/>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3885" y="2966237"/>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66016" y="1713982"/>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351;p42">
            <a:extLst>
              <a:ext uri="{FF2B5EF4-FFF2-40B4-BE49-F238E27FC236}">
                <a16:creationId xmlns:a16="http://schemas.microsoft.com/office/drawing/2014/main" id="{D1ECDB6F-0838-A29E-045B-1FD17FE30164}"/>
              </a:ext>
            </a:extLst>
          </p:cNvPr>
          <p:cNvSpPr txBox="1">
            <a:spLocks/>
          </p:cNvSpPr>
          <p:nvPr/>
        </p:nvSpPr>
        <p:spPr>
          <a:xfrm>
            <a:off x="1438276" y="287677"/>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00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D16A619C-3198-C866-14CE-34816A1F3C30}"/>
              </a:ext>
            </a:extLst>
          </p:cNvPr>
          <p:cNvGrpSpPr/>
          <p:nvPr/>
        </p:nvGrpSpPr>
        <p:grpSpPr>
          <a:xfrm>
            <a:off x="5211415" y="2254081"/>
            <a:ext cx="6634712" cy="3169925"/>
            <a:chOff x="2975205" y="1255651"/>
            <a:chExt cx="5432196" cy="3036949"/>
          </a:xfrm>
        </p:grpSpPr>
        <p:sp>
          <p:nvSpPr>
            <p:cNvPr id="22" name="Rectangle: Rounded Corners 21">
              <a:extLst>
                <a:ext uri="{FF2B5EF4-FFF2-40B4-BE49-F238E27FC236}">
                  <a16:creationId xmlns:a16="http://schemas.microsoft.com/office/drawing/2014/main" id="{ACC2653F-98A7-EE71-BCBF-A920B605E2EF}"/>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23" name="Rectangle: Rounded Corners 22">
              <a:extLst>
                <a:ext uri="{FF2B5EF4-FFF2-40B4-BE49-F238E27FC236}">
                  <a16:creationId xmlns:a16="http://schemas.microsoft.com/office/drawing/2014/main" id="{ED5A4D64-5567-23C5-ED5E-A1C5C2D1566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CEA9F299-0A28-51D3-E713-4AAC44EB1C62}"/>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25" name="Picture 24">
              <a:extLst>
                <a:ext uri="{FF2B5EF4-FFF2-40B4-BE49-F238E27FC236}">
                  <a16:creationId xmlns:a16="http://schemas.microsoft.com/office/drawing/2014/main" id="{B57627BE-4F93-8835-0A97-6DA484D27E0C}"/>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26" name="Picture 25">
              <a:extLst>
                <a:ext uri="{FF2B5EF4-FFF2-40B4-BE49-F238E27FC236}">
                  <a16:creationId xmlns:a16="http://schemas.microsoft.com/office/drawing/2014/main" id="{065A4ED4-71D4-0E4F-A230-675930F98035}"/>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27" name="Picture 26" descr="A group of dolls&#10;&#10;Description automatically generated with low confidence">
            <a:extLst>
              <a:ext uri="{FF2B5EF4-FFF2-40B4-BE49-F238E27FC236}">
                <a16:creationId xmlns:a16="http://schemas.microsoft.com/office/drawing/2014/main" id="{8516B6C6-24CB-2293-8514-8E70FB379E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7297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ationary&#10;&#10;Description automatically generated">
            <a:extLst>
              <a:ext uri="{FF2B5EF4-FFF2-40B4-BE49-F238E27FC236}">
                <a16:creationId xmlns:a16="http://schemas.microsoft.com/office/drawing/2014/main" id="{B20C407A-EDE9-01F3-0F8B-1915E4A346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9641458" y="3933220"/>
            <a:ext cx="2550542" cy="2924780"/>
          </a:xfrm>
          <a:prstGeom prst="rect">
            <a:avLst/>
          </a:prstGeom>
        </p:spPr>
      </p:pic>
      <p:grpSp>
        <p:nvGrpSpPr>
          <p:cNvPr id="3" name="Group 2">
            <a:extLst>
              <a:ext uri="{FF2B5EF4-FFF2-40B4-BE49-F238E27FC236}">
                <a16:creationId xmlns:a16="http://schemas.microsoft.com/office/drawing/2014/main" id="{C24562A2-DA71-A730-1CEB-24BF45665EEE}"/>
              </a:ext>
            </a:extLst>
          </p:cNvPr>
          <p:cNvGrpSpPr/>
          <p:nvPr/>
        </p:nvGrpSpPr>
        <p:grpSpPr>
          <a:xfrm>
            <a:off x="1710821" y="1804664"/>
            <a:ext cx="8200530" cy="3778388"/>
            <a:chOff x="353341" y="1443489"/>
            <a:chExt cx="6150398" cy="2833791"/>
          </a:xfrm>
        </p:grpSpPr>
        <p:grpSp>
          <p:nvGrpSpPr>
            <p:cNvPr id="4" name="Group 3">
              <a:extLst>
                <a:ext uri="{FF2B5EF4-FFF2-40B4-BE49-F238E27FC236}">
                  <a16:creationId xmlns:a16="http://schemas.microsoft.com/office/drawing/2014/main" id="{CF7B41B9-AAA3-5790-BF4C-C429F108CFF8}"/>
                </a:ext>
              </a:extLst>
            </p:cNvPr>
            <p:cNvGrpSpPr/>
            <p:nvPr/>
          </p:nvGrpSpPr>
          <p:grpSpPr>
            <a:xfrm>
              <a:off x="353341" y="1443489"/>
              <a:ext cx="6150398" cy="2833791"/>
              <a:chOff x="2975204" y="1281370"/>
              <a:chExt cx="6912500" cy="2816973"/>
            </a:xfrm>
          </p:grpSpPr>
          <p:sp>
            <p:nvSpPr>
              <p:cNvPr id="17" name="Rectangle: Rounded Corners 16">
                <a:extLst>
                  <a:ext uri="{FF2B5EF4-FFF2-40B4-BE49-F238E27FC236}">
                    <a16:creationId xmlns:a16="http://schemas.microsoft.com/office/drawing/2014/main" id="{A54C0EE1-05AC-5279-5645-50665E54010A}"/>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18" name="Rectangle: Rounded Corners 17">
                <a:extLst>
                  <a:ext uri="{FF2B5EF4-FFF2-40B4-BE49-F238E27FC236}">
                    <a16:creationId xmlns:a16="http://schemas.microsoft.com/office/drawing/2014/main" id="{B8664ADE-689C-9A66-935E-098C7A51A428}"/>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23D3EF3B-F567-8CC0-F54B-F1C088ACEED5}"/>
                </a:ext>
              </a:extLst>
            </p:cNvPr>
            <p:cNvGrpSpPr/>
            <p:nvPr/>
          </p:nvGrpSpPr>
          <p:grpSpPr>
            <a:xfrm>
              <a:off x="2702638" y="2480959"/>
              <a:ext cx="1558526" cy="498928"/>
              <a:chOff x="2701706" y="2485915"/>
              <a:chExt cx="1558526" cy="498928"/>
            </a:xfrm>
          </p:grpSpPr>
          <p:pic>
            <p:nvPicPr>
              <p:cNvPr id="14" name="Picture 13" descr="Shape, circle&#10;&#10;Description automatically generated">
                <a:extLst>
                  <a:ext uri="{FF2B5EF4-FFF2-40B4-BE49-F238E27FC236}">
                    <a16:creationId xmlns:a16="http://schemas.microsoft.com/office/drawing/2014/main" id="{A56073E9-D53B-7A9D-51AE-2E7B6B0D75C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958C265D-5E9E-08B5-A68A-88C34161C9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DDAB7F01-F8DD-4507-39F0-AA73BBA78AE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6" name="Group 5">
              <a:extLst>
                <a:ext uri="{FF2B5EF4-FFF2-40B4-BE49-F238E27FC236}">
                  <a16:creationId xmlns:a16="http://schemas.microsoft.com/office/drawing/2014/main" id="{CF0EBCA8-E914-4513-E72F-6D7B051BA3F3}"/>
                </a:ext>
              </a:extLst>
            </p:cNvPr>
            <p:cNvGrpSpPr/>
            <p:nvPr/>
          </p:nvGrpSpPr>
          <p:grpSpPr>
            <a:xfrm>
              <a:off x="2948616" y="3022602"/>
              <a:ext cx="1538406" cy="493960"/>
              <a:chOff x="2701706" y="2490884"/>
              <a:chExt cx="1538406" cy="493960"/>
            </a:xfrm>
          </p:grpSpPr>
          <p:pic>
            <p:nvPicPr>
              <p:cNvPr id="11" name="Picture 10" descr="Shape, circle&#10;&#10;Description automatically generated">
                <a:extLst>
                  <a:ext uri="{FF2B5EF4-FFF2-40B4-BE49-F238E27FC236}">
                    <a16:creationId xmlns:a16="http://schemas.microsoft.com/office/drawing/2014/main" id="{15998270-EEC6-C934-9993-1EC55B3B54A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8D36FF47-788B-2316-E9EF-04FA47F60C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0B97ED23-BEBD-6313-F311-BE9AE7565A8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7" name="Group 6">
              <a:extLst>
                <a:ext uri="{FF2B5EF4-FFF2-40B4-BE49-F238E27FC236}">
                  <a16:creationId xmlns:a16="http://schemas.microsoft.com/office/drawing/2014/main" id="{B2BE4653-6B19-CC17-58B4-6B26C24E93FB}"/>
                </a:ext>
              </a:extLst>
            </p:cNvPr>
            <p:cNvGrpSpPr/>
            <p:nvPr/>
          </p:nvGrpSpPr>
          <p:grpSpPr>
            <a:xfrm>
              <a:off x="4955611" y="3606874"/>
              <a:ext cx="1465985" cy="498928"/>
              <a:chOff x="2647569" y="2485915"/>
              <a:chExt cx="1465985" cy="498928"/>
            </a:xfrm>
          </p:grpSpPr>
          <p:pic>
            <p:nvPicPr>
              <p:cNvPr id="8" name="Picture 7" descr="Shape, circle&#10;&#10;Description automatically generated">
                <a:extLst>
                  <a:ext uri="{FF2B5EF4-FFF2-40B4-BE49-F238E27FC236}">
                    <a16:creationId xmlns:a16="http://schemas.microsoft.com/office/drawing/2014/main" id="{A7DDB1ED-2AC6-EE56-A80D-30D1722032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9" name="Picture 8" descr="Shape, circle&#10;&#10;Description automatically generated">
                <a:extLst>
                  <a:ext uri="{FF2B5EF4-FFF2-40B4-BE49-F238E27FC236}">
                    <a16:creationId xmlns:a16="http://schemas.microsoft.com/office/drawing/2014/main" id="{7F75A152-FD89-20A1-B327-305DF8977E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10" name="Picture 9" descr="Shape, circle&#10;&#10;Description automatically generated">
                <a:extLst>
                  <a:ext uri="{FF2B5EF4-FFF2-40B4-BE49-F238E27FC236}">
                    <a16:creationId xmlns:a16="http://schemas.microsoft.com/office/drawing/2014/main" id="{3BECFB10-D3C3-15F4-02CB-4E7ABE5CDB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9" name="Google Shape;2351;p42">
            <a:extLst>
              <a:ext uri="{FF2B5EF4-FFF2-40B4-BE49-F238E27FC236}">
                <a16:creationId xmlns:a16="http://schemas.microsoft.com/office/drawing/2014/main" id="{8AD04A33-34AE-A4C7-6033-AE16C5469AD8}"/>
              </a:ext>
            </a:extLst>
          </p:cNvPr>
          <p:cNvSpPr txBox="1">
            <a:spLocks/>
          </p:cNvSpPr>
          <p:nvPr/>
        </p:nvSpPr>
        <p:spPr>
          <a:xfrm>
            <a:off x="1602280" y="331740"/>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LUYỆN </a:t>
            </a:r>
            <a:r>
              <a:rPr lang="en-US" sz="5867" b="1" kern="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rPr>
              <a:t>ĐỌC TRƯỚC LỚP</a:t>
            </a:r>
            <a:endParaRPr lang="en-US" sz="5867" b="1" kern="0" dirty="0">
              <a:ln w="13462">
                <a:solidFill>
                  <a:srgbClr val="FFFFFF"/>
                </a:solidFill>
                <a:prstDash val="solid"/>
              </a:ln>
              <a:solidFill>
                <a:srgbClr val="FF00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5333">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24DF2-114A-462F-653A-09C35CC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97" y="3244740"/>
            <a:ext cx="3975100" cy="39751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8" descr="图形用户界面&#10;&#10;中度可信度描述已自动生成">
            <a:extLst>
              <a:ext uri="{FF2B5EF4-FFF2-40B4-BE49-F238E27FC236}">
                <a16:creationId xmlns:a16="http://schemas.microsoft.com/office/drawing/2014/main" id="{F2372B6F-AF5B-DFCD-0FA7-3BBE339C3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60" b="39441"/>
          <a:stretch/>
        </p:blipFill>
        <p:spPr>
          <a:xfrm>
            <a:off x="560322" y="269600"/>
            <a:ext cx="1148239" cy="1159681"/>
          </a:xfrm>
          <a:prstGeom prst="rect">
            <a:avLst/>
          </a:prstGeom>
        </p:spPr>
      </p:pic>
      <p:sp>
        <p:nvSpPr>
          <p:cNvPr id="7" name="矩形 9">
            <a:extLst>
              <a:ext uri="{FF2B5EF4-FFF2-40B4-BE49-F238E27FC236}">
                <a16:creationId xmlns:a16="http://schemas.microsoft.com/office/drawing/2014/main" id="{B023E620-5F5D-B345-0914-1C7ADFB3D113}"/>
              </a:ext>
            </a:extLst>
          </p:cNvPr>
          <p:cNvSpPr/>
          <p:nvPr/>
        </p:nvSpPr>
        <p:spPr>
          <a:xfrm>
            <a:off x="723691" y="546822"/>
            <a:ext cx="705642" cy="646331"/>
          </a:xfrm>
          <a:prstGeom prst="rect">
            <a:avLst/>
          </a:prstGeom>
        </p:spPr>
        <p:txBody>
          <a:bodyPr wrap="none">
            <a:spAutoFit/>
          </a:bodyPr>
          <a:lstStyle/>
          <a:p>
            <a:pPr defTabSz="914377">
              <a:defRPr/>
            </a:pPr>
            <a:r>
              <a:rPr lang="en-US" altLang="zh-CN"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rPr>
              <a:t>01</a:t>
            </a:r>
            <a:endParaRPr lang="zh-CN" altLang="en-US" sz="3600" dirty="0">
              <a:solidFill>
                <a:srgbClr val="1D7C26"/>
              </a:solidFill>
              <a:latin typeface="#9Slide07 Koni" pitchFamily="2" charset="0"/>
              <a:ea typeface="字魂131号-酷乐潮玩体" panose="00000500000000000000" pitchFamily="2" charset="-122"/>
              <a:cs typeface="Arial"/>
              <a:sym typeface="Arial" panose="020B0604020202020204" pitchFamily="34" charset="0"/>
            </a:endParaRPr>
          </a:p>
        </p:txBody>
      </p:sp>
      <p:sp>
        <p:nvSpPr>
          <p:cNvPr id="8" name="矩形 1">
            <a:extLst>
              <a:ext uri="{FF2B5EF4-FFF2-40B4-BE49-F238E27FC236}">
                <a16:creationId xmlns:a16="http://schemas.microsoft.com/office/drawing/2014/main" id="{1B14FE8D-501B-E59A-F45C-8CB85971E25A}"/>
              </a:ext>
            </a:extLst>
          </p:cNvPr>
          <p:cNvSpPr/>
          <p:nvPr/>
        </p:nvSpPr>
        <p:spPr>
          <a:xfrm>
            <a:off x="1871931" y="546821"/>
            <a:ext cx="9596379"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just" defTabSz="914377"/>
            <a:r>
              <a:rPr lang="vi-VN" sz="3600" b="1" dirty="0">
                <a:solidFill>
                  <a:srgbClr val="404CA8"/>
                </a:solidFill>
                <a:latin typeface="Cambria" panose="02040503050406030204" pitchFamily="18" charset="0"/>
                <a:ea typeface="Cambria" panose="02040503050406030204" pitchFamily="18" charset="0"/>
                <a:sym typeface="Arial"/>
              </a:rPr>
              <a:t>Các bạn học sinh được thầy giáo giao cho nhiệm vụ gì?</a:t>
            </a:r>
          </a:p>
        </p:txBody>
      </p:sp>
      <p:sp>
        <p:nvSpPr>
          <p:cNvPr id="9" name="Rectangle 8">
            <a:extLst>
              <a:ext uri="{FF2B5EF4-FFF2-40B4-BE49-F238E27FC236}">
                <a16:creationId xmlns:a16="http://schemas.microsoft.com/office/drawing/2014/main" id="{0CA9DF3C-D1AF-D94C-5AD6-11568BDE121B}"/>
              </a:ext>
            </a:extLst>
          </p:cNvPr>
          <p:cNvSpPr/>
          <p:nvPr/>
        </p:nvSpPr>
        <p:spPr>
          <a:xfrm>
            <a:off x="2522476" y="2381291"/>
            <a:ext cx="9066773" cy="2554545"/>
          </a:xfrm>
          <a:prstGeom prst="rect">
            <a:avLst/>
          </a:prstGeom>
          <a:solidFill>
            <a:schemeClr val="accent4">
              <a:lumMod val="20000"/>
              <a:lumOff val="80000"/>
            </a:schemeClr>
          </a:solidFill>
          <a:ln w="57150">
            <a:solidFill>
              <a:schemeClr val="tx1"/>
            </a:solidFill>
          </a:ln>
        </p:spPr>
        <p:txBody>
          <a:bodyPr wrap="square">
            <a:spAutoFit/>
          </a:bodyPr>
          <a:lstStyle/>
          <a:p>
            <a:pPr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Thầy</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giáo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dẫn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bạn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học</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sinh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ra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cánh</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đồng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vào</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một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buổi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sáng</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mua</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thu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để</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quan</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sát</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và</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tập</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tả</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bầu</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trời</a:t>
            </a:r>
            <a:r>
              <a:rPr lang="en-US" sz="4000" b="1" dirty="0">
                <a:solidFill>
                  <a:prstClr val="black"/>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27238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1291</Words>
  <Application>Microsoft Office PowerPoint</Application>
  <PresentationFormat>Widescreen</PresentationFormat>
  <Paragraphs>95</Paragraphs>
  <Slides>24</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#9Slide07 Koni</vt:lpstr>
      <vt:lpstr>Arial</vt:lpstr>
      <vt:lpstr>Calibri</vt:lpstr>
      <vt:lpstr>Cambria</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Hằng Phạm Thị Thu</cp:lastModifiedBy>
  <cp:revision>58</cp:revision>
  <dcterms:created xsi:type="dcterms:W3CDTF">2023-08-29T08:29:49Z</dcterms:created>
  <dcterms:modified xsi:type="dcterms:W3CDTF">2024-11-09T10:01:53Z</dcterms:modified>
</cp:coreProperties>
</file>