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2" r:id="rId2"/>
  </p:sldMasterIdLst>
  <p:notesMasterIdLst>
    <p:notesMasterId r:id="rId16"/>
  </p:notesMasterIdLst>
  <p:sldIdLst>
    <p:sldId id="2955" r:id="rId3"/>
    <p:sldId id="3064" r:id="rId4"/>
    <p:sldId id="3068" r:id="rId5"/>
    <p:sldId id="3069" r:id="rId6"/>
    <p:sldId id="3070" r:id="rId7"/>
    <p:sldId id="3059" r:id="rId8"/>
    <p:sldId id="3060" r:id="rId9"/>
    <p:sldId id="3061" r:id="rId10"/>
    <p:sldId id="3062" r:id="rId11"/>
    <p:sldId id="3066" r:id="rId12"/>
    <p:sldId id="3057" r:id="rId13"/>
    <p:sldId id="3067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C69"/>
    <a:srgbClr val="0998D7"/>
    <a:srgbClr val="FF3399"/>
    <a:srgbClr val="FFFFFF"/>
    <a:srgbClr val="0000FF"/>
    <a:srgbClr val="3DC3EC"/>
    <a:srgbClr val="F3E8CC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59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E161D-A3CC-4952-8A06-72ACD95325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5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C0BDF-32EA-40A1-96FC-7A2666E519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1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3A4BB-D9E3-4C3D-8C7C-3074725C02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4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301C6-5404-4B6D-A075-F7C650E7613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44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01FB8-1DAF-4A39-BB4F-83065CA416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3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=""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=""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5B066-6D62-42BD-ACD1-9ECEA7E84C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7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AAD67-A1AD-4961-A611-416BE06224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CEF3D-EB80-44F0-9485-6FB7127D54B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2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89FA-EFF4-4FFB-8A88-AD5500B17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9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C4F8-EEAE-4CCB-88E1-C47CAB4732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4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5740C-D2C9-4A89-897C-5C9A97E802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7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61" r:id="rId2"/>
    <p:sldLayoutId id="214748375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AE4170-76BC-4FAE-BD42-AF36BDE4EC2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0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=""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57" y="1115436"/>
            <a:ext cx="1664763" cy="1512215"/>
          </a:xfrm>
          <a:prstGeom prst="rect">
            <a:avLst/>
          </a:prstGeom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619480" y="463844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dirty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altLang="vi-VN" sz="30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TIỂU HỌC </a:t>
            </a:r>
            <a:r>
              <a:rPr lang="en-US" altLang="vi-VN" sz="3000" b="1" dirty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SỐ 2 THỊ TRẤN TÂN UYÊN</a:t>
            </a:r>
            <a:endParaRPr lang="en-US" altLang="vi-VN" sz="3000" b="1" dirty="0">
              <a:solidFill>
                <a:srgbClr val="F03C69"/>
              </a:solidFill>
              <a:latin typeface=".VnTimeH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3544" y="3591499"/>
            <a:ext cx="7433256" cy="2278320"/>
          </a:xfrm>
          <a:prstGeom prst="rect">
            <a:avLst/>
          </a:prstGeom>
          <a:noFill/>
        </p:spPr>
        <p:txBody>
          <a:bodyPr spcFirstLastPara="1" lIns="121914" tIns="60957" rIns="121914" bIns="60957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40">
              <a:defRPr/>
            </a:pPr>
            <a:r>
              <a:rPr lang="vi-VN" sz="7200" b="1" dirty="0">
                <a:ln/>
                <a:latin typeface="UTM Avo" panose="02040603050506020204" pitchFamily="18" charset="0"/>
              </a:rPr>
              <a:t>CHÀO MỪNG </a:t>
            </a:r>
            <a:r>
              <a:rPr lang="en-US" sz="7200" b="1" dirty="0" smtClean="0">
                <a:ln/>
                <a:latin typeface="UTM Avo" panose="02040603050506020204" pitchFamily="18" charset="0"/>
              </a:rPr>
              <a:t>THẦY, CÔ VÀ </a:t>
            </a:r>
            <a:r>
              <a:rPr lang="vi-VN" sz="7200" b="1" dirty="0" smtClean="0">
                <a:ln/>
                <a:latin typeface="UTM Avo" panose="02040603050506020204" pitchFamily="18" charset="0"/>
              </a:rPr>
              <a:t>CÁC </a:t>
            </a:r>
            <a:r>
              <a:rPr lang="en-US" sz="7200" b="1" dirty="0">
                <a:ln/>
                <a:latin typeface="UTM Avo" panose="02040603050506020204" pitchFamily="18" charset="0"/>
              </a:rPr>
              <a:t>EM</a:t>
            </a:r>
            <a:endParaRPr lang="vi-VN" sz="7200" b="1" dirty="0">
              <a:ln/>
              <a:latin typeface="UTM Avo" panose="02040603050506020204" pitchFamily="18" charset="0"/>
            </a:endParaRPr>
          </a:p>
          <a:p>
            <a:pPr algn="ctr" defTabSz="1219140">
              <a:defRPr/>
            </a:pPr>
            <a:r>
              <a:rPr lang="vi-VN" sz="7200" b="1" dirty="0">
                <a:ln/>
                <a:latin typeface="UTM Avo" panose="02040603050506020204" pitchFamily="18" charset="0"/>
              </a:rPr>
              <a:t>ĐẾN VỚI </a:t>
            </a:r>
            <a:r>
              <a:rPr lang="vi-VN" sz="7200" b="1" dirty="0" smtClean="0">
                <a:ln/>
                <a:latin typeface="UTM Avo" panose="02040603050506020204" pitchFamily="18" charset="0"/>
              </a:rPr>
              <a:t>TIẾT</a:t>
            </a:r>
            <a:r>
              <a:rPr lang="en-US" sz="7200" b="1" dirty="0" smtClean="0">
                <a:ln/>
                <a:latin typeface="UTM Avo" panose="02040603050506020204" pitchFamily="18" charset="0"/>
              </a:rPr>
              <a:t> TIN HỌC </a:t>
            </a:r>
            <a:r>
              <a:rPr lang="en-US" sz="7200" b="1" dirty="0">
                <a:ln/>
                <a:latin typeface="UTM Avo" panose="02040603050506020204" pitchFamily="18" charset="0"/>
              </a:rPr>
              <a:t>LỚP </a:t>
            </a:r>
            <a:r>
              <a:rPr lang="en-US" sz="7200" b="1" dirty="0" smtClean="0">
                <a:ln/>
                <a:latin typeface="UTM Avo" panose="02040603050506020204" pitchFamily="18" charset="0"/>
              </a:rPr>
              <a:t>4 </a:t>
            </a:r>
          </a:p>
          <a:p>
            <a:pPr algn="ctr" defTabSz="1219140">
              <a:defRPr/>
            </a:pPr>
            <a:r>
              <a:rPr lang="en-US" sz="7200" b="1" dirty="0" smtClean="0">
                <a:ln/>
                <a:latin typeface="UTM Avo" panose="02040603050506020204" pitchFamily="18" charset="0"/>
              </a:rPr>
              <a:t>HÔM NAY</a:t>
            </a:r>
            <a:endParaRPr lang="en-US" sz="7200" b="1" dirty="0">
              <a:ln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A60FE7-1EBE-21F0-A049-5A86F90FC010}"/>
              </a:ext>
            </a:extLst>
          </p:cNvPr>
          <p:cNvSpPr txBox="1"/>
          <p:nvPr/>
        </p:nvSpPr>
        <p:spPr>
          <a:xfrm>
            <a:off x="590108" y="1079491"/>
            <a:ext cx="1753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56AF35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NHIỆM VỤ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5B3617-06D7-4DB2-5A96-4CD7D412E86A}"/>
              </a:ext>
            </a:extLst>
          </p:cNvPr>
          <p:cNvSpPr txBox="1"/>
          <p:nvPr/>
        </p:nvSpPr>
        <p:spPr>
          <a:xfrm>
            <a:off x="2274962" y="1047918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0ABE72-C16C-630A-FDE2-03CB1E4A8774}"/>
              </a:ext>
            </a:extLst>
          </p:cNvPr>
          <p:cNvSpPr txBox="1"/>
          <p:nvPr/>
        </p:nvSpPr>
        <p:spPr>
          <a:xfrm>
            <a:off x="2764323" y="1047233"/>
            <a:ext cx="5584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UTM Avo" panose="02040603050506020204"/>
              </a:rPr>
              <a:t>E</a:t>
            </a:r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m hãy thực hiện các yêu cầu sau: </a:t>
            </a:r>
            <a:endParaRPr lang="en-US" sz="2400" dirty="0">
              <a:solidFill>
                <a:srgbClr val="000000"/>
              </a:solidFill>
              <a:latin typeface="UTM Avo" panose="02040603050506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8CB358-0CC0-2DD5-753B-C1BCBD1EA40F}"/>
              </a:ext>
            </a:extLst>
          </p:cNvPr>
          <p:cNvSpPr txBox="1"/>
          <p:nvPr/>
        </p:nvSpPr>
        <p:spPr>
          <a:xfrm>
            <a:off x="1737883" y="2784210"/>
            <a:ext cx="917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a) Di chuyển thư mục </a:t>
            </a:r>
            <a:r>
              <a:rPr lang="en-US" sz="2400" dirty="0" err="1" smtClean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Mang</a:t>
            </a:r>
            <a:r>
              <a:rPr lang="en-US" sz="2400" dirty="0" smtClean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tên</a:t>
            </a:r>
            <a:r>
              <a:rPr lang="en-US" sz="2400" dirty="0" smtClean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em</a:t>
            </a:r>
            <a:r>
              <a:rPr lang="en-US" sz="2400" dirty="0" smtClean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UTM Avo" panose="02040603050506020204"/>
              </a:rPr>
              <a:t>từ </a:t>
            </a:r>
            <a:r>
              <a:rPr lang="vi-VN" sz="2400" dirty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Nhom 1 </a:t>
            </a:r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sang </a:t>
            </a:r>
            <a:r>
              <a:rPr lang="vi-VN" sz="2400" dirty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Nhom 2</a:t>
            </a:r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. </a:t>
            </a:r>
            <a:endParaRPr lang="en-US" sz="2400" dirty="0">
              <a:solidFill>
                <a:srgbClr val="000000"/>
              </a:solidFill>
              <a:latin typeface="UTM Avo" panose="02040603050506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9D8FF3-A8C6-CBD5-B617-EB3F57F8E042}"/>
              </a:ext>
            </a:extLst>
          </p:cNvPr>
          <p:cNvSpPr txBox="1"/>
          <p:nvPr/>
        </p:nvSpPr>
        <p:spPr>
          <a:xfrm>
            <a:off x="1781951" y="3330254"/>
            <a:ext cx="718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b) Đổi tên tệp </a:t>
            </a:r>
            <a:r>
              <a:rPr lang="vi-VN" sz="2400" dirty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Gioi thieu </a:t>
            </a:r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thành</a:t>
            </a:r>
            <a:r>
              <a:rPr lang="vi-VN" sz="2400" dirty="0">
                <a:solidFill>
                  <a:srgbClr val="CDD500">
                    <a:lumMod val="75000"/>
                  </a:srgbClr>
                </a:solidFill>
                <a:latin typeface="UTM Avo" panose="02040603050506020204"/>
              </a:rPr>
              <a:t> Gioi thieu nhom</a:t>
            </a:r>
            <a:r>
              <a:rPr lang="vi-VN" sz="2400" dirty="0">
                <a:solidFill>
                  <a:srgbClr val="000000"/>
                </a:solidFill>
                <a:latin typeface="UTM Avo" panose="02040603050506020204"/>
              </a:rPr>
              <a:t>.</a:t>
            </a:r>
            <a:endParaRPr lang="en-US" sz="2400" dirty="0">
              <a:solidFill>
                <a:srgbClr val="00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7479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66119" y="144345"/>
            <a:ext cx="3413690" cy="619225"/>
            <a:chOff x="719771" y="467376"/>
            <a:chExt cx="3413690" cy="1014929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9771" y="467376"/>
              <a:ext cx="932424" cy="1014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CB7D36B-B1AE-4BF0-8A2D-25E99CAF3FA0}"/>
              </a:ext>
            </a:extLst>
          </p:cNvPr>
          <p:cNvSpPr/>
          <p:nvPr/>
        </p:nvSpPr>
        <p:spPr>
          <a:xfrm>
            <a:off x="717460" y="763570"/>
            <a:ext cx="11037968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Khi em muốn tệp và thư mục tồn tại cả ở thư mục cũ và thư mục mới em sử dụng một thao tác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76AB137-0387-4900-B10F-16F5931B7B42}"/>
              </a:ext>
            </a:extLst>
          </p:cNvPr>
          <p:cNvSpPr/>
          <p:nvPr/>
        </p:nvSpPr>
        <p:spPr>
          <a:xfrm>
            <a:off x="766119" y="763570"/>
            <a:ext cx="59107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b="1" dirty="0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Em hãy thực hành các nhiệm vụ sa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u: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2AD4AF-0DC3-960F-C62C-DB29C416CEE4}"/>
              </a:ext>
            </a:extLst>
          </p:cNvPr>
          <p:cNvSpPr/>
          <p:nvPr/>
        </p:nvSpPr>
        <p:spPr>
          <a:xfrm>
            <a:off x="2552119" y="1545727"/>
            <a:ext cx="2900943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Sao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chép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63118F-5C65-1650-491A-3C5F5BA00042}"/>
              </a:ext>
            </a:extLst>
          </p:cNvPr>
          <p:cNvSpPr/>
          <p:nvPr/>
        </p:nvSpPr>
        <p:spPr>
          <a:xfrm>
            <a:off x="4796834" y="1553198"/>
            <a:ext cx="2900943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Di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195D8F-B0BB-0314-E882-531694F18B2E}"/>
              </a:ext>
            </a:extLst>
          </p:cNvPr>
          <p:cNvSpPr/>
          <p:nvPr/>
        </p:nvSpPr>
        <p:spPr>
          <a:xfrm>
            <a:off x="7050874" y="1579772"/>
            <a:ext cx="122695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Xóa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BD33E82-33B8-CFFE-30FE-69879F45BA94}"/>
              </a:ext>
            </a:extLst>
          </p:cNvPr>
          <p:cNvSpPr/>
          <p:nvPr/>
        </p:nvSpPr>
        <p:spPr>
          <a:xfrm>
            <a:off x="8806481" y="1563229"/>
            <a:ext cx="2900943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6A11A75-E82B-F067-4EA1-3653821BD64D}"/>
              </a:ext>
            </a:extLst>
          </p:cNvPr>
          <p:cNvSpPr/>
          <p:nvPr/>
        </p:nvSpPr>
        <p:spPr>
          <a:xfrm>
            <a:off x="766119" y="1434394"/>
            <a:ext cx="61575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a) Tạo thư mục con trong thư mục mang tên em theo gợi ý ở Hình 22.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8EDF5E4-FA4E-D2B1-9471-0318B4E8ED3B}"/>
              </a:ext>
            </a:extLst>
          </p:cNvPr>
          <p:cNvSpPr/>
          <p:nvPr/>
        </p:nvSpPr>
        <p:spPr>
          <a:xfrm>
            <a:off x="717460" y="2773879"/>
            <a:ext cx="72213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b) Sao chép một tệp hình ảnh trên máy tính vào thư mục </a:t>
            </a:r>
            <a:r>
              <a:rPr lang="vi-VN" sz="22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Hinh anh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, sao chép một tệp trình chiếu vào thư mục </a:t>
            </a:r>
            <a:r>
              <a:rPr lang="vi-VN" sz="22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Bai tap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và đổi tên tệp thành </a:t>
            </a:r>
            <a:r>
              <a:rPr lang="vi-VN" sz="22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oten_lop_bai1</a:t>
            </a:r>
            <a:endParaRPr lang="vi-VN" sz="22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488F4ED-A2C1-E8CC-C488-7E11405D15D1}"/>
              </a:ext>
            </a:extLst>
          </p:cNvPr>
          <p:cNvSpPr/>
          <p:nvPr/>
        </p:nvSpPr>
        <p:spPr>
          <a:xfrm>
            <a:off x="2516741" y="1631825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58" y="1358075"/>
            <a:ext cx="3734718" cy="43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  <p:bldP spid="4" grpId="0"/>
      <p:bldP spid="4" grpId="1"/>
      <p:bldP spid="5" grpId="0"/>
      <p:bldP spid="5" grpId="1"/>
      <p:bldP spid="7" grpId="0"/>
      <p:bldP spid="7" grpId="1"/>
      <p:bldP spid="9" grpId="0"/>
      <p:bldP spid="9" grpId="1"/>
      <p:bldP spid="10" grpId="0"/>
      <p:bldP spid="11" grpId="0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4" y="1288055"/>
            <a:ext cx="11468559" cy="3734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4" y="742557"/>
            <a:ext cx="11484506" cy="18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9471A51E-662A-4682-B870-767D840D8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711200" y="120156"/>
            <a:ext cx="1076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87" name="Straight Connector 4"/>
          <p:cNvCxnSpPr>
            <a:cxnSpLocks noChangeShapeType="1"/>
          </p:cNvCxnSpPr>
          <p:nvPr/>
        </p:nvCxnSpPr>
        <p:spPr bwMode="auto">
          <a:xfrm flipV="1">
            <a:off x="5384800" y="1219200"/>
            <a:ext cx="406400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Oval 4"/>
          <p:cNvSpPr/>
          <p:nvPr/>
        </p:nvSpPr>
        <p:spPr>
          <a:xfrm>
            <a:off x="1741889" y="1769962"/>
            <a:ext cx="8737600" cy="416813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0" y="-2"/>
            <a:ext cx="12192000" cy="74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7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711200" y="120156"/>
            <a:ext cx="1076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87" name="Straight Connector 4"/>
          <p:cNvCxnSpPr>
            <a:cxnSpLocks noChangeShapeType="1"/>
          </p:cNvCxnSpPr>
          <p:nvPr/>
        </p:nvCxnSpPr>
        <p:spPr bwMode="auto">
          <a:xfrm flipV="1">
            <a:off x="5384800" y="1219200"/>
            <a:ext cx="406400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19A4D8B-0AF7-0AB6-881A-95EEF9B36B17}"/>
              </a:ext>
            </a:extLst>
          </p:cNvPr>
          <p:cNvGrpSpPr/>
          <p:nvPr/>
        </p:nvGrpSpPr>
        <p:grpSpPr>
          <a:xfrm>
            <a:off x="1582454" y="1090670"/>
            <a:ext cx="11479575" cy="1707614"/>
            <a:chOff x="1132534" y="1366069"/>
            <a:chExt cx="6710294" cy="2327876"/>
          </a:xfrm>
        </p:grpSpPr>
        <p:sp>
          <p:nvSpPr>
            <p:cNvPr id="8" name="Rectangle: Rounded Corners 11">
              <a:extLst>
                <a:ext uri="{FF2B5EF4-FFF2-40B4-BE49-F238E27FC236}">
                  <a16:creationId xmlns="" xmlns:a16="http://schemas.microsoft.com/office/drawing/2014/main" id="{9668DE4F-A6DE-FB8B-9586-A1D71C3D689F}"/>
                </a:ext>
              </a:extLst>
            </p:cNvPr>
            <p:cNvSpPr/>
            <p:nvPr/>
          </p:nvSpPr>
          <p:spPr>
            <a:xfrm>
              <a:off x="1597171" y="1838449"/>
              <a:ext cx="4912188" cy="1067508"/>
            </a:xfrm>
            <a:prstGeom prst="roundRect">
              <a:avLst/>
            </a:prstGeom>
            <a:solidFill>
              <a:srgbClr val="FEF8E6"/>
            </a:solidFill>
            <a:ln w="38100" cap="flat" cmpd="sng" algn="ctr">
              <a:solidFill>
                <a:srgbClr val="224B81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Segoe Print"/>
              </a:endParaRPr>
            </a:p>
          </p:txBody>
        </p:sp>
        <p:pic>
          <p:nvPicPr>
            <p:cNvPr id="9" name="Graphic 12">
              <a:extLst>
                <a:ext uri="{FF2B5EF4-FFF2-40B4-BE49-F238E27FC236}">
                  <a16:creationId xmlns="" xmlns:a16="http://schemas.microsoft.com/office/drawing/2014/main" id="{160E8D33-7218-0FE3-3A66-A01EBDB66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32534" y="1366069"/>
              <a:ext cx="1088425" cy="194092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37706DF-2A5A-D734-B47E-E43239A99E87}"/>
                </a:ext>
              </a:extLst>
            </p:cNvPr>
            <p:cNvSpPr/>
            <p:nvPr/>
          </p:nvSpPr>
          <p:spPr>
            <a:xfrm>
              <a:off x="1316965" y="1877811"/>
              <a:ext cx="719563" cy="8473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  <a:defRPr/>
              </a:pPr>
              <a:r>
                <a:rPr lang="en-US" sz="2400" b="1" dirty="0" smtClean="0">
                  <a:solidFill>
                    <a:srgbClr val="000000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BÀI 5</a:t>
              </a:r>
              <a:endParaRPr lang="en-US" sz="2400" b="1" dirty="0">
                <a:solidFill>
                  <a:srgbClr val="000000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156BB00-5C54-107D-1178-15B3B3428E4A}"/>
                </a:ext>
              </a:extLst>
            </p:cNvPr>
            <p:cNvSpPr/>
            <p:nvPr/>
          </p:nvSpPr>
          <p:spPr>
            <a:xfrm>
              <a:off x="1798272" y="2088107"/>
              <a:ext cx="625280" cy="16058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  <a:defRPr/>
              </a:pPr>
              <a:endParaRPr lang="vi-VN" sz="4400" b="1" dirty="0">
                <a:solidFill>
                  <a:srgbClr val="000000"/>
                </a:solidFill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0F8F108-0616-EDDE-A08B-A56AFAA5AF49}"/>
                </a:ext>
              </a:extLst>
            </p:cNvPr>
            <p:cNvSpPr/>
            <p:nvPr/>
          </p:nvSpPr>
          <p:spPr>
            <a:xfrm>
              <a:off x="2220959" y="1751211"/>
              <a:ext cx="5621869" cy="125871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>
                <a:lnSpc>
                  <a:spcPct val="150000"/>
                </a:lnSpc>
                <a:defRPr/>
              </a:pPr>
              <a:r>
                <a:rPr lang="vi-VN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hao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vi-VN" sz="36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vi-VN" sz="36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2)</a:t>
              </a:r>
              <a:endParaRPr lang="en-US" altLang="vi-VN" sz="36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4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704806" y="161166"/>
            <a:ext cx="9411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HỰC HÀNH</a:t>
            </a:r>
            <a:r>
              <a:rPr lang="vi-VN" sz="2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THAO TÁC V</a:t>
            </a:r>
            <a:r>
              <a:rPr lang="en-US" sz="2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vi-VN" sz="2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TỆP VÀ THƯ MỤC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A60FE7-1EBE-21F0-A049-5A86F90FC010}"/>
              </a:ext>
            </a:extLst>
          </p:cNvPr>
          <p:cNvSpPr txBox="1"/>
          <p:nvPr/>
        </p:nvSpPr>
        <p:spPr>
          <a:xfrm>
            <a:off x="407351" y="807497"/>
            <a:ext cx="1796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NHIỆM VỤ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5B3617-06D7-4DB2-5A96-4CD7D412E86A}"/>
              </a:ext>
            </a:extLst>
          </p:cNvPr>
          <p:cNvSpPr txBox="1"/>
          <p:nvPr/>
        </p:nvSpPr>
        <p:spPr>
          <a:xfrm>
            <a:off x="2014763" y="776719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0ABE72-C16C-630A-FDE2-03CB1E4A8774}"/>
              </a:ext>
            </a:extLst>
          </p:cNvPr>
          <p:cNvSpPr txBox="1"/>
          <p:nvPr/>
        </p:nvSpPr>
        <p:spPr>
          <a:xfrm>
            <a:off x="2393065" y="807497"/>
            <a:ext cx="8602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 Em hãy tạo cây thư mục theo gợi ý như ở Hình 18. Sau đó sao chép tệp trình chiếu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Gioi thieu </a:t>
            </a:r>
            <a:r>
              <a:rPr lang="vi-VN" sz="2400" dirty="0">
                <a:latin typeface="UTM Avo" panose="02040603050506020204"/>
              </a:rPr>
              <a:t>ở ổ đĩa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 </a:t>
            </a:r>
            <a:r>
              <a:rPr lang="vi-VN" sz="2400" dirty="0">
                <a:latin typeface="UTM Avo" panose="02040603050506020204"/>
              </a:rPr>
              <a:t>vào thư mục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Mang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tên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em</a:t>
            </a:r>
            <a:r>
              <a:rPr lang="vi-VN" sz="2400" dirty="0" smtClean="0">
                <a:latin typeface="UTM Avo" panose="02040603050506020204"/>
              </a:rPr>
              <a:t>, </a:t>
            </a:r>
            <a:r>
              <a:rPr lang="vi-VN" sz="2400" dirty="0">
                <a:latin typeface="UTM Avo" panose="02040603050506020204"/>
              </a:rPr>
              <a:t>rồi xoá tệp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Gioi thieu </a:t>
            </a:r>
            <a:r>
              <a:rPr lang="vi-VN" sz="2400" dirty="0">
                <a:latin typeface="UTM Avo" panose="02040603050506020204"/>
              </a:rPr>
              <a:t>ở ổ đĩa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:.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UTM Avo" panose="02040603050506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8CB358-0CC0-2DD5-753B-C1BCBD1EA40F}"/>
              </a:ext>
            </a:extLst>
          </p:cNvPr>
          <p:cNvSpPr txBox="1"/>
          <p:nvPr/>
        </p:nvSpPr>
        <p:spPr>
          <a:xfrm>
            <a:off x="779416" y="2632860"/>
            <a:ext cx="613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Lưu ý: Tệp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Gioi thieu </a:t>
            </a:r>
            <a:r>
              <a:rPr lang="vi-VN" sz="2400" dirty="0">
                <a:latin typeface="UTM Avo" panose="02040603050506020204"/>
              </a:rPr>
              <a:t>ở ổ đĩa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 </a:t>
            </a:r>
            <a:r>
              <a:rPr lang="vi-VN" sz="2400" dirty="0">
                <a:latin typeface="UTM Avo" panose="02040603050506020204"/>
              </a:rPr>
              <a:t>sẽ được thầy cô giáo cung cấp sẵn trên máy tính thực hành.</a:t>
            </a:r>
            <a:endParaRPr lang="en-US" sz="2400" dirty="0">
              <a:latin typeface="UTM Avo" panose="02040603050506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210D17-5239-EF13-8EDD-4EDBD33B596B}"/>
              </a:ext>
            </a:extLst>
          </p:cNvPr>
          <p:cNvSpPr txBox="1"/>
          <p:nvPr/>
        </p:nvSpPr>
        <p:spPr>
          <a:xfrm>
            <a:off x="779416" y="4936595"/>
            <a:ext cx="2286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Hướng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dẫn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8BEAFE-BD29-513B-5EE0-74E489E9537B}"/>
              </a:ext>
            </a:extLst>
          </p:cNvPr>
          <p:cNvSpPr txBox="1"/>
          <p:nvPr/>
        </p:nvSpPr>
        <p:spPr>
          <a:xfrm>
            <a:off x="984318" y="5459815"/>
            <a:ext cx="1022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− Em hãy thực hiện việc tạo thư mục như đã học ở lớp 3. </a:t>
            </a:r>
            <a:endParaRPr lang="en-US" sz="2400" dirty="0">
              <a:latin typeface="UTM Avo" panose="02040603050506020204"/>
            </a:endParaRPr>
          </a:p>
          <a:p>
            <a:pPr algn="just"/>
            <a:r>
              <a:rPr lang="vi-VN" sz="2400" dirty="0">
                <a:latin typeface="UTM Avo" panose="02040603050506020204"/>
              </a:rPr>
              <a:t>− Sao chép một tệp: hướng dẫn chi tiết sau đây sẽ sao chép tệp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Gioi thieu </a:t>
            </a:r>
            <a:r>
              <a:rPr lang="vi-VN" sz="2400" dirty="0">
                <a:latin typeface="UTM Avo" panose="02040603050506020204"/>
              </a:rPr>
              <a:t>ở ổ đĩa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 </a:t>
            </a:r>
            <a:r>
              <a:rPr lang="vi-VN" sz="2400" dirty="0">
                <a:latin typeface="UTM Avo" panose="02040603050506020204"/>
              </a:rPr>
              <a:t>vào thư mục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Mang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tên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em</a:t>
            </a:r>
            <a:r>
              <a:rPr lang="vi-VN" sz="2400" dirty="0" smtClean="0">
                <a:latin typeface="UTM Avo" panose="02040603050506020204"/>
              </a:rPr>
              <a:t>.</a:t>
            </a:r>
            <a:endParaRPr lang="en-US" sz="2400" dirty="0">
              <a:latin typeface="UTM Avo" panose="02040603050506020204"/>
            </a:endParaRPr>
          </a:p>
        </p:txBody>
      </p:sp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B3D66CED-13AF-87E7-4887-67DE8BF0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84" y="1703311"/>
            <a:ext cx="3591499" cy="37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8CB358-0CC0-2DD5-753B-C1BCBD1EA40F}"/>
              </a:ext>
            </a:extLst>
          </p:cNvPr>
          <p:cNvSpPr txBox="1"/>
          <p:nvPr/>
        </p:nvSpPr>
        <p:spPr>
          <a:xfrm>
            <a:off x="367374" y="316247"/>
            <a:ext cx="10588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UTM Avo" panose="02040603050506020204"/>
              </a:rPr>
              <a:t>Lưu ý:</a:t>
            </a:r>
            <a:r>
              <a:rPr lang="vi-VN" sz="2400" dirty="0">
                <a:latin typeface="UTM Avo" panose="02040603050506020204"/>
              </a:rPr>
              <a:t> Sao chép một thư mục được thực hiện tương tự như sao chép một tệp. Khi sao chép thư </a:t>
            </a:r>
            <a:r>
              <a:rPr lang="vi-VN" sz="2400" dirty="0" smtClean="0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 smtClean="0">
                <a:latin typeface="UTM Avo" panose="02040603050506020204"/>
              </a:rPr>
              <a:t>thì</a:t>
            </a:r>
            <a:r>
              <a:rPr lang="en-US" sz="2400" dirty="0" smtClean="0">
                <a:latin typeface="UTM Avo" panose="02040603050506020204"/>
              </a:rPr>
              <a:t> </a:t>
            </a:r>
            <a:r>
              <a:rPr lang="vi-VN" sz="2400" dirty="0" smtClean="0">
                <a:latin typeface="UTM Avo" panose="02040603050506020204"/>
              </a:rPr>
              <a:t>tất </a:t>
            </a:r>
            <a:r>
              <a:rPr lang="vi-VN" sz="2400" dirty="0">
                <a:latin typeface="UTM Avo" panose="02040603050506020204"/>
              </a:rPr>
              <a:t>cả các tệp và thư mục con của thư mục đó </a:t>
            </a:r>
            <a:r>
              <a:rPr lang="en-US" sz="2400" dirty="0" err="1" smtClean="0">
                <a:latin typeface="UTM Avo" panose="02040603050506020204"/>
              </a:rPr>
              <a:t>cũng</a:t>
            </a:r>
            <a:r>
              <a:rPr lang="en-US" sz="2400" dirty="0" smtClean="0">
                <a:latin typeface="UTM Avo" panose="02040603050506020204"/>
              </a:rPr>
              <a:t> </a:t>
            </a:r>
            <a:r>
              <a:rPr lang="vi-VN" sz="2400" dirty="0" smtClean="0">
                <a:latin typeface="UTM Avo" panose="02040603050506020204"/>
              </a:rPr>
              <a:t>được </a:t>
            </a:r>
            <a:r>
              <a:rPr lang="vi-VN" sz="2400" dirty="0">
                <a:latin typeface="UTM Avo" panose="02040603050506020204"/>
              </a:rPr>
              <a:t>sao chép</a:t>
            </a:r>
            <a:r>
              <a:rPr lang="vi-VN" sz="2400" dirty="0" smtClean="0">
                <a:latin typeface="UTM Avo" panose="02040603050506020204"/>
              </a:rPr>
              <a:t>.</a:t>
            </a:r>
          </a:p>
          <a:p>
            <a:pPr algn="just"/>
            <a:r>
              <a:rPr lang="vi-VN" sz="2400" dirty="0">
                <a:latin typeface="UTM Avo" panose="02040603050506020204"/>
              </a:rPr>
              <a:t>− Thao tác xoá tệp thực hiện tương tự như xoá thư mục đã họ</a:t>
            </a:r>
            <a:r>
              <a:rPr lang="en-US" sz="2400" dirty="0">
                <a:latin typeface="UTM Avo" panose="02040603050506020204"/>
              </a:rPr>
              <a:t>c ở </a:t>
            </a:r>
            <a:r>
              <a:rPr lang="en-US" sz="2400" dirty="0" err="1">
                <a:latin typeface="UTM Avo" panose="02040603050506020204"/>
              </a:rPr>
              <a:t>lớp</a:t>
            </a:r>
            <a:r>
              <a:rPr lang="en-US" sz="2400" dirty="0">
                <a:latin typeface="UTM Avo" panose="02040603050506020204"/>
              </a:rPr>
              <a:t> 3</a:t>
            </a:r>
            <a:r>
              <a:rPr lang="en-US" sz="2400" dirty="0" smtClean="0">
                <a:latin typeface="UTM Avo" panose="02040603050506020204"/>
              </a:rPr>
              <a:t>.</a:t>
            </a:r>
            <a:endParaRPr lang="en-US" sz="2400" dirty="0">
              <a:latin typeface="UTM Avo" panose="02040603050506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0ABE72-C16C-630A-FDE2-03CB1E4A8774}"/>
              </a:ext>
            </a:extLst>
          </p:cNvPr>
          <p:cNvSpPr txBox="1"/>
          <p:nvPr/>
        </p:nvSpPr>
        <p:spPr>
          <a:xfrm>
            <a:off x="367374" y="316247"/>
            <a:ext cx="10847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 </a:t>
            </a:r>
            <a:r>
              <a:rPr lang="vi-VN" sz="2800" dirty="0">
                <a:latin typeface="UTM Avo" panose="02040603050506020204"/>
              </a:rPr>
              <a:t>Em hãy tạo cây thư mục theo gợi ý như ở Hình 18. Sau đó sao chép tệp trình chiếu 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Gioi thieu </a:t>
            </a:r>
            <a:r>
              <a:rPr lang="vi-VN" sz="2800" dirty="0">
                <a:latin typeface="UTM Avo" panose="02040603050506020204"/>
              </a:rPr>
              <a:t>ở ổ đĩa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 </a:t>
            </a:r>
            <a:r>
              <a:rPr lang="vi-VN" sz="2800" dirty="0">
                <a:latin typeface="UTM Avo" panose="02040603050506020204"/>
              </a:rPr>
              <a:t>vào thư mục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Mang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tên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em</a:t>
            </a:r>
            <a:r>
              <a:rPr lang="vi-VN" sz="2800" dirty="0" smtClean="0">
                <a:latin typeface="UTM Avo" panose="02040603050506020204"/>
              </a:rPr>
              <a:t>, </a:t>
            </a:r>
            <a:r>
              <a:rPr lang="vi-VN" sz="2800" dirty="0">
                <a:latin typeface="UTM Avo" panose="02040603050506020204"/>
              </a:rPr>
              <a:t>rồi xoá tệp 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Gioi thieu </a:t>
            </a:r>
            <a:r>
              <a:rPr lang="vi-VN" sz="2800" dirty="0">
                <a:latin typeface="UTM Avo" panose="02040603050506020204"/>
              </a:rPr>
              <a:t>ở ổ đĩa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:.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UTM Avo" panose="02040603050506020204"/>
            </a:endParaRP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B3D66CED-13AF-87E7-4887-67DE8BF0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90" y="2062177"/>
            <a:ext cx="3955055" cy="43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A60FE7-1EBE-21F0-A049-5A86F90FC010}"/>
              </a:ext>
            </a:extLst>
          </p:cNvPr>
          <p:cNvSpPr txBox="1"/>
          <p:nvPr/>
        </p:nvSpPr>
        <p:spPr>
          <a:xfrm>
            <a:off x="216201" y="56832"/>
            <a:ext cx="1753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NHIỆM VỤ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5B3617-06D7-4DB2-5A96-4CD7D412E86A}"/>
              </a:ext>
            </a:extLst>
          </p:cNvPr>
          <p:cNvSpPr txBox="1"/>
          <p:nvPr/>
        </p:nvSpPr>
        <p:spPr>
          <a:xfrm>
            <a:off x="1802138" y="-6998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0ABE72-C16C-630A-FDE2-03CB1E4A8774}"/>
              </a:ext>
            </a:extLst>
          </p:cNvPr>
          <p:cNvSpPr txBox="1"/>
          <p:nvPr/>
        </p:nvSpPr>
        <p:spPr>
          <a:xfrm>
            <a:off x="2180440" y="18533"/>
            <a:ext cx="586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 </a:t>
            </a:r>
            <a:r>
              <a:rPr lang="en-US" sz="2400" dirty="0">
                <a:latin typeface="UTM Avo" panose="02040603050506020204"/>
              </a:rPr>
              <a:t>E</a:t>
            </a:r>
            <a:r>
              <a:rPr lang="vi-VN" sz="2400" dirty="0">
                <a:latin typeface="UTM Avo" panose="02040603050506020204"/>
              </a:rPr>
              <a:t>m hãy thực hiện các yêu cầu sau: </a:t>
            </a:r>
            <a:endParaRPr lang="en-US" sz="2400" dirty="0">
              <a:latin typeface="UTM Avo" panose="02040603050506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8CB358-0CC0-2DD5-753B-C1BCBD1EA40F}"/>
              </a:ext>
            </a:extLst>
          </p:cNvPr>
          <p:cNvSpPr txBox="1"/>
          <p:nvPr/>
        </p:nvSpPr>
        <p:spPr>
          <a:xfrm>
            <a:off x="779414" y="526990"/>
            <a:ext cx="917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a) Di chuyển thư mục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Mang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tên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em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vi-VN" sz="2400" dirty="0" smtClean="0">
                <a:latin typeface="UTM Avo" panose="02040603050506020204"/>
              </a:rPr>
              <a:t>từ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Nhom 1 </a:t>
            </a:r>
            <a:r>
              <a:rPr lang="vi-VN" sz="2400" dirty="0">
                <a:latin typeface="UTM Avo" panose="02040603050506020204"/>
              </a:rPr>
              <a:t>sang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Nhom 2</a:t>
            </a:r>
            <a:r>
              <a:rPr lang="vi-VN" sz="2400" dirty="0">
                <a:latin typeface="UTM Avo" panose="02040603050506020204"/>
              </a:rPr>
              <a:t>. </a:t>
            </a:r>
            <a:endParaRPr lang="en-US" sz="2400" dirty="0">
              <a:latin typeface="UTM Avo" panose="02040603050506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210D17-5239-EF13-8EDD-4EDBD33B596B}"/>
              </a:ext>
            </a:extLst>
          </p:cNvPr>
          <p:cNvSpPr txBox="1"/>
          <p:nvPr/>
        </p:nvSpPr>
        <p:spPr>
          <a:xfrm>
            <a:off x="4989975" y="1330362"/>
            <a:ext cx="2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8BEAFE-BD29-513B-5EE0-74E489E9537B}"/>
              </a:ext>
            </a:extLst>
          </p:cNvPr>
          <p:cNvSpPr txBox="1"/>
          <p:nvPr/>
        </p:nvSpPr>
        <p:spPr>
          <a:xfrm>
            <a:off x="604575" y="1853582"/>
            <a:ext cx="1062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a) Để di </a:t>
            </a:r>
            <a:r>
              <a:rPr lang="vi-VN" sz="2400" dirty="0" smtClean="0">
                <a:latin typeface="UTM Avo" panose="02040603050506020204"/>
              </a:rPr>
              <a:t>chuyển</a:t>
            </a:r>
            <a:r>
              <a:rPr lang="en-US" sz="2400" dirty="0" smtClean="0">
                <a:latin typeface="UTM Avo" panose="02040603050506020204"/>
              </a:rPr>
              <a:t> </a:t>
            </a:r>
            <a:r>
              <a:rPr lang="vi-VN" sz="2400" dirty="0" smtClean="0">
                <a:latin typeface="UTM Avo" panose="02040603050506020204"/>
              </a:rPr>
              <a:t>thư </a:t>
            </a:r>
            <a:r>
              <a:rPr lang="vi-VN" sz="2400" dirty="0">
                <a:latin typeface="UTM Avo" panose="02040603050506020204"/>
              </a:rPr>
              <a:t>mục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Mang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tên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em</a:t>
            </a:r>
            <a:r>
              <a:rPr lang="vi-VN" sz="24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vi-VN" sz="2400" dirty="0">
                <a:latin typeface="UTM Avo" panose="02040603050506020204"/>
              </a:rPr>
              <a:t>từ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Nhom 1 </a:t>
            </a:r>
            <a:r>
              <a:rPr lang="vi-VN" sz="2400" dirty="0">
                <a:latin typeface="UTM Avo" panose="02040603050506020204"/>
              </a:rPr>
              <a:t>sang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Nhom 2</a:t>
            </a:r>
            <a:r>
              <a:rPr lang="vi-VN" sz="2400" dirty="0">
                <a:latin typeface="UTM Avo" panose="02040603050506020204"/>
              </a:rPr>
              <a:t>, em thực hiện thao tác như sau:</a:t>
            </a:r>
            <a:endParaRPr lang="en-US" sz="2400" dirty="0">
              <a:latin typeface="UTM Avo" panose="02040603050506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9D8FF3-A8C6-CBD5-B617-EB3F57F8E042}"/>
              </a:ext>
            </a:extLst>
          </p:cNvPr>
          <p:cNvSpPr txBox="1"/>
          <p:nvPr/>
        </p:nvSpPr>
        <p:spPr>
          <a:xfrm>
            <a:off x="779414" y="985792"/>
            <a:ext cx="718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b) Đổi tên tệp 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Gioi thieu </a:t>
            </a:r>
            <a:r>
              <a:rPr lang="vi-VN" sz="2400" dirty="0">
                <a:latin typeface="UTM Avo" panose="02040603050506020204"/>
              </a:rPr>
              <a:t>thành</a:t>
            </a: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Gioi thieu nhom</a:t>
            </a:r>
            <a:r>
              <a:rPr lang="vi-VN" sz="2400" dirty="0">
                <a:latin typeface="UTM Avo" panose="02040603050506020204"/>
              </a:rPr>
              <a:t>.</a:t>
            </a:r>
            <a:endParaRPr lang="en-US" sz="2400" dirty="0">
              <a:latin typeface="UTM Avo" panose="02040603050506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4" y="2684579"/>
            <a:ext cx="11366021" cy="408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8CB358-0CC0-2DD5-753B-C1BCBD1EA40F}"/>
              </a:ext>
            </a:extLst>
          </p:cNvPr>
          <p:cNvSpPr txBox="1"/>
          <p:nvPr/>
        </p:nvSpPr>
        <p:spPr>
          <a:xfrm>
            <a:off x="619593" y="351903"/>
            <a:ext cx="1058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latin typeface="UTM Avo" panose="02040603050506020204"/>
              </a:rPr>
              <a:t>Lưu ý: Nếu em không thấy thư mục </a:t>
            </a:r>
            <a:r>
              <a:rPr lang="vi-VN" sz="240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Nhom 2 </a:t>
            </a:r>
            <a:r>
              <a:rPr lang="vi-VN" sz="2400">
                <a:latin typeface="UTM Avo" panose="02040603050506020204"/>
              </a:rPr>
              <a:t>trong danh sách hiện ra sau khi chọn lệnh </a:t>
            </a:r>
            <a:r>
              <a:rPr lang="vi-VN" sz="240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Move to </a:t>
            </a:r>
            <a:r>
              <a:rPr lang="vi-VN" sz="2400">
                <a:latin typeface="UTM Avo" panose="02040603050506020204"/>
              </a:rPr>
              <a:t>thì em có thể chọn </a:t>
            </a:r>
            <a:r>
              <a:rPr lang="vi-VN" sz="240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Choose location... </a:t>
            </a:r>
            <a:r>
              <a:rPr lang="vi-VN" sz="2400">
                <a:latin typeface="UTM Avo" panose="02040603050506020204"/>
              </a:rPr>
              <a:t>rồi tiếp tục tìm đến thư mục </a:t>
            </a:r>
            <a:r>
              <a:rPr lang="vi-VN" sz="240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Nhom 2 </a:t>
            </a:r>
            <a:r>
              <a:rPr lang="vi-VN" sz="2400">
                <a:latin typeface="UTM Avo" panose="02040603050506020204"/>
              </a:rPr>
              <a:t>trong</a:t>
            </a:r>
            <a:r>
              <a:rPr lang="en-US" sz="2400">
                <a:latin typeface="UTM Avo" panose="02040603050506020204"/>
              </a:rPr>
              <a:t> máy tính.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8BEAFE-BD29-513B-5EE0-74E489E9537B}"/>
              </a:ext>
            </a:extLst>
          </p:cNvPr>
          <p:cNvSpPr txBox="1"/>
          <p:nvPr/>
        </p:nvSpPr>
        <p:spPr>
          <a:xfrm>
            <a:off x="619593" y="1552232"/>
            <a:ext cx="1058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latin typeface="UTM Avo" panose="02040603050506020204"/>
              </a:rPr>
              <a:t>Khi di chuyển một thư mục thì các tệp và thư mục con của thư mục đó cũng di chuyển theo.</a:t>
            </a:r>
            <a:endParaRPr lang="en-US" sz="2400">
              <a:latin typeface="UTM Avo" panose="02040603050506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DDC6AE2-C362-971F-F299-5555274A736C}"/>
              </a:ext>
            </a:extLst>
          </p:cNvPr>
          <p:cNvSpPr txBox="1"/>
          <p:nvPr/>
        </p:nvSpPr>
        <p:spPr>
          <a:xfrm>
            <a:off x="619593" y="2438943"/>
            <a:ext cx="1058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UTM Avo" panose="02040603050506020204"/>
              </a:rPr>
              <a:t>b) Đổi tên tệp thực hiện tương tự như đổi tên thư mục như sau:</a:t>
            </a:r>
            <a:endParaRPr lang="en-US" sz="2400" dirty="0">
              <a:latin typeface="UTM Avo" panose="02040603050506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04" y="2900608"/>
            <a:ext cx="7315200" cy="380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6123</TotalTime>
  <Words>629</Words>
  <Application>Microsoft Office PowerPoint</Application>
  <PresentationFormat>Custom</PresentationFormat>
  <Paragraphs>59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1_Office 主题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Nghiep</cp:lastModifiedBy>
  <cp:revision>238</cp:revision>
  <dcterms:created xsi:type="dcterms:W3CDTF">2021-11-14T08:33:55Z</dcterms:created>
  <dcterms:modified xsi:type="dcterms:W3CDTF">2024-11-26T02:32:18Z</dcterms:modified>
</cp:coreProperties>
</file>