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</p:sldMasterIdLst>
  <p:notesMasterIdLst>
    <p:notesMasterId r:id="rId17"/>
  </p:notesMasterIdLst>
  <p:sldIdLst>
    <p:sldId id="327" r:id="rId5"/>
    <p:sldId id="447" r:id="rId6"/>
    <p:sldId id="449" r:id="rId7"/>
    <p:sldId id="436" r:id="rId8"/>
    <p:sldId id="437" r:id="rId9"/>
    <p:sldId id="438" r:id="rId10"/>
    <p:sldId id="450" r:id="rId11"/>
    <p:sldId id="439" r:id="rId12"/>
    <p:sldId id="451" r:id="rId13"/>
    <p:sldId id="442" r:id="rId14"/>
    <p:sldId id="452" r:id="rId15"/>
    <p:sldId id="340" r:id="rId16"/>
  </p:sldIdLst>
  <p:sldSz cx="16276638" cy="9144000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FF0066"/>
    <a:srgbClr val="FF7C80"/>
    <a:srgbClr val="FF6600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-516" y="-9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12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13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86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8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8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13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8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77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3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329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86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54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C259-C393-43D9-807A-D4AC7DE6F0B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6ABD7-BC31-44B6-9D1C-5C87D2138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94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D81C-9DDD-4E41-AA8E-2850D81C55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D6AE-AF85-4EE1-92D5-8BE83E558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7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AE5E-A49C-4D42-8B83-03C829E8B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0310B-4FDC-4508-B728-8F0728400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13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6E1F-B2D9-4210-870E-5073B78D95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6D3E3-1B97-4657-8A1F-C3E3246E5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77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D993-3420-46EE-BBCD-33F3288822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47F9D-D0F0-4FF8-A144-C799B6A44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851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C44AA-DAFF-45E6-B8B4-AFC4E2D6FB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95707-4D22-40B6-8112-25F0636FE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83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CFEB-F5CC-4FB1-B805-ED73D9F4FF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6298-EC3B-4D68-A4A3-659070389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4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1F5BA-F26E-4DE4-865F-9B09119D6D0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3981C-DE7A-4F7C-80B9-A4D0499B5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09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 rtlCol="0">
            <a:normAutofit/>
          </a:bodyPr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6E675-4EE5-4030-ACC4-3F3FFBBC44F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8EF0-1323-4789-B266-7E4A47B7B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81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18F1A-BB5F-40CD-885F-F381FEE31D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67D5-708B-48DA-9F23-B3D801703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378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FC06-FB50-462F-8D8C-6682971F34F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F1187-1B7C-4DF7-8DCF-F1DF2D1A3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65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7686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414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59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474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188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499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525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3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063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6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9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14388" y="366713"/>
            <a:ext cx="1464786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252" tIns="72626" rIns="145252" bIns="726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2133600"/>
            <a:ext cx="14647862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252" tIns="72626" rIns="145252" bIns="72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4388" y="8475663"/>
            <a:ext cx="3797300" cy="48577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 defTabSz="1452524" eaLnBrk="1" fontAlgn="auto" hangingPunct="1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00F51-7CE5-41C6-98FF-1F7DA5930E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013" y="8475663"/>
            <a:ext cx="5154612" cy="485775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 defTabSz="1452524" eaLnBrk="1" fontAlgn="auto" hangingPunct="1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50" y="8475663"/>
            <a:ext cx="3797300" cy="485775"/>
          </a:xfrm>
          <a:prstGeom prst="rect">
            <a:avLst/>
          </a:prstGeom>
        </p:spPr>
        <p:txBody>
          <a:bodyPr vert="horz" wrap="square" lIns="145252" tIns="72626" rIns="145252" bIns="726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900">
                <a:solidFill>
                  <a:srgbClr val="898989"/>
                </a:solidFill>
              </a:defRPr>
            </a:lvl1pPr>
          </a:lstStyle>
          <a:p>
            <a:pPr defTabSz="1450975">
              <a:defRPr/>
            </a:pPr>
            <a:fld id="{A9D23943-DE45-44D1-BA7F-FABA99F14CD7}" type="slidenum">
              <a:rPr lang="en-US">
                <a:latin typeface="Calibri" pitchFamily="34" charset="0"/>
              </a:rPr>
              <a:pPr defTabSz="1450975">
                <a:defRPr/>
              </a:pPr>
              <a:t>‹#›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7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450975" rtl="0" eaLnBrk="0" fontAlgn="base" hangingPunct="0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2pPr>
      <a:lvl3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3pPr>
      <a:lvl4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4pPr>
      <a:lvl5pPr algn="ctr" defTabSz="1450975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450975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544513" indent="-544513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9513" indent="-452438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4513" indent="-361950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588" indent="-361950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7075" indent="-361950" algn="l" defTabSz="14509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wm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HỌC SỐ 2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MỪNG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QUÝ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THẦY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  <a:endParaRPr lang="en-US" sz="6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GIỜ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THĂM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: Loan </a:t>
            </a:r>
            <a:r>
              <a:rPr lang="en-US" altLang="en-US" sz="2400" b="1" i="1" dirty="0" err="1" smtClean="0">
                <a:solidFill>
                  <a:srgbClr val="FF0066"/>
                </a:solidFill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FF0066"/>
                </a:solidFill>
                <a:latin typeface="Times New Roman" pitchFamily="18" charset="0"/>
              </a:rPr>
              <a:t>Tào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3A2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037" y="5991691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0719" y="5960975"/>
            <a:ext cx="3609413" cy="257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328319" y="1546086"/>
            <a:ext cx="41389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99319" y="2362198"/>
            <a:ext cx="14249404" cy="5410200"/>
            <a:chOff x="6111562" y="2730712"/>
            <a:chExt cx="12972678" cy="5410200"/>
          </a:xfrm>
        </p:grpSpPr>
        <p:pic>
          <p:nvPicPr>
            <p:cNvPr id="41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892801" y="-1050527"/>
              <a:ext cx="5410200" cy="12972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082778" y="3949914"/>
              <a:ext cx="11307732" cy="21236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nl-NL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Câu </a:t>
              </a:r>
              <a:r>
                <a:rPr lang="nl-NL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chuyện kể về </a:t>
              </a:r>
              <a:r>
                <a:rPr lang="nl-NL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Huy-gô </a:t>
              </a:r>
              <a:r>
                <a:rPr lang="nl-NL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đã giải toán bằng thơ. </a:t>
              </a:r>
              <a:r>
                <a:rPr lang="nl-NL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 đó cho </a:t>
              </a:r>
              <a:r>
                <a:rPr lang="nl-NL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thấy tài năng văn chương của Vích-to Huy-gô từ khi còn rất </a:t>
              </a:r>
              <a:r>
                <a:rPr lang="nl-NL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nhỏ.</a:t>
              </a:r>
              <a:endParaRPr lang="vi-VN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19798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585119" y="249009"/>
            <a:ext cx="41389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alt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alt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99319" y="1447800"/>
            <a:ext cx="14249404" cy="5410200"/>
            <a:chOff x="6111562" y="2730712"/>
            <a:chExt cx="12972678" cy="5410200"/>
          </a:xfrm>
        </p:grpSpPr>
        <p:pic>
          <p:nvPicPr>
            <p:cNvPr id="41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892801" y="-1050527"/>
              <a:ext cx="5410200" cy="12972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082778" y="3949914"/>
              <a:ext cx="11307732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nl-NL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Để có được những lời giải toán hay, những bài toán làm chính xác các em cần làm gì?</a:t>
              </a:r>
              <a:endParaRPr lang="vi-VN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1810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70470" y="37161"/>
            <a:ext cx="5974560" cy="1160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6600" b="1" i="1" dirty="0" err="1" smtClean="0">
                <a:latin typeface="Times New Roman" pitchFamily="18" charset="0"/>
              </a:rPr>
              <a:t>Khởi</a:t>
            </a:r>
            <a:r>
              <a:rPr lang="en-US" altLang="en-US" sz="6600" b="1" i="1" dirty="0" smtClean="0">
                <a:latin typeface="Times New Roman" pitchFamily="18" charset="0"/>
              </a:rPr>
              <a:t> </a:t>
            </a:r>
            <a:r>
              <a:rPr lang="en-US" altLang="en-US" sz="6600" b="1" i="1" dirty="0" err="1" smtClean="0">
                <a:latin typeface="Times New Roman" pitchFamily="18" charset="0"/>
              </a:rPr>
              <a:t>động</a:t>
            </a:r>
            <a:endParaRPr lang="en-US" altLang="en-US" sz="6600" b="1" i="1" dirty="0">
              <a:latin typeface="Times New Roman" pitchFamily="18" charset="0"/>
            </a:endParaRPr>
          </a:p>
        </p:txBody>
      </p:sp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127919" y="1967138"/>
            <a:ext cx="5264794" cy="32652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endParaRPr lang="en-US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con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ại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endParaRPr lang="en-US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18460" y="2803821"/>
            <a:ext cx="4495800" cy="15919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con?</a:t>
            </a:r>
            <a:endParaRPr lang="en-US" sz="40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679080" y="2510286"/>
            <a:ext cx="5974560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8000" b="1" i="1" dirty="0">
                <a:solidFill>
                  <a:srgbClr val="FF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1966120" y="1044640"/>
            <a:ext cx="12573000" cy="88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800" b="1" i="1" dirty="0" err="1" smtClean="0">
                <a:latin typeface="Times New Roman" pitchFamily="18" charset="0"/>
              </a:rPr>
              <a:t>Em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thấy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bài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toán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dưới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đây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có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gì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đặc</a:t>
            </a:r>
            <a:r>
              <a:rPr lang="en-US" altLang="en-US" sz="4800" b="1" i="1" dirty="0" smtClean="0"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latin typeface="Times New Roman" pitchFamily="18" charset="0"/>
              </a:rPr>
              <a:t>biệt</a:t>
            </a:r>
            <a:r>
              <a:rPr lang="en-US" altLang="en-US" sz="4800" b="1" i="1" dirty="0" smtClean="0">
                <a:latin typeface="Times New Roman" pitchFamily="18" charset="0"/>
              </a:rPr>
              <a:t>?</a:t>
            </a:r>
            <a:endParaRPr lang="en-US" altLang="en-US" sz="4800" b="1" i="1" dirty="0">
              <a:latin typeface="Times New Roman" pitchFamily="18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819485" y="5443538"/>
            <a:ext cx="13693751" cy="82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Điều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đặc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biệt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thơ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en-US" sz="44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2243210" y="6353238"/>
            <a:ext cx="13693751" cy="82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con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chó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 con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itchFamily="18" charset="0"/>
              </a:rPr>
              <a:t>gà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altLang="en-US" sz="44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59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4" grpId="0" animBg="1"/>
      <p:bldP spid="6" grpId="0" animBg="1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513" y="6545263"/>
            <a:ext cx="2921000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847975" y="1905000"/>
            <a:ext cx="11471275" cy="1992313"/>
          </a:xfrm>
          <a:prstGeom prst="rect">
            <a:avLst/>
          </a:prstGeom>
          <a:noFill/>
          <a:ln>
            <a:noFill/>
          </a:ln>
          <a:effec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4525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Tiếng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Việt</a:t>
            </a:r>
            <a:endParaRPr lang="en-US" sz="6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defTabSz="14525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Lời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giải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toán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đặc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biệt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1)</a:t>
            </a:r>
          </a:p>
        </p:txBody>
      </p:sp>
      <p:pic>
        <p:nvPicPr>
          <p:cNvPr id="5125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291576">
            <a:off x="12320588" y="6753225"/>
            <a:ext cx="1162050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575" y="6875463"/>
            <a:ext cx="1068388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312" y="-109537"/>
            <a:ext cx="1382713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2215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9" y="152400"/>
            <a:ext cx="15544800" cy="883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97001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878014" y="762000"/>
            <a:ext cx="8762999" cy="106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1.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đọc</a:t>
            </a:r>
            <a:endParaRPr lang="en-US" sz="6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9719" y="4800600"/>
            <a:ext cx="15240000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endParaRPr lang="vi-VN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Huy-gô</a:t>
            </a:r>
            <a:endParaRPr lang="vi-VN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À,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vi-VN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vi-VN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5680" y="3615343"/>
            <a:ext cx="7391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Chia </a:t>
            </a:r>
            <a:r>
              <a:rPr lang="en-US" sz="6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1725141" y="2525291"/>
            <a:ext cx="11928594" cy="88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* </a:t>
            </a:r>
            <a:r>
              <a:rPr lang="en-US" sz="4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Vích</a:t>
            </a:r>
            <a:r>
              <a:rPr lang="en-US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to  </a:t>
            </a:r>
            <a:r>
              <a:rPr lang="en-US" sz="4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</a:t>
            </a:r>
            <a:r>
              <a:rPr lang="en-US" sz="4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uy</a:t>
            </a:r>
            <a:r>
              <a:rPr lang="en-US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</a:t>
            </a:r>
            <a:r>
              <a:rPr lang="en-US" sz="4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gô</a:t>
            </a:r>
            <a:r>
              <a:rPr lang="en-US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  </a:t>
            </a:r>
            <a:r>
              <a:rPr lang="en-US" sz="4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Huy</a:t>
            </a:r>
            <a:r>
              <a:rPr lang="en-US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- </a:t>
            </a:r>
            <a:r>
              <a:rPr lang="en-US" sz="4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gô</a:t>
            </a:r>
            <a:endParaRPr lang="en-US" sz="4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920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319" y="2209800"/>
            <a:ext cx="140482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14400" algn="just"/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mải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miết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Huy-gô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cắn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556919" y="2438400"/>
            <a:ext cx="114300" cy="6613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4890467" y="2564921"/>
            <a:ext cx="114300" cy="6613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3911563" y="3332671"/>
            <a:ext cx="114300" cy="6613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871119" y="5105400"/>
            <a:ext cx="114300" cy="6613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002703" y="5101852"/>
            <a:ext cx="114300" cy="6613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928519" y="4357104"/>
            <a:ext cx="114300" cy="6613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90844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1604771" y="2514600"/>
            <a:ext cx="13391548" cy="309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Thở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phào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Thở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ra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một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hơi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dài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vẻ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khoan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khoái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nhẹ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nhõm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vì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đã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trút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được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điều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lo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lắng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trong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lòng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endParaRPr lang="en-US" altLang="en-US" sz="4800" b="1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4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Lời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giả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đặc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 smtClean="0">
                <a:solidFill>
                  <a:srgbClr val="FF0000"/>
                </a:solidFill>
                <a:latin typeface="Times New Roman" pitchFamily="18" charset="0"/>
              </a:rPr>
              <a:t>biệt</a:t>
            </a:r>
            <a:r>
              <a:rPr lang="en-US" altLang="en-US" sz="4800" b="1" i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altLang="en-US" sz="4800" b="1" i="1" dirty="0">
              <a:latin typeface="Times New Roman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7881698" y="4755439"/>
            <a:ext cx="7696199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altLang="en-US" sz="4800" b="1" i="1" dirty="0" err="1" smtClean="0">
                <a:solidFill>
                  <a:srgbClr val="000000"/>
                </a:solidFill>
                <a:latin typeface="Times New Roman" pitchFamily="18" charset="0"/>
              </a:rPr>
              <a:t>Lời</a:t>
            </a:r>
            <a:r>
              <a:rPr lang="en-US" altLang="en-US" sz="48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0000"/>
                </a:solidFill>
                <a:latin typeface="Times New Roman" pitchFamily="18" charset="0"/>
              </a:rPr>
              <a:t>giả</a:t>
            </a:r>
            <a:r>
              <a:rPr lang="en-US" altLang="en-US" sz="48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48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0000"/>
                </a:solidFill>
                <a:latin typeface="Times New Roman" pitchFamily="18" charset="0"/>
              </a:rPr>
              <a:t>bằng</a:t>
            </a:r>
            <a:r>
              <a:rPr lang="en-US" altLang="en-US" sz="48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0000"/>
                </a:solidFill>
                <a:latin typeface="Times New Roman" pitchFamily="18" charset="0"/>
              </a:rPr>
              <a:t>thơ</a:t>
            </a:r>
            <a:r>
              <a:rPr lang="en-US" altLang="en-US" sz="4800" b="1" i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en-US" sz="32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0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824204" y="1281833"/>
            <a:ext cx="1485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Vích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-to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Huy-gô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3132" y="1928164"/>
            <a:ext cx="1394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 rất sớm,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-to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Huy-gô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04119" y="2560118"/>
            <a:ext cx="1394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Vích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-to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Huy-gô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204119" y="3760447"/>
            <a:ext cx="140948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 giờ kiểm tra Toán, thầy giáo lo lắng cho Huy-gô vì Huy-gô cứ ngồi cắn bút, dù chỉ còn 20 phút nữa là hết giờ</a:t>
            </a:r>
            <a:r>
              <a:rPr lang="nl-NL" sz="3600" dirty="0"/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518319" y="213412"/>
            <a:ext cx="8762999" cy="106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Tìm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hiểu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endParaRPr lang="en-US" sz="60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49255" y="4918231"/>
            <a:ext cx="142993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reo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Vích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-to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Huy-gô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a.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gô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b.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gô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gô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889919" y="7467600"/>
            <a:ext cx="10210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c.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gô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858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08919" y="1061948"/>
            <a:ext cx="1158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Qua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Huy-gô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2194718" y="2706688"/>
            <a:ext cx="12877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-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 Huy-gô là người thông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minh.</a:t>
            </a:r>
          </a:p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thấy Huy-gô là người thích thử thách bản thân,...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22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9577</TotalTime>
  <Words>505</Words>
  <Application>Microsoft Office PowerPoint</Application>
  <PresentationFormat>Custom</PresentationFormat>
  <Paragraphs>51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Default Design</vt:lpstr>
      <vt:lpstr>1_Default Design</vt:lpstr>
      <vt:lpstr>Office Theme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2025-01-20T02:44:35Z</dcterms:modified>
</cp:coreProperties>
</file>