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50" r:id="rId3"/>
    <p:sldId id="349" r:id="rId4"/>
    <p:sldId id="351" r:id="rId5"/>
    <p:sldId id="352" r:id="rId6"/>
    <p:sldId id="353" r:id="rId7"/>
    <p:sldId id="354" r:id="rId8"/>
    <p:sldId id="355" r:id="rId9"/>
    <p:sldId id="359" r:id="rId10"/>
    <p:sldId id="358" r:id="rId11"/>
    <p:sldId id="357" r:id="rId12"/>
    <p:sldId id="371" r:id="rId13"/>
    <p:sldId id="356" r:id="rId14"/>
    <p:sldId id="360" r:id="rId15"/>
    <p:sldId id="370" r:id="rId16"/>
    <p:sldId id="369" r:id="rId17"/>
    <p:sldId id="373" r:id="rId18"/>
    <p:sldId id="368" r:id="rId19"/>
    <p:sldId id="367" r:id="rId20"/>
    <p:sldId id="374" r:id="rId21"/>
    <p:sldId id="372" r:id="rId22"/>
    <p:sldId id="366" r:id="rId23"/>
    <p:sldId id="365" r:id="rId24"/>
    <p:sldId id="375" r:id="rId25"/>
    <p:sldId id="364" r:id="rId26"/>
    <p:sldId id="363" r:id="rId27"/>
    <p:sldId id="376" r:id="rId28"/>
    <p:sldId id="387" r:id="rId29"/>
    <p:sldId id="389" r:id="rId30"/>
    <p:sldId id="388" r:id="rId31"/>
    <p:sldId id="386" r:id="rId32"/>
    <p:sldId id="385" r:id="rId33"/>
    <p:sldId id="384" r:id="rId34"/>
    <p:sldId id="383" r:id="rId35"/>
    <p:sldId id="390" r:id="rId36"/>
    <p:sldId id="391" r:id="rId37"/>
    <p:sldId id="380" r:id="rId38"/>
    <p:sldId id="379" r:id="rId39"/>
    <p:sldId id="37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147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21/01/2025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800" b="1" dirty="0">
                <a:ln w="22225">
                  <a:solidFill>
                    <a:schemeClr val="accent2"/>
                  </a:solidFill>
                  <a:prstDash val="solid"/>
                </a:ln>
                <a:solidFill>
                  <a:schemeClr val="accent2">
                    <a:lumMod val="40000"/>
                    <a:lumOff val="60000"/>
                  </a:schemeClr>
                </a:solidFill>
              </a:rPr>
              <a:t>KẾ HOẠCH BÀI DẠY </a:t>
            </a:r>
          </a:p>
          <a:p>
            <a:pPr algn="ctr"/>
            <a:r>
              <a:rPr lang="en-US" sz="2400" b="1" dirty="0">
                <a:ln w="22225">
                  <a:solidFill>
                    <a:schemeClr val="accent2"/>
                  </a:solidFill>
                  <a:prstDash val="solid"/>
                </a:ln>
                <a:solidFill>
                  <a:schemeClr val="accent2">
                    <a:lumMod val="40000"/>
                    <a:lumOff val="60000"/>
                  </a:schemeClr>
                </a:solidFill>
              </a:rPr>
              <a:t>MÔN: MĨ THUẬT </a:t>
            </a:r>
          </a:p>
          <a:p>
            <a:pPr algn="ctr"/>
            <a:r>
              <a:rPr lang="en-US" sz="2400" b="1" dirty="0">
                <a:ln w="22225">
                  <a:solidFill>
                    <a:schemeClr val="accent2"/>
                  </a:solidFill>
                  <a:prstDash val="solid"/>
                </a:ln>
                <a:solidFill>
                  <a:schemeClr val="accent2">
                    <a:lumMod val="40000"/>
                    <a:lumOff val="60000"/>
                  </a:schemeClr>
                </a:solidFill>
              </a:rPr>
              <a:t>LỚP: 1</a:t>
            </a:r>
          </a:p>
          <a:p>
            <a:r>
              <a:rPr lang="vi-VN" sz="2400" b="1" dirty="0">
                <a:ln w="22225">
                  <a:solidFill>
                    <a:schemeClr val="accent2"/>
                  </a:solidFill>
                  <a:prstDash val="solid"/>
                </a:ln>
                <a:solidFill>
                  <a:schemeClr val="accent2">
                    <a:lumMod val="40000"/>
                    <a:lumOff val="60000"/>
                  </a:schemeClr>
                </a:solidFill>
              </a:rPr>
              <a:t>Trường</a:t>
            </a:r>
            <a:r>
              <a:rPr lang="en-US" sz="2400" b="1" dirty="0">
                <a:ln w="22225">
                  <a:solidFill>
                    <a:schemeClr val="accent2"/>
                  </a:solidFill>
                  <a:prstDash val="solid"/>
                </a:ln>
                <a:solidFill>
                  <a:schemeClr val="accent2">
                    <a:lumMod val="40000"/>
                    <a:lumOff val="60000"/>
                  </a:schemeClr>
                </a:solidFill>
              </a:rPr>
              <a:t>: TH </a:t>
            </a:r>
            <a:r>
              <a:rPr lang="en-US" sz="2400" b="1" dirty="0" err="1">
                <a:ln w="22225">
                  <a:solidFill>
                    <a:schemeClr val="accent2"/>
                  </a:solidFill>
                  <a:prstDash val="solid"/>
                </a:ln>
                <a:solidFill>
                  <a:schemeClr val="accent2">
                    <a:lumMod val="40000"/>
                    <a:lumOff val="60000"/>
                  </a:schemeClr>
                </a:solidFill>
              </a:rPr>
              <a:t>số</a:t>
            </a:r>
            <a:r>
              <a:rPr lang="en-US" sz="2400" b="1" dirty="0">
                <a:ln w="22225">
                  <a:solidFill>
                    <a:schemeClr val="accent2"/>
                  </a:solidFill>
                  <a:prstDash val="solid"/>
                </a:ln>
                <a:solidFill>
                  <a:schemeClr val="accent2">
                    <a:lumMod val="40000"/>
                    <a:lumOff val="60000"/>
                  </a:schemeClr>
                </a:solidFill>
              </a:rPr>
              <a:t> 2 </a:t>
            </a:r>
            <a:r>
              <a:rPr lang="en-US" sz="2400" b="1" dirty="0" err="1">
                <a:ln w="22225">
                  <a:solidFill>
                    <a:schemeClr val="accent2"/>
                  </a:solidFill>
                  <a:prstDash val="solid"/>
                </a:ln>
                <a:solidFill>
                  <a:schemeClr val="accent2">
                    <a:lumMod val="40000"/>
                    <a:lumOff val="60000"/>
                  </a:schemeClr>
                </a:solidFill>
              </a:rPr>
              <a:t>thị</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trấn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Tân</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Uyên</a:t>
            </a:r>
            <a:r>
              <a:rPr lang="en-US"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Tổ</a:t>
            </a:r>
            <a:r>
              <a:rPr lang="en-US" sz="2400" b="1" dirty="0">
                <a:ln w="22225">
                  <a:solidFill>
                    <a:schemeClr val="accent2"/>
                  </a:solidFill>
                  <a:prstDash val="solid"/>
                </a:ln>
                <a:solidFill>
                  <a:schemeClr val="accent2">
                    <a:lumMod val="40000"/>
                    <a:lumOff val="60000"/>
                  </a:schemeClr>
                </a:solidFill>
              </a:rPr>
              <a:t> </a:t>
            </a:r>
            <a:r>
              <a:rPr lang="en-US" sz="2400" b="1" dirty="0" err="1">
                <a:ln w="22225">
                  <a:solidFill>
                    <a:schemeClr val="accent2"/>
                  </a:solidFill>
                  <a:prstDash val="solid"/>
                </a:ln>
                <a:solidFill>
                  <a:schemeClr val="accent2">
                    <a:lumMod val="40000"/>
                    <a:lumOff val="60000"/>
                  </a:schemeClr>
                </a:solidFill>
              </a:rPr>
              <a:t>khối</a:t>
            </a:r>
            <a:r>
              <a:rPr lang="en-US" sz="2400" b="1" dirty="0">
                <a:ln w="22225">
                  <a:solidFill>
                    <a:schemeClr val="accent2"/>
                  </a:solidFill>
                  <a:prstDash val="solid"/>
                </a:ln>
                <a:solidFill>
                  <a:schemeClr val="accent2">
                    <a:lumMod val="40000"/>
                    <a:lumOff val="60000"/>
                  </a:schemeClr>
                </a:solidFill>
              </a:rPr>
              <a:t> 1 </a:t>
            </a:r>
            <a:r>
              <a:rPr lang="vi-VN" sz="2400" b="1" dirty="0">
                <a:ln w="22225">
                  <a:solidFill>
                    <a:schemeClr val="accent2"/>
                  </a:solidFill>
                  <a:prstDash val="solid"/>
                </a:ln>
                <a:solidFill>
                  <a:schemeClr val="accent2">
                    <a:lumMod val="40000"/>
                    <a:lumOff val="60000"/>
                  </a:schemeClr>
                </a:solidFill>
              </a:rPr>
              <a:t>	</a:t>
            </a:r>
          </a:p>
          <a:p>
            <a:r>
              <a:rPr lang="vi-VN" sz="2400" b="1" dirty="0">
                <a:ln w="22225">
                  <a:solidFill>
                    <a:schemeClr val="accent2"/>
                  </a:solidFill>
                  <a:prstDash val="solid"/>
                </a:ln>
                <a:solidFill>
                  <a:schemeClr val="accent2">
                    <a:lumMod val="40000"/>
                    <a:lumOff val="60000"/>
                  </a:schemeClr>
                </a:solidFill>
              </a:rPr>
              <a:t>Họ và tên giáo viên</a:t>
            </a:r>
            <a:r>
              <a:rPr lang="en-US" sz="2400" b="1">
                <a:ln w="22225">
                  <a:solidFill>
                    <a:schemeClr val="accent2"/>
                  </a:solidFill>
                  <a:prstDash val="solid"/>
                </a:ln>
                <a:solidFill>
                  <a:schemeClr val="accent2">
                    <a:lumMod val="40000"/>
                    <a:lumOff val="60000"/>
                  </a:schemeClr>
                </a:solidFill>
              </a:rPr>
              <a:t>: Lê Tuấn Anh</a:t>
            </a:r>
            <a:endParaRPr lang="vi-VN" sz="2400" b="1" dirty="0">
              <a:ln w="22225">
                <a:solidFill>
                  <a:schemeClr val="accent2"/>
                </a:solidFill>
                <a:prstDash val="solid"/>
              </a:ln>
              <a:solidFill>
                <a:schemeClr val="accent2">
                  <a:lumMod val="40000"/>
                  <a:lumOff val="60000"/>
                </a:schemeClr>
              </a:solidFill>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3" name="Rectangle 2"/>
          <p:cNvSpPr/>
          <p:nvPr/>
        </p:nvSpPr>
        <p:spPr>
          <a:xfrm>
            <a:off x="670139" y="368307"/>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3:</a:t>
            </a:r>
          </a:p>
        </p:txBody>
      </p:sp>
      <p:pic>
        <p:nvPicPr>
          <p:cNvPr id="4" name="Picture 3"/>
          <p:cNvPicPr>
            <a:picLocks noChangeAspect="1"/>
          </p:cNvPicPr>
          <p:nvPr/>
        </p:nvPicPr>
        <p:blipFill>
          <a:blip r:embed="rId3"/>
          <a:stretch>
            <a:fillRect/>
          </a:stretch>
        </p:blipFill>
        <p:spPr>
          <a:xfrm>
            <a:off x="670139" y="892917"/>
            <a:ext cx="2572109" cy="428685"/>
          </a:xfrm>
          <a:prstGeom prst="rect">
            <a:avLst/>
          </a:prstGeom>
        </p:spPr>
      </p:pic>
      <p:pic>
        <p:nvPicPr>
          <p:cNvPr id="5" name="Picture 4"/>
          <p:cNvPicPr>
            <a:picLocks noChangeAspect="1"/>
          </p:cNvPicPr>
          <p:nvPr/>
        </p:nvPicPr>
        <p:blipFill>
          <a:blip r:embed="rId4"/>
          <a:stretch>
            <a:fillRect/>
          </a:stretch>
        </p:blipFill>
        <p:spPr>
          <a:xfrm>
            <a:off x="1096023" y="1475566"/>
            <a:ext cx="6469697" cy="2164119"/>
          </a:xfrm>
          <a:prstGeom prst="rect">
            <a:avLst/>
          </a:prstGeom>
        </p:spPr>
      </p:pic>
      <p:pic>
        <p:nvPicPr>
          <p:cNvPr id="6" name="Picture 5"/>
          <p:cNvPicPr>
            <a:picLocks noChangeAspect="1"/>
          </p:cNvPicPr>
          <p:nvPr/>
        </p:nvPicPr>
        <p:blipFill>
          <a:blip r:embed="rId5"/>
          <a:stretch>
            <a:fillRect/>
          </a:stretch>
        </p:blipFill>
        <p:spPr>
          <a:xfrm>
            <a:off x="1096023" y="3793649"/>
            <a:ext cx="6460086" cy="2131162"/>
          </a:xfrm>
          <a:prstGeom prst="rect">
            <a:avLst/>
          </a:prstGeom>
        </p:spPr>
      </p:pic>
    </p:spTree>
    <p:extLst>
      <p:ext uri="{BB962C8B-B14F-4D97-AF65-F5344CB8AC3E}">
        <p14:creationId xmlns:p14="http://schemas.microsoft.com/office/powerpoint/2010/main" val="2027935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70139" y="892917"/>
            <a:ext cx="2572109" cy="428685"/>
          </a:xfrm>
          <a:prstGeom prst="rect">
            <a:avLst/>
          </a:prstGeom>
        </p:spPr>
      </p:pic>
      <p:pic>
        <p:nvPicPr>
          <p:cNvPr id="4" name="Picture 3"/>
          <p:cNvPicPr>
            <a:picLocks noChangeAspect="1"/>
          </p:cNvPicPr>
          <p:nvPr/>
        </p:nvPicPr>
        <p:blipFill>
          <a:blip r:embed="rId4"/>
          <a:stretch>
            <a:fillRect/>
          </a:stretch>
        </p:blipFill>
        <p:spPr>
          <a:xfrm>
            <a:off x="1836888" y="1419963"/>
            <a:ext cx="4989796" cy="2232722"/>
          </a:xfrm>
          <a:prstGeom prst="rect">
            <a:avLst/>
          </a:prstGeom>
        </p:spPr>
      </p:pic>
      <p:pic>
        <p:nvPicPr>
          <p:cNvPr id="5" name="Picture 4"/>
          <p:cNvPicPr>
            <a:picLocks noChangeAspect="1"/>
          </p:cNvPicPr>
          <p:nvPr/>
        </p:nvPicPr>
        <p:blipFill>
          <a:blip r:embed="rId5"/>
          <a:stretch>
            <a:fillRect/>
          </a:stretch>
        </p:blipFill>
        <p:spPr>
          <a:xfrm>
            <a:off x="1440545" y="3910436"/>
            <a:ext cx="5782482" cy="2324424"/>
          </a:xfrm>
          <a:prstGeom prst="rect">
            <a:avLst/>
          </a:prstGeom>
        </p:spPr>
      </p:pic>
    </p:spTree>
    <p:extLst>
      <p:ext uri="{BB962C8B-B14F-4D97-AF65-F5344CB8AC3E}">
        <p14:creationId xmlns:p14="http://schemas.microsoft.com/office/powerpoint/2010/main" val="149250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634791" y="702803"/>
            <a:ext cx="2818770" cy="4534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Một</a:t>
            </a:r>
            <a:r>
              <a:rPr lang="en-US" sz="2400" b="1" dirty="0">
                <a:solidFill>
                  <a:srgbClr val="FF0000"/>
                </a:solidFill>
              </a:rPr>
              <a:t> </a:t>
            </a:r>
            <a:r>
              <a:rPr lang="en-US" sz="2400" b="1" dirty="0" err="1">
                <a:solidFill>
                  <a:srgbClr val="FF0000"/>
                </a:solidFill>
              </a:rPr>
              <a:t>số</a:t>
            </a:r>
            <a:r>
              <a:rPr lang="en-US" sz="2400" b="1" dirty="0">
                <a:solidFill>
                  <a:srgbClr val="FF0000"/>
                </a:solidFill>
              </a:rPr>
              <a:t> </a:t>
            </a:r>
            <a:r>
              <a:rPr lang="en-US" sz="2400" b="1" dirty="0" err="1">
                <a:solidFill>
                  <a:srgbClr val="FF0000"/>
                </a:solidFill>
              </a:rPr>
              <a:t>vật</a:t>
            </a:r>
            <a:r>
              <a:rPr lang="en-US" sz="2400" b="1" dirty="0">
                <a:solidFill>
                  <a:srgbClr val="FF0000"/>
                </a:solidFill>
              </a:rPr>
              <a:t> </a:t>
            </a:r>
            <a:r>
              <a:rPr lang="en-US" sz="2400" b="1" dirty="0" err="1">
                <a:solidFill>
                  <a:srgbClr val="FF0000"/>
                </a:solidFill>
              </a:rPr>
              <a:t>liệu</a:t>
            </a:r>
            <a:r>
              <a:rPr lang="en-US" sz="2400" b="1" dirty="0">
                <a:solidFill>
                  <a:srgbClr val="FF0000"/>
                </a:solidFill>
              </a:rPr>
              <a:t> </a:t>
            </a:r>
            <a:r>
              <a:rPr lang="en-US" sz="2400" b="1" dirty="0" err="1">
                <a:solidFill>
                  <a:srgbClr val="FF0000"/>
                </a:solidFill>
              </a:rPr>
              <a:t>khác</a:t>
            </a:r>
            <a:endParaRPr lang="en-US" sz="2400" b="1" dirty="0">
              <a:solidFill>
                <a:srgbClr val="FF0000"/>
              </a:solidFill>
            </a:endParaRPr>
          </a:p>
        </p:txBody>
      </p:sp>
      <p:pic>
        <p:nvPicPr>
          <p:cNvPr id="7" name="Picture 6"/>
          <p:cNvPicPr>
            <a:picLocks noChangeAspect="1"/>
          </p:cNvPicPr>
          <p:nvPr/>
        </p:nvPicPr>
        <p:blipFill>
          <a:blip r:embed="rId3"/>
          <a:stretch>
            <a:fillRect/>
          </a:stretch>
        </p:blipFill>
        <p:spPr>
          <a:xfrm>
            <a:off x="634791" y="1270187"/>
            <a:ext cx="4655126" cy="2914793"/>
          </a:xfrm>
          <a:prstGeom prst="rect">
            <a:avLst/>
          </a:prstGeom>
        </p:spPr>
      </p:pic>
      <p:pic>
        <p:nvPicPr>
          <p:cNvPr id="8" name="Picture 7"/>
          <p:cNvPicPr>
            <a:picLocks noChangeAspect="1"/>
          </p:cNvPicPr>
          <p:nvPr/>
        </p:nvPicPr>
        <p:blipFill>
          <a:blip r:embed="rId4"/>
          <a:stretch>
            <a:fillRect/>
          </a:stretch>
        </p:blipFill>
        <p:spPr>
          <a:xfrm>
            <a:off x="3141852" y="4088223"/>
            <a:ext cx="6002148" cy="2769777"/>
          </a:xfrm>
          <a:prstGeom prst="rect">
            <a:avLst/>
          </a:prstGeom>
        </p:spPr>
      </p:pic>
    </p:spTree>
    <p:extLst>
      <p:ext uri="{BB962C8B-B14F-4D97-AF65-F5344CB8AC3E}">
        <p14:creationId xmlns:p14="http://schemas.microsoft.com/office/powerpoint/2010/main" val="457813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02960893"/>
              </p:ext>
            </p:extLst>
          </p:nvPr>
        </p:nvGraphicFramePr>
        <p:xfrm>
          <a:off x="1039660" y="1397000"/>
          <a:ext cx="6976998" cy="45110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70840">
                <a:tc>
                  <a:txBody>
                    <a:bodyPr/>
                    <a:lstStyle/>
                    <a:p>
                      <a:r>
                        <a:rPr lang="en-US" sz="2400" dirty="0" err="1"/>
                        <a:t>Vẽ</a:t>
                      </a:r>
                      <a:r>
                        <a:rPr lang="en-US" sz="2400" baseline="0" dirty="0"/>
                        <a:t> </a:t>
                      </a:r>
                      <a:r>
                        <a:rPr lang="en-US" sz="2400" baseline="0" dirty="0" err="1"/>
                        <a:t>hình</a:t>
                      </a:r>
                      <a:r>
                        <a:rPr lang="en-US" sz="2400" baseline="0" dirty="0"/>
                        <a:t> </a:t>
                      </a:r>
                      <a:r>
                        <a:rPr lang="en-US" sz="2400" baseline="0" dirty="0" err="1"/>
                        <a:t>bằng</a:t>
                      </a:r>
                      <a:r>
                        <a:rPr lang="en-US" sz="2400" baseline="0" dirty="0"/>
                        <a:t> </a:t>
                      </a:r>
                      <a:r>
                        <a:rPr lang="en-US" sz="2400" baseline="0" dirty="0" err="1"/>
                        <a:t>dụng</a:t>
                      </a:r>
                      <a:r>
                        <a:rPr lang="en-US" sz="2400" baseline="0" dirty="0"/>
                        <a:t> </a:t>
                      </a:r>
                      <a:r>
                        <a:rPr lang="en-US" sz="2400" baseline="0" dirty="0" err="1"/>
                        <a:t>cụ</a:t>
                      </a:r>
                      <a:r>
                        <a:rPr lang="en-US" sz="2400" baseline="0" dirty="0"/>
                        <a:t> </a:t>
                      </a:r>
                      <a:r>
                        <a:rPr lang="en-US" sz="2400" baseline="0" dirty="0" err="1"/>
                        <a:t>nào</a:t>
                      </a:r>
                      <a:r>
                        <a:rPr lang="en-US" sz="2400" baseline="0" dirty="0"/>
                        <a:t>?</a:t>
                      </a:r>
                      <a:endParaRPr lang="en-US" sz="2400" dirty="0"/>
                    </a:p>
                  </a:txBody>
                  <a:tcPr/>
                </a:tc>
                <a:extLst>
                  <a:ext uri="{0D108BD9-81ED-4DB2-BD59-A6C34878D82A}">
                    <a16:rowId xmlns:a16="http://schemas.microsoft.com/office/drawing/2014/main" val="2726406346"/>
                  </a:ext>
                </a:extLst>
              </a:tr>
              <a:tr h="370840">
                <a:tc>
                  <a:txBody>
                    <a:bodyPr/>
                    <a:lstStyle/>
                    <a:p>
                      <a:r>
                        <a:rPr lang="en-US" sz="2400" dirty="0" err="1"/>
                        <a:t>Khi</a:t>
                      </a:r>
                      <a:r>
                        <a:rPr lang="en-US" sz="2400" dirty="0"/>
                        <a:t> </a:t>
                      </a:r>
                      <a:r>
                        <a:rPr lang="en-US" sz="2400" dirty="0" err="1"/>
                        <a:t>vẽ</a:t>
                      </a:r>
                      <a:r>
                        <a:rPr lang="en-US" sz="2400" baseline="0" dirty="0"/>
                        <a:t> </a:t>
                      </a:r>
                      <a:r>
                        <a:rPr lang="en-US" sz="2400" baseline="0" dirty="0" err="1"/>
                        <a:t>chưa</a:t>
                      </a:r>
                      <a:r>
                        <a:rPr lang="en-US" sz="2400" baseline="0" dirty="0"/>
                        <a:t> </a:t>
                      </a:r>
                      <a:r>
                        <a:rPr lang="en-US" sz="2400" baseline="0" dirty="0" err="1"/>
                        <a:t>được</a:t>
                      </a:r>
                      <a:r>
                        <a:rPr lang="en-US" sz="2400" baseline="0" dirty="0"/>
                        <a:t>, </a:t>
                      </a:r>
                      <a:r>
                        <a:rPr lang="en-US" sz="2400" baseline="0" dirty="0" err="1"/>
                        <a:t>dùng</a:t>
                      </a:r>
                      <a:r>
                        <a:rPr lang="en-US" sz="2400" baseline="0" dirty="0"/>
                        <a:t> </a:t>
                      </a:r>
                      <a:r>
                        <a:rPr lang="en-US" sz="2400" baseline="0" dirty="0" err="1"/>
                        <a:t>cái</a:t>
                      </a:r>
                      <a:r>
                        <a:rPr lang="en-US" sz="2400" baseline="0" dirty="0"/>
                        <a:t> </a:t>
                      </a:r>
                      <a:r>
                        <a:rPr lang="en-US" sz="2400" baseline="0" dirty="0" err="1"/>
                        <a:t>gì</a:t>
                      </a:r>
                      <a:r>
                        <a:rPr lang="en-US" sz="2400" baseline="0" dirty="0"/>
                        <a:t> </a:t>
                      </a:r>
                      <a:r>
                        <a:rPr lang="en-US" sz="2400" baseline="0" dirty="0" err="1"/>
                        <a:t>để</a:t>
                      </a:r>
                      <a:r>
                        <a:rPr lang="en-US" sz="2400" baseline="0" dirty="0"/>
                        <a:t> </a:t>
                      </a:r>
                      <a:r>
                        <a:rPr lang="en-US" sz="2400" baseline="0" dirty="0" err="1"/>
                        <a:t>xóa</a:t>
                      </a:r>
                      <a:r>
                        <a:rPr lang="en-US" sz="2400" baseline="0" dirty="0"/>
                        <a:t>?</a:t>
                      </a:r>
                    </a:p>
                    <a:p>
                      <a:r>
                        <a:rPr lang="en-US" sz="2400" baseline="0" dirty="0" err="1"/>
                        <a:t>Vẽ</a:t>
                      </a:r>
                      <a:r>
                        <a:rPr lang="en-US" sz="2400" baseline="0" dirty="0"/>
                        <a:t> </a:t>
                      </a:r>
                      <a:r>
                        <a:rPr lang="en-US" sz="2400" baseline="0" dirty="0" err="1"/>
                        <a:t>trên</a:t>
                      </a:r>
                      <a:r>
                        <a:rPr lang="en-US" sz="2400" baseline="0" dirty="0"/>
                        <a:t> </a:t>
                      </a:r>
                      <a:r>
                        <a:rPr lang="en-US" sz="2400" baseline="0" dirty="0" err="1"/>
                        <a:t>cái</a:t>
                      </a:r>
                      <a:r>
                        <a:rPr lang="en-US" sz="2400" baseline="0" dirty="0"/>
                        <a:t> </a:t>
                      </a:r>
                      <a:r>
                        <a:rPr lang="en-US" sz="2400" baseline="0" dirty="0" err="1"/>
                        <a:t>gì</a:t>
                      </a:r>
                      <a:r>
                        <a:rPr lang="en-US" sz="2400" baseline="0" dirty="0"/>
                        <a:t>?</a:t>
                      </a:r>
                    </a:p>
                    <a:p>
                      <a:r>
                        <a:rPr lang="en-US" sz="2400" baseline="0" dirty="0" err="1"/>
                        <a:t>Tô</a:t>
                      </a:r>
                      <a:r>
                        <a:rPr lang="en-US" sz="2400" baseline="0" dirty="0"/>
                        <a:t> </a:t>
                      </a:r>
                      <a:r>
                        <a:rPr lang="en-US" sz="2400" baseline="0" dirty="0" err="1"/>
                        <a:t>màu</a:t>
                      </a:r>
                      <a:r>
                        <a:rPr lang="en-US" sz="2400" baseline="0" dirty="0"/>
                        <a:t> </a:t>
                      </a:r>
                      <a:r>
                        <a:rPr lang="en-US" sz="2400" baseline="0" dirty="0" err="1"/>
                        <a:t>bằng</a:t>
                      </a:r>
                      <a:r>
                        <a:rPr lang="en-US" sz="2400" baseline="0" dirty="0"/>
                        <a:t> </a:t>
                      </a:r>
                      <a:r>
                        <a:rPr lang="en-US" sz="2400" baseline="0" dirty="0" err="1"/>
                        <a:t>dụng</a:t>
                      </a:r>
                      <a:r>
                        <a:rPr lang="en-US" sz="2400" baseline="0" dirty="0"/>
                        <a:t> </a:t>
                      </a:r>
                      <a:r>
                        <a:rPr lang="en-US" sz="2400" baseline="0" dirty="0" err="1"/>
                        <a:t>cụ</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3980961806"/>
                  </a:ext>
                </a:extLst>
              </a:tr>
              <a:tr h="370840">
                <a:tc>
                  <a:txBody>
                    <a:bodyPr/>
                    <a:lstStyle/>
                    <a:p>
                      <a:r>
                        <a:rPr lang="en-US" sz="2400" dirty="0" err="1"/>
                        <a:t>Giấy</a:t>
                      </a:r>
                      <a:r>
                        <a:rPr lang="en-US" sz="2400" baseline="0" dirty="0"/>
                        <a:t> </a:t>
                      </a:r>
                      <a:r>
                        <a:rPr lang="en-US" sz="2400" baseline="0" dirty="0" err="1"/>
                        <a:t>màu</a:t>
                      </a:r>
                      <a:r>
                        <a:rPr lang="en-US" sz="2400" baseline="0" dirty="0"/>
                        <a:t> dung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1906418919"/>
                  </a:ext>
                </a:extLst>
              </a:tr>
              <a:tr h="370840">
                <a:tc>
                  <a:txBody>
                    <a:bodyPr/>
                    <a:lstStyle/>
                    <a:p>
                      <a:r>
                        <a:rPr lang="en-US" sz="2400" baseline="0" dirty="0" err="1"/>
                        <a:t>Kéo</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p>
                  </a:txBody>
                  <a:tcPr/>
                </a:tc>
                <a:extLst>
                  <a:ext uri="{0D108BD9-81ED-4DB2-BD59-A6C34878D82A}">
                    <a16:rowId xmlns:a16="http://schemas.microsoft.com/office/drawing/2014/main" val="560687309"/>
                  </a:ext>
                </a:extLst>
              </a:tr>
              <a:tr h="370840">
                <a:tc>
                  <a:txBody>
                    <a:bodyPr/>
                    <a:lstStyle/>
                    <a:p>
                      <a:r>
                        <a:rPr lang="en-US" sz="2400" dirty="0" err="1"/>
                        <a:t>Hồ</a:t>
                      </a:r>
                      <a:r>
                        <a:rPr lang="en-US" sz="2400" baseline="0" dirty="0"/>
                        <a:t> </a:t>
                      </a:r>
                      <a:r>
                        <a:rPr lang="en-US" sz="2400" baseline="0" dirty="0" err="1"/>
                        <a:t>dán</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p>
                  </a:txBody>
                  <a:tcPr/>
                </a:tc>
                <a:extLst>
                  <a:ext uri="{0D108BD9-81ED-4DB2-BD59-A6C34878D82A}">
                    <a16:rowId xmlns:a16="http://schemas.microsoft.com/office/drawing/2014/main" val="1082302076"/>
                  </a:ext>
                </a:extLst>
              </a:tr>
              <a:tr h="370840">
                <a:tc>
                  <a:txBody>
                    <a:bodyPr/>
                    <a:lstStyle/>
                    <a:p>
                      <a:r>
                        <a:rPr lang="en-US" sz="2400" dirty="0" err="1"/>
                        <a:t>Đất</a:t>
                      </a:r>
                      <a:r>
                        <a:rPr lang="en-US" sz="2400" baseline="0" dirty="0"/>
                        <a:t> </a:t>
                      </a:r>
                      <a:r>
                        <a:rPr lang="en-US" sz="2400" baseline="0" dirty="0" err="1"/>
                        <a:t>nặn</a:t>
                      </a:r>
                      <a:r>
                        <a:rPr lang="en-US" sz="2400" baseline="0" dirty="0"/>
                        <a:t> </a:t>
                      </a:r>
                      <a:r>
                        <a:rPr lang="en-US" sz="2400" baseline="0" dirty="0" err="1"/>
                        <a:t>dùng</a:t>
                      </a:r>
                      <a:r>
                        <a:rPr lang="en-US" sz="2400" baseline="0" dirty="0"/>
                        <a:t> </a:t>
                      </a:r>
                      <a:r>
                        <a:rPr lang="en-US" sz="2400" baseline="0" dirty="0" err="1"/>
                        <a:t>để</a:t>
                      </a:r>
                      <a:r>
                        <a:rPr lang="en-US" sz="2400" baseline="0" dirty="0"/>
                        <a:t> </a:t>
                      </a:r>
                      <a:r>
                        <a:rPr lang="en-US" sz="2400" baseline="0" dirty="0" err="1"/>
                        <a:t>làm</a:t>
                      </a:r>
                      <a:r>
                        <a:rPr lang="en-US" sz="2400" baseline="0" dirty="0"/>
                        <a:t> </a:t>
                      </a:r>
                      <a:r>
                        <a:rPr lang="en-US" sz="2400" baseline="0" dirty="0" err="1"/>
                        <a:t>gì</a:t>
                      </a:r>
                      <a:r>
                        <a:rPr lang="en-US" sz="2400" baseline="0" dirty="0"/>
                        <a:t>?</a:t>
                      </a:r>
                      <a:endParaRPr lang="en-US" sz="2400" dirty="0"/>
                    </a:p>
                  </a:txBody>
                  <a:tcPr/>
                </a:tc>
                <a:extLst>
                  <a:ext uri="{0D108BD9-81ED-4DB2-BD59-A6C34878D82A}">
                    <a16:rowId xmlns:a16="http://schemas.microsoft.com/office/drawing/2014/main" val="2486120878"/>
                  </a:ext>
                </a:extLst>
              </a:tr>
              <a:tr h="370840">
                <a:tc>
                  <a:txBody>
                    <a:bodyPr/>
                    <a:lstStyle/>
                    <a:p>
                      <a:r>
                        <a:rPr lang="en-US" sz="2400" dirty="0" err="1"/>
                        <a:t>Có</a:t>
                      </a:r>
                      <a:r>
                        <a:rPr lang="en-US" sz="2400" baseline="0" dirty="0"/>
                        <a:t> </a:t>
                      </a:r>
                      <a:r>
                        <a:rPr lang="en-US" sz="2400" baseline="0" dirty="0" err="1"/>
                        <a:t>được</a:t>
                      </a:r>
                      <a:r>
                        <a:rPr lang="en-US" sz="2400" baseline="0" dirty="0"/>
                        <a:t> </a:t>
                      </a:r>
                      <a:r>
                        <a:rPr lang="en-US" sz="2400" baseline="0" dirty="0" err="1"/>
                        <a:t>vẽ</a:t>
                      </a:r>
                      <a:r>
                        <a:rPr lang="en-US" sz="2400" baseline="0" dirty="0"/>
                        <a:t> </a:t>
                      </a:r>
                      <a:r>
                        <a:rPr lang="en-US" sz="2400" baseline="0" dirty="0" err="1"/>
                        <a:t>và</a:t>
                      </a:r>
                      <a:r>
                        <a:rPr lang="en-US" sz="2400" baseline="0" dirty="0"/>
                        <a:t> </a:t>
                      </a:r>
                      <a:r>
                        <a:rPr lang="en-US" sz="2400" baseline="0" dirty="0" err="1"/>
                        <a:t>tô</a:t>
                      </a:r>
                      <a:r>
                        <a:rPr lang="en-US" sz="2400" baseline="0" dirty="0"/>
                        <a:t> </a:t>
                      </a:r>
                      <a:r>
                        <a:rPr lang="en-US" sz="2400" baseline="0" dirty="0" err="1"/>
                        <a:t>màu</a:t>
                      </a:r>
                      <a:r>
                        <a:rPr lang="en-US" sz="2400" baseline="0" dirty="0"/>
                        <a:t> </a:t>
                      </a:r>
                      <a:r>
                        <a:rPr lang="en-US" sz="2400" baseline="0" dirty="0" err="1"/>
                        <a:t>ra</a:t>
                      </a:r>
                      <a:r>
                        <a:rPr lang="en-US" sz="2400" baseline="0" dirty="0"/>
                        <a:t> </a:t>
                      </a:r>
                      <a:r>
                        <a:rPr lang="en-US" sz="2400" baseline="0" dirty="0" err="1"/>
                        <a:t>bàn</a:t>
                      </a:r>
                      <a:r>
                        <a:rPr lang="en-US" sz="2400" baseline="0" dirty="0"/>
                        <a:t>, </a:t>
                      </a:r>
                      <a:r>
                        <a:rPr lang="en-US" sz="2400" baseline="0" dirty="0" err="1"/>
                        <a:t>tường</a:t>
                      </a:r>
                      <a:r>
                        <a:rPr lang="en-US" sz="2400" baseline="0" dirty="0"/>
                        <a:t> </a:t>
                      </a:r>
                      <a:r>
                        <a:rPr lang="en-US" sz="2400" baseline="0" dirty="0" err="1"/>
                        <a:t>không</a:t>
                      </a:r>
                      <a:r>
                        <a:rPr lang="en-US" sz="2400" baseline="0" dirty="0"/>
                        <a:t>? </a:t>
                      </a:r>
                      <a:r>
                        <a:rPr lang="en-US" sz="2400" baseline="0" dirty="0" err="1"/>
                        <a:t>Vì</a:t>
                      </a:r>
                      <a:r>
                        <a:rPr lang="en-US" sz="2400" baseline="0" dirty="0"/>
                        <a:t> </a:t>
                      </a:r>
                      <a:r>
                        <a:rPr lang="en-US" sz="2400" baseline="0" dirty="0" err="1"/>
                        <a:t>sao</a:t>
                      </a:r>
                      <a:r>
                        <a:rPr lang="en-US" sz="2400" baseline="0" dirty="0"/>
                        <a:t>?</a:t>
                      </a:r>
                      <a:endParaRPr lang="en-US" sz="2400" dirty="0"/>
                    </a:p>
                  </a:txBody>
                  <a:tcPr/>
                </a:tc>
                <a:extLst>
                  <a:ext uri="{0D108BD9-81ED-4DB2-BD59-A6C34878D82A}">
                    <a16:rowId xmlns:a16="http://schemas.microsoft.com/office/drawing/2014/main" val="3288003372"/>
                  </a:ext>
                </a:extLst>
              </a:tr>
            </a:tbl>
          </a:graphicData>
        </a:graphic>
      </p:graphicFrame>
    </p:spTree>
    <p:extLst>
      <p:ext uri="{BB962C8B-B14F-4D97-AF65-F5344CB8AC3E}">
        <p14:creationId xmlns:p14="http://schemas.microsoft.com/office/powerpoint/2010/main" val="268156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bọ</a:t>
            </a:r>
            <a:r>
              <a:rPr lang="en-US" sz="1600" b="1" dirty="0">
                <a:solidFill>
                  <a:schemeClr val="bg1"/>
                </a:solidFill>
              </a:rPr>
              <a:t> </a:t>
            </a:r>
            <a:r>
              <a:rPr lang="en-US" sz="1600" b="1" dirty="0" err="1">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rPr>
              <a:t>Con </a:t>
            </a:r>
            <a:r>
              <a:rPr lang="en-US" sz="1600" b="1" dirty="0" err="1">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Lá</a:t>
            </a:r>
            <a:r>
              <a:rPr lang="en-US" sz="1600" b="1" dirty="0">
                <a:solidFill>
                  <a:srgbClr val="FF0000"/>
                </a:solidFill>
              </a:rPr>
              <a:t> </a:t>
            </a:r>
            <a:r>
              <a:rPr lang="en-US" sz="1600" b="1" dirty="0" err="1">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xuất</a:t>
                      </a:r>
                      <a:r>
                        <a:rPr lang="en-US" sz="3200" baseline="0" dirty="0"/>
                        <a:t> </a:t>
                      </a:r>
                      <a:r>
                        <a:rPr lang="en-US" sz="3200" baseline="0" dirty="0" err="1"/>
                        <a:t>hiện</a:t>
                      </a:r>
                      <a:r>
                        <a:rPr lang="en-US" sz="3200" baseline="0" dirty="0"/>
                        <a:t> ở </a:t>
                      </a:r>
                      <a:r>
                        <a:rPr lang="en-US" sz="3200" baseline="0" dirty="0" err="1"/>
                        <a:t>đâu</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Xung</a:t>
                      </a:r>
                      <a:r>
                        <a:rPr lang="en-US" sz="3200" baseline="0" dirty="0"/>
                        <a:t> </a:t>
                      </a:r>
                      <a:r>
                        <a:rPr lang="en-US" sz="3200" baseline="0" dirty="0" err="1"/>
                        <a:t>quanh</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có</a:t>
                      </a:r>
                      <a:r>
                        <a:rPr lang="en-US" sz="3200" baseline="0" dirty="0"/>
                        <a:t> </a:t>
                      </a:r>
                      <a:r>
                        <a:rPr lang="en-US" sz="3200" baseline="0" dirty="0" err="1"/>
                        <a:t>yếu</a:t>
                      </a:r>
                      <a:r>
                        <a:rPr lang="en-US" sz="3200" baseline="0" dirty="0"/>
                        <a:t> </a:t>
                      </a:r>
                      <a:r>
                        <a:rPr lang="en-US" sz="3200" baseline="0" dirty="0" err="1"/>
                        <a:t>tố</a:t>
                      </a:r>
                      <a:r>
                        <a:rPr lang="en-US" sz="3200" baseline="0" dirty="0"/>
                        <a:t> </a:t>
                      </a:r>
                      <a:r>
                        <a:rPr lang="en-US" sz="3200" baseline="0" dirty="0" err="1"/>
                        <a:t>chấm</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dirty="0"/>
                        <a:t>Ở</a:t>
                      </a:r>
                      <a:r>
                        <a:rPr lang="en-US" sz="3200" baseline="0" dirty="0"/>
                        <a:t> </a:t>
                      </a:r>
                      <a:r>
                        <a:rPr lang="en-US" sz="3200" baseline="0" dirty="0" err="1"/>
                        <a:t>nhà</a:t>
                      </a:r>
                      <a:r>
                        <a:rPr lang="en-US" sz="3200" baseline="0" dirty="0"/>
                        <a:t> </a:t>
                      </a:r>
                      <a:r>
                        <a:rPr lang="en-US" sz="3200" baseline="0" dirty="0" err="1"/>
                        <a:t>em</a:t>
                      </a:r>
                      <a:r>
                        <a:rPr lang="en-US" sz="3200" baseline="0" dirty="0"/>
                        <a:t> </a:t>
                      </a:r>
                      <a:r>
                        <a:rPr lang="en-US" sz="3200" baseline="0" dirty="0" err="1"/>
                        <a:t>có</a:t>
                      </a:r>
                      <a:r>
                        <a:rPr lang="en-US" sz="3200" baseline="0" dirty="0"/>
                        <a:t> </a:t>
                      </a:r>
                      <a:r>
                        <a:rPr lang="en-US" sz="3200" baseline="0" dirty="0" err="1"/>
                        <a:t>những</a:t>
                      </a:r>
                      <a:r>
                        <a:rPr lang="en-US" sz="3200" baseline="0" dirty="0"/>
                        <a:t> </a:t>
                      </a:r>
                      <a:r>
                        <a:rPr lang="en-US" sz="3200" baseline="0" dirty="0" err="1"/>
                        <a:t>đồ</a:t>
                      </a:r>
                      <a:r>
                        <a:rPr lang="en-US" sz="3200" baseline="0" dirty="0"/>
                        <a:t> </a:t>
                      </a:r>
                      <a:r>
                        <a:rPr lang="en-US" sz="3200" baseline="0" dirty="0" err="1"/>
                        <a:t>vật</a:t>
                      </a:r>
                      <a:r>
                        <a:rPr lang="en-US" sz="3200" baseline="0" dirty="0"/>
                        <a:t> </a:t>
                      </a:r>
                      <a:r>
                        <a:rPr lang="en-US" sz="3200" baseline="0" dirty="0" err="1"/>
                        <a:t>gì</a:t>
                      </a:r>
                      <a:r>
                        <a:rPr lang="en-US" sz="3200" baseline="0" dirty="0"/>
                        <a:t> </a:t>
                      </a:r>
                      <a:r>
                        <a:rPr lang="en-US" sz="3200" baseline="0" dirty="0" err="1"/>
                        <a:t>xuất</a:t>
                      </a:r>
                      <a:r>
                        <a:rPr lang="en-US" sz="3200" baseline="0" dirty="0"/>
                        <a:t> </a:t>
                      </a:r>
                      <a:r>
                        <a:rPr lang="en-US" sz="3200" baseline="0" dirty="0" err="1"/>
                        <a:t>hiện</a:t>
                      </a:r>
                      <a:r>
                        <a:rPr lang="en-US" sz="3200" baseline="0" dirty="0"/>
                        <a:t> </a:t>
                      </a:r>
                      <a:r>
                        <a:rPr lang="en-US" sz="3200" baseline="0" dirty="0" err="1"/>
                        <a:t>chấm</a:t>
                      </a:r>
                      <a:r>
                        <a:rPr lang="en-US" sz="3200" baseline="0" dirty="0"/>
                        <a:t> </a:t>
                      </a:r>
                      <a:r>
                        <a:rPr lang="en-US" sz="3200" baseline="0" dirty="0" err="1"/>
                        <a:t>màu</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1367822" y="1988718"/>
            <a:ext cx="6963947" cy="2709245"/>
          </a:xfrm>
          <a:prstGeom prst="rect">
            <a:avLst/>
          </a:prstGeom>
        </p:spPr>
      </p:pic>
    </p:spTree>
    <p:extLst>
      <p:ext uri="{BB962C8B-B14F-4D97-AF65-F5344CB8AC3E}">
        <p14:creationId xmlns:p14="http://schemas.microsoft.com/office/powerpoint/2010/main" val="151323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200" baseline="0" dirty="0" err="1"/>
                        <a:t>Những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kết</a:t>
                      </a:r>
                      <a:r>
                        <a:rPr lang="en-US" sz="3200" baseline="0" dirty="0"/>
                        <a:t> </a:t>
                      </a:r>
                      <a:r>
                        <a:rPr lang="en-US" sz="3200" baseline="0" dirty="0" err="1"/>
                        <a:t>hợp</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những</a:t>
                      </a:r>
                      <a:r>
                        <a:rPr lang="en-US" sz="3200" baseline="0" dirty="0"/>
                        <a:t> </a:t>
                      </a:r>
                      <a:r>
                        <a:rPr lang="en-US" sz="3200" baseline="0" dirty="0" err="1"/>
                        <a:t>hình</a:t>
                      </a:r>
                      <a:r>
                        <a:rPr lang="en-US" sz="3200" baseline="0" dirty="0"/>
                        <a:t> </a:t>
                      </a:r>
                      <a:r>
                        <a:rPr lang="en-US" sz="3200" baseline="0" dirty="0" err="1"/>
                        <a:t>gì</a:t>
                      </a:r>
                      <a:r>
                        <a:rPr lang="en-US" sz="3200" baseline="0" dirty="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a:t>Nhiều</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đặt</a:t>
                      </a:r>
                      <a:r>
                        <a:rPr lang="en-US" sz="3200" baseline="0" dirty="0"/>
                        <a:t> </a:t>
                      </a:r>
                      <a:r>
                        <a:rPr lang="en-US" sz="3200" baseline="0" dirty="0" err="1"/>
                        <a:t>cách</a:t>
                      </a:r>
                      <a:r>
                        <a:rPr lang="en-US" sz="3200" baseline="0" dirty="0"/>
                        <a:t> </a:t>
                      </a:r>
                      <a:r>
                        <a:rPr lang="en-US" sz="3200" baseline="0" dirty="0" err="1"/>
                        <a:t>nhau</a:t>
                      </a:r>
                      <a:r>
                        <a:rPr lang="en-US" sz="3200" baseline="0" dirty="0"/>
                        <a:t> </a:t>
                      </a:r>
                      <a:r>
                        <a:rPr lang="en-US" sz="3200" baseline="0" dirty="0" err="1"/>
                        <a:t>có</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mảng</a:t>
                      </a:r>
                      <a:r>
                        <a:rPr lang="en-US" sz="3200" baseline="0" dirty="0"/>
                        <a:t> </a:t>
                      </a:r>
                      <a:r>
                        <a:rPr lang="en-US" sz="3200" baseline="0" dirty="0" err="1"/>
                        <a:t>màu</a:t>
                      </a:r>
                      <a:r>
                        <a:rPr lang="en-US" sz="3200" baseline="0" dirty="0"/>
                        <a:t> </a:t>
                      </a:r>
                      <a:r>
                        <a:rPr lang="en-US" sz="3200" baseline="0" dirty="0" err="1"/>
                        <a:t>không</a:t>
                      </a:r>
                      <a:r>
                        <a:rPr lang="en-US" sz="3200" baseline="0" dirty="0"/>
                        <a:t>?</a:t>
                      </a:r>
                    </a:p>
                  </a:txBody>
                  <a:tcPr/>
                </a:tc>
                <a:extLst>
                  <a:ext uri="{0D108BD9-81ED-4DB2-BD59-A6C34878D82A}">
                    <a16:rowId xmlns:a16="http://schemas.microsoft.com/office/drawing/2014/main" val="3980961806"/>
                  </a:ext>
                </a:extLst>
              </a:tr>
              <a:tr h="736912">
                <a:tc>
                  <a:txBody>
                    <a:bodyPr/>
                    <a:lstStyle/>
                    <a:p>
                      <a:r>
                        <a:rPr lang="en-US" sz="3200" baseline="0" dirty="0" err="1"/>
                        <a:t>Em</a:t>
                      </a:r>
                      <a:r>
                        <a:rPr lang="en-US" sz="3200" baseline="0" dirty="0"/>
                        <a:t> </a:t>
                      </a:r>
                      <a:r>
                        <a:rPr lang="en-US" sz="3200" baseline="0" dirty="0" err="1"/>
                        <a:t>có</a:t>
                      </a:r>
                      <a:r>
                        <a:rPr lang="en-US" sz="3200" baseline="0" dirty="0"/>
                        <a:t> </a:t>
                      </a:r>
                      <a:r>
                        <a:rPr lang="en-US" sz="3200" baseline="0" dirty="0" err="1"/>
                        <a:t>thích</a:t>
                      </a:r>
                      <a:r>
                        <a:rPr lang="en-US" sz="3200" baseline="0" dirty="0"/>
                        <a:t> </a:t>
                      </a:r>
                      <a:r>
                        <a:rPr lang="en-US" sz="3200" baseline="0" dirty="0" err="1"/>
                        <a:t>cách</a:t>
                      </a:r>
                      <a:r>
                        <a:rPr lang="en-US" sz="3200" baseline="0" dirty="0"/>
                        <a:t> </a:t>
                      </a:r>
                      <a:r>
                        <a:rPr lang="en-US" sz="3200" baseline="0" dirty="0" err="1"/>
                        <a:t>sử</a:t>
                      </a:r>
                      <a:r>
                        <a:rPr lang="en-US" sz="3200" baseline="0" dirty="0"/>
                        <a:t> </a:t>
                      </a:r>
                      <a:r>
                        <a:rPr lang="en-US" sz="3200" baseline="0" dirty="0" err="1"/>
                        <a:t>dụng</a:t>
                      </a:r>
                      <a:r>
                        <a:rPr lang="en-US" sz="3200" baseline="0" dirty="0"/>
                        <a:t> </a:t>
                      </a:r>
                      <a:r>
                        <a:rPr lang="en-US" sz="3200" baseline="0" dirty="0" err="1"/>
                        <a:t>chấm</a:t>
                      </a:r>
                      <a:r>
                        <a:rPr lang="en-US" sz="3200" baseline="0" dirty="0"/>
                        <a:t> </a:t>
                      </a:r>
                      <a:r>
                        <a:rPr lang="en-US" sz="3200" baseline="0" dirty="0" err="1"/>
                        <a:t>màu</a:t>
                      </a:r>
                      <a:r>
                        <a:rPr lang="en-US" sz="3200" baseline="0" dirty="0"/>
                        <a:t> </a:t>
                      </a:r>
                      <a:r>
                        <a:rPr lang="en-US" sz="3200" baseline="0" dirty="0" err="1"/>
                        <a:t>tạo</a:t>
                      </a:r>
                      <a:r>
                        <a:rPr lang="en-US" sz="3200" baseline="0" dirty="0"/>
                        <a:t> </a:t>
                      </a:r>
                      <a:r>
                        <a:rPr lang="en-US" sz="3200" baseline="0" dirty="0" err="1"/>
                        <a:t>nên</a:t>
                      </a:r>
                      <a:r>
                        <a:rPr lang="en-US" sz="3200" baseline="0" dirty="0"/>
                        <a:t> </a:t>
                      </a:r>
                      <a:r>
                        <a:rPr lang="en-US" sz="3200" baseline="0" dirty="0" err="1"/>
                        <a:t>hình</a:t>
                      </a:r>
                      <a:r>
                        <a:rPr lang="en-US" sz="3200" baseline="0" dirty="0"/>
                        <a:t> </a:t>
                      </a:r>
                      <a:r>
                        <a:rPr lang="en-US" sz="3200" baseline="0" dirty="0" err="1"/>
                        <a:t>không</a:t>
                      </a:r>
                      <a:r>
                        <a:rPr lang="en-US" sz="3200" baseline="0" dirty="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a:solidFill>
                  <a:schemeClr val="tx1"/>
                </a:solidFill>
              </a:rPr>
              <a:t>ỗi 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hành</a:t>
            </a:r>
            <a:r>
              <a:rPr lang="en-US" sz="2400" dirty="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tăm</a:t>
            </a:r>
            <a:r>
              <a:rPr lang="en-US" sz="1600" b="1" dirty="0">
                <a:solidFill>
                  <a:srgbClr val="FF0000"/>
                </a:solidFill>
              </a:rPr>
              <a:t> </a:t>
            </a:r>
            <a:r>
              <a:rPr lang="en-US" sz="1600" b="1" dirty="0" err="1">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ngón</a:t>
            </a:r>
            <a:r>
              <a:rPr lang="en-US" sz="1600" b="1" dirty="0">
                <a:solidFill>
                  <a:srgbClr val="FF0000"/>
                </a:solidFill>
              </a:rPr>
              <a:t> </a:t>
            </a:r>
            <a:r>
              <a:rPr lang="en-US" sz="1600" b="1" dirty="0" err="1">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FF0000"/>
                </a:solidFill>
              </a:rPr>
              <a:t>Tạo</a:t>
            </a:r>
            <a:r>
              <a:rPr lang="en-US" sz="1600" b="1" dirty="0">
                <a:solidFill>
                  <a:srgbClr val="FF0000"/>
                </a:solidFill>
              </a:rPr>
              <a:t> </a:t>
            </a:r>
            <a:r>
              <a:rPr lang="en-US" sz="1600" b="1" dirty="0" err="1">
                <a:solidFill>
                  <a:srgbClr val="FF0000"/>
                </a:solidFill>
              </a:rPr>
              <a:t>chấm</a:t>
            </a:r>
            <a:r>
              <a:rPr lang="en-US" sz="1600" b="1" dirty="0">
                <a:solidFill>
                  <a:srgbClr val="FF0000"/>
                </a:solidFill>
              </a:rPr>
              <a:t> </a:t>
            </a:r>
            <a:r>
              <a:rPr lang="en-US" sz="1600" b="1" dirty="0" err="1">
                <a:solidFill>
                  <a:srgbClr val="FF0000"/>
                </a:solidFill>
              </a:rPr>
              <a:t>bằng</a:t>
            </a:r>
            <a:r>
              <a:rPr lang="en-US" sz="1600" b="1" dirty="0">
                <a:solidFill>
                  <a:srgbClr val="FF0000"/>
                </a:solidFill>
              </a:rPr>
              <a:t> </a:t>
            </a:r>
            <a:r>
              <a:rPr lang="en-US" sz="1600" b="1" dirty="0" err="1">
                <a:solidFill>
                  <a:srgbClr val="FF0000"/>
                </a:solidFill>
              </a:rPr>
              <a:t>gắn</a:t>
            </a:r>
            <a:r>
              <a:rPr lang="en-US" sz="1600" b="1" dirty="0">
                <a:solidFill>
                  <a:srgbClr val="FF0000"/>
                </a:solidFill>
              </a:rPr>
              <a:t> </a:t>
            </a:r>
            <a:r>
              <a:rPr lang="en-US" sz="1600" b="1" dirty="0" err="1">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en-US" sz="2400" b="1" dirty="0">
                <a:solidFill>
                  <a:schemeClr val="tx1"/>
                </a:solidFill>
              </a:rPr>
              <a:t> </a:t>
            </a:r>
            <a:r>
              <a:rPr lang="vi-VN" sz="2400" dirty="0">
                <a:solidFill>
                  <a:schemeClr val="tx1"/>
                </a:solidFill>
              </a:rPr>
              <a:t>Chấm 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FF0000"/>
                </a:solidFill>
              </a:rPr>
              <a:t>Sản</a:t>
            </a:r>
            <a:r>
              <a:rPr lang="en-US" b="1" dirty="0">
                <a:solidFill>
                  <a:srgbClr val="FF0000"/>
                </a:solidFill>
              </a:rPr>
              <a:t> </a:t>
            </a:r>
            <a:r>
              <a:rPr lang="en-US" b="1" dirty="0" err="1">
                <a:solidFill>
                  <a:srgbClr val="FF0000"/>
                </a:solidFill>
              </a:rPr>
              <a:t>phẩm</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có</a:t>
            </a:r>
            <a:r>
              <a:rPr lang="en-US" b="1" dirty="0">
                <a:solidFill>
                  <a:srgbClr val="FF0000"/>
                </a:solidFill>
              </a:rPr>
              <a:t> </a:t>
            </a:r>
            <a:r>
              <a:rPr lang="en-US" b="1" dirty="0" err="1">
                <a:solidFill>
                  <a:srgbClr val="FF0000"/>
                </a:solidFill>
              </a:rPr>
              <a:t>yếu</a:t>
            </a:r>
            <a:r>
              <a:rPr lang="en-US" b="1" dirty="0">
                <a:solidFill>
                  <a:srgbClr val="FF0000"/>
                </a:solidFill>
              </a:rPr>
              <a:t> </a:t>
            </a:r>
            <a:r>
              <a:rPr lang="en-US" b="1" dirty="0" err="1">
                <a:solidFill>
                  <a:srgbClr val="FF0000"/>
                </a:solidFill>
              </a:rPr>
              <a:t>tố</a:t>
            </a:r>
            <a:r>
              <a:rPr lang="en-US" b="1" dirty="0">
                <a:solidFill>
                  <a:srgbClr val="FF0000"/>
                </a:solidFill>
              </a:rPr>
              <a:t> </a:t>
            </a:r>
            <a:r>
              <a:rPr lang="en-US" b="1" dirty="0" err="1">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45351" y="1427883"/>
            <a:ext cx="7975210" cy="2001117"/>
          </a:xfrm>
          <a:prstGeom prst="rect">
            <a:avLst/>
          </a:prstGeom>
        </p:spPr>
      </p:pic>
      <p:pic>
        <p:nvPicPr>
          <p:cNvPr id="4" name="Picture 3"/>
          <p:cNvPicPr>
            <a:picLocks noChangeAspect="1"/>
          </p:cNvPicPr>
          <p:nvPr/>
        </p:nvPicPr>
        <p:blipFill>
          <a:blip r:embed="rId4"/>
          <a:stretch>
            <a:fillRect/>
          </a:stretch>
        </p:blipFill>
        <p:spPr>
          <a:xfrm>
            <a:off x="2803656" y="3494287"/>
            <a:ext cx="5485678" cy="1741106"/>
          </a:xfrm>
          <a:prstGeom prst="rect">
            <a:avLst/>
          </a:prstGeom>
        </p:spPr>
      </p:pic>
    </p:spTree>
    <p:extLst>
      <p:ext uri="{BB962C8B-B14F-4D97-AF65-F5344CB8AC3E}">
        <p14:creationId xmlns:p14="http://schemas.microsoft.com/office/powerpoint/2010/main" val="3289884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10104" y="1011129"/>
            <a:ext cx="1093743" cy="1062344"/>
          </a:xfrm>
          <a:prstGeom prst="rect">
            <a:avLst/>
          </a:prstGeom>
        </p:spPr>
      </p:pic>
      <p:pic>
        <p:nvPicPr>
          <p:cNvPr id="4" name="Picture 3"/>
          <p:cNvPicPr>
            <a:picLocks noChangeAspect="1"/>
          </p:cNvPicPr>
          <p:nvPr/>
        </p:nvPicPr>
        <p:blipFill>
          <a:blip r:embed="rId4"/>
          <a:stretch>
            <a:fillRect/>
          </a:stretch>
        </p:blipFill>
        <p:spPr>
          <a:xfrm>
            <a:off x="1507488" y="1591751"/>
            <a:ext cx="2883143" cy="481722"/>
          </a:xfrm>
          <a:prstGeom prst="rect">
            <a:avLst/>
          </a:prstGeom>
        </p:spPr>
      </p:pic>
      <p:pic>
        <p:nvPicPr>
          <p:cNvPr id="5" name="Picture 4"/>
          <p:cNvPicPr>
            <a:picLocks noChangeAspect="1"/>
          </p:cNvPicPr>
          <p:nvPr/>
        </p:nvPicPr>
        <p:blipFill>
          <a:blip r:embed="rId5"/>
          <a:stretch>
            <a:fillRect/>
          </a:stretch>
        </p:blipFill>
        <p:spPr>
          <a:xfrm>
            <a:off x="410104" y="2400405"/>
            <a:ext cx="8147239" cy="2687457"/>
          </a:xfrm>
          <a:prstGeom prst="rect">
            <a:avLst/>
          </a:prstGeom>
        </p:spPr>
      </p:pic>
    </p:spTree>
    <p:extLst>
      <p:ext uri="{BB962C8B-B14F-4D97-AF65-F5344CB8AC3E}">
        <p14:creationId xmlns:p14="http://schemas.microsoft.com/office/powerpoint/2010/main" val="121119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838324"/>
            <a:ext cx="7693050" cy="456247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Trò chơi gợi ý: Đúng - Sai</a:t>
            </a:r>
          </a:p>
          <a:p>
            <a:r>
              <a:rPr lang="vi-VN" sz="2400" dirty="0">
                <a:solidFill>
                  <a:schemeClr val="tx1"/>
                </a:solidFill>
              </a:rPr>
              <a:t>(Thực hiện video clip chiếu các sản phẩm mĩ thuật và lồng ghép một số hình ảnh không phải là sản phẩm mĩ thuật như chai nước, hộp bánh, đồ chơi bằng nhựa).</a:t>
            </a:r>
          </a:p>
          <a:p>
            <a:r>
              <a:rPr lang="vi-VN" sz="2400" b="1" dirty="0">
                <a:solidFill>
                  <a:schemeClr val="tx1"/>
                </a:solidFill>
              </a:rPr>
              <a:t>Mục đích: </a:t>
            </a:r>
            <a:r>
              <a:rPr lang="vi-VN" sz="2400" dirty="0">
                <a:solidFill>
                  <a:schemeClr val="tx1"/>
                </a:solidFill>
              </a:rPr>
              <a:t>Học sinh nhận biết được sản phẩm mĩ thuật </a:t>
            </a:r>
          </a:p>
          <a:p>
            <a:r>
              <a:rPr lang="vi-VN" sz="2400" b="1" dirty="0">
                <a:solidFill>
                  <a:schemeClr val="tx1"/>
                </a:solidFill>
              </a:rPr>
              <a:t>Cách chơi</a:t>
            </a:r>
            <a:r>
              <a:rPr lang="en-US" sz="2400" b="1" dirty="0">
                <a:solidFill>
                  <a:schemeClr val="tx1"/>
                </a:solidFill>
              </a:rPr>
              <a:t>:</a:t>
            </a:r>
          </a:p>
          <a:p>
            <a:r>
              <a:rPr lang="vi-VN" sz="2400" dirty="0">
                <a:solidFill>
                  <a:schemeClr val="tx1"/>
                </a:solidFill>
              </a:rPr>
              <a:t>Trong 2 phút, lựa chọn hình sản phẩm mĩ thuật trong những hình có sẵn.</a:t>
            </a:r>
          </a:p>
          <a:p>
            <a:r>
              <a:rPr lang="vi-VN" sz="2400" dirty="0">
                <a:solidFill>
                  <a:schemeClr val="tx1"/>
                </a:solidFill>
              </a:rPr>
              <a:t>Chọn 5 học sinh có số kết quả và mô tả chính xác để khen thưởng.</a:t>
            </a:r>
          </a:p>
          <a:p>
            <a:r>
              <a:rPr lang="vi-VN" sz="2400" dirty="0">
                <a:solidFill>
                  <a:schemeClr val="tx1"/>
                </a:solidFill>
              </a:rPr>
              <a:t>GV có thể lồng ghép việc giải thích thế nào là sản phẩm mĩ thuật.</a:t>
            </a:r>
          </a:p>
        </p:txBody>
      </p:sp>
      <p:sp>
        <p:nvSpPr>
          <p:cNvPr id="6" name="Rectangle 5"/>
          <p:cNvSpPr/>
          <p:nvPr/>
        </p:nvSpPr>
        <p:spPr>
          <a:xfrm>
            <a:off x="649905" y="1103326"/>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Tổ</a:t>
            </a:r>
            <a:r>
              <a:rPr lang="en-US" dirty="0"/>
              <a:t> </a:t>
            </a:r>
            <a:r>
              <a:rPr lang="en-US" dirty="0" err="1"/>
              <a:t>chức</a:t>
            </a:r>
            <a:r>
              <a:rPr lang="en-US" dirty="0"/>
              <a:t> </a:t>
            </a:r>
            <a:r>
              <a:rPr lang="en-US" dirty="0" err="1"/>
              <a:t>trò</a:t>
            </a:r>
            <a:r>
              <a:rPr lang="en-US" dirty="0"/>
              <a:t> </a:t>
            </a:r>
            <a:r>
              <a:rPr lang="en-US" dirty="0" err="1"/>
              <a:t>chơi</a:t>
            </a:r>
            <a:endParaRPr lang="en-US" dirty="0"/>
          </a:p>
        </p:txBody>
      </p:sp>
    </p:spTree>
    <p:extLst>
      <p:ext uri="{BB962C8B-B14F-4D97-AF65-F5344CB8AC3E}">
        <p14:creationId xmlns:p14="http://schemas.microsoft.com/office/powerpoint/2010/main" val="152609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1972383" y="5767691"/>
            <a:ext cx="5002751" cy="698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Có</a:t>
            </a:r>
            <a:r>
              <a:rPr lang="en-US" sz="2800" b="1" dirty="0">
                <a:solidFill>
                  <a:schemeClr val="tx1"/>
                </a:solidFill>
              </a:rPr>
              <a:t> </a:t>
            </a:r>
            <a:r>
              <a:rPr lang="en-US" sz="2800" b="1" dirty="0" err="1">
                <a:solidFill>
                  <a:schemeClr val="tx1"/>
                </a:solidFill>
              </a:rPr>
              <a:t>rất</a:t>
            </a:r>
            <a:r>
              <a:rPr lang="en-US" sz="2800" b="1" dirty="0">
                <a:solidFill>
                  <a:schemeClr val="tx1"/>
                </a:solidFill>
              </a:rPr>
              <a:t> </a:t>
            </a:r>
            <a:r>
              <a:rPr lang="en-US" sz="2800" b="1" dirty="0" err="1">
                <a:solidFill>
                  <a:schemeClr val="tx1"/>
                </a:solidFill>
              </a:rPr>
              <a:t>nhiều</a:t>
            </a:r>
            <a:r>
              <a:rPr lang="en-US" sz="2800" b="1" dirty="0">
                <a:solidFill>
                  <a:schemeClr val="tx1"/>
                </a:solidFill>
              </a:rPr>
              <a:t> </a:t>
            </a:r>
            <a:r>
              <a:rPr lang="en-US" sz="2800" b="1" dirty="0" err="1">
                <a:solidFill>
                  <a:schemeClr val="tx1"/>
                </a:solidFill>
              </a:rPr>
              <a:t>loại</a:t>
            </a:r>
            <a:r>
              <a:rPr lang="en-US" sz="2800" b="1" dirty="0">
                <a:solidFill>
                  <a:schemeClr val="tx1"/>
                </a:solidFill>
              </a:rPr>
              <a:t> </a:t>
            </a:r>
            <a:r>
              <a:rPr lang="en-US" sz="2800" b="1" dirty="0" err="1">
                <a:solidFill>
                  <a:schemeClr val="tx1"/>
                </a:solidFill>
              </a:rPr>
              <a:t>nét</a:t>
            </a:r>
            <a:r>
              <a:rPr lang="en-US" sz="2800" b="1" dirty="0">
                <a:solidFill>
                  <a:schemeClr val="tx1"/>
                </a:solidFill>
              </a:rPr>
              <a:t> </a:t>
            </a:r>
            <a:r>
              <a:rPr lang="en-US" sz="2800" b="1" dirty="0" err="1">
                <a:solidFill>
                  <a:schemeClr val="tx1"/>
                </a:solidFill>
              </a:rPr>
              <a:t>khác</a:t>
            </a:r>
            <a:r>
              <a:rPr lang="en-US" sz="2800" b="1" dirty="0">
                <a:solidFill>
                  <a:schemeClr val="tx1"/>
                </a:solidFill>
              </a:rPr>
              <a:t> </a:t>
            </a:r>
            <a:r>
              <a:rPr lang="en-US" sz="2800" b="1" dirty="0" err="1">
                <a:solidFill>
                  <a:schemeClr val="tx1"/>
                </a:solidFill>
              </a:rPr>
              <a:t>nhau</a:t>
            </a:r>
            <a:endParaRPr lang="en-US" sz="2800" b="1" dirty="0">
              <a:solidFill>
                <a:schemeClr val="tx1"/>
              </a:solidFill>
            </a:endParaRPr>
          </a:p>
        </p:txBody>
      </p:sp>
      <p:pic>
        <p:nvPicPr>
          <p:cNvPr id="6" name="Picture 5"/>
          <p:cNvPicPr>
            <a:picLocks noChangeAspect="1"/>
          </p:cNvPicPr>
          <p:nvPr/>
        </p:nvPicPr>
        <p:blipFill>
          <a:blip r:embed="rId3"/>
          <a:stretch>
            <a:fillRect/>
          </a:stretch>
        </p:blipFill>
        <p:spPr>
          <a:xfrm>
            <a:off x="422615" y="363057"/>
            <a:ext cx="4722771" cy="2652196"/>
          </a:xfrm>
          <a:prstGeom prst="rect">
            <a:avLst/>
          </a:prstGeom>
        </p:spPr>
      </p:pic>
      <p:pic>
        <p:nvPicPr>
          <p:cNvPr id="7" name="Picture 6"/>
          <p:cNvPicPr>
            <a:picLocks noChangeAspect="1"/>
          </p:cNvPicPr>
          <p:nvPr/>
        </p:nvPicPr>
        <p:blipFill>
          <a:blip r:embed="rId4"/>
          <a:stretch>
            <a:fillRect/>
          </a:stretch>
        </p:blipFill>
        <p:spPr>
          <a:xfrm>
            <a:off x="856531" y="3232603"/>
            <a:ext cx="4105848" cy="2286319"/>
          </a:xfrm>
          <a:prstGeom prst="rect">
            <a:avLst/>
          </a:prstGeom>
        </p:spPr>
      </p:pic>
      <p:pic>
        <p:nvPicPr>
          <p:cNvPr id="8" name="Picture 7"/>
          <p:cNvPicPr>
            <a:picLocks noChangeAspect="1"/>
          </p:cNvPicPr>
          <p:nvPr/>
        </p:nvPicPr>
        <p:blipFill>
          <a:blip r:embed="rId5"/>
          <a:stretch>
            <a:fillRect/>
          </a:stretch>
        </p:blipFill>
        <p:spPr>
          <a:xfrm rot="16200000">
            <a:off x="4123619" y="1793272"/>
            <a:ext cx="5386945" cy="2537850"/>
          </a:xfrm>
          <a:prstGeom prst="rect">
            <a:avLst/>
          </a:prstGeom>
        </p:spPr>
      </p:pic>
    </p:spTree>
    <p:extLst>
      <p:ext uri="{BB962C8B-B14F-4D97-AF65-F5344CB8AC3E}">
        <p14:creationId xmlns:p14="http://schemas.microsoft.com/office/powerpoint/2010/main" val="2484393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893" y="414413"/>
            <a:ext cx="3365356" cy="519227"/>
          </a:xfrm>
          <a:prstGeom prst="rect">
            <a:avLst/>
          </a:prstGeom>
        </p:spPr>
      </p:pic>
      <p:pic>
        <p:nvPicPr>
          <p:cNvPr id="4" name="Picture 3"/>
          <p:cNvPicPr>
            <a:picLocks noChangeAspect="1"/>
          </p:cNvPicPr>
          <p:nvPr/>
        </p:nvPicPr>
        <p:blipFill>
          <a:blip r:embed="rId4"/>
          <a:stretch>
            <a:fillRect/>
          </a:stretch>
        </p:blipFill>
        <p:spPr>
          <a:xfrm>
            <a:off x="355893" y="3655348"/>
            <a:ext cx="3548869" cy="2787190"/>
          </a:xfrm>
          <a:prstGeom prst="rect">
            <a:avLst/>
          </a:prstGeom>
        </p:spPr>
      </p:pic>
      <p:pic>
        <p:nvPicPr>
          <p:cNvPr id="5" name="Picture 4"/>
          <p:cNvPicPr>
            <a:picLocks noChangeAspect="1"/>
          </p:cNvPicPr>
          <p:nvPr/>
        </p:nvPicPr>
        <p:blipFill>
          <a:blip r:embed="rId5"/>
          <a:stretch>
            <a:fillRect/>
          </a:stretch>
        </p:blipFill>
        <p:spPr>
          <a:xfrm>
            <a:off x="5048806" y="3719502"/>
            <a:ext cx="3573759" cy="2746833"/>
          </a:xfrm>
          <a:prstGeom prst="rect">
            <a:avLst/>
          </a:prstGeom>
        </p:spPr>
      </p:pic>
      <p:pic>
        <p:nvPicPr>
          <p:cNvPr id="6" name="Picture 5"/>
          <p:cNvPicPr>
            <a:picLocks noChangeAspect="1"/>
          </p:cNvPicPr>
          <p:nvPr/>
        </p:nvPicPr>
        <p:blipFill>
          <a:blip r:embed="rId6"/>
          <a:stretch>
            <a:fillRect/>
          </a:stretch>
        </p:blipFill>
        <p:spPr>
          <a:xfrm>
            <a:off x="355893" y="1430345"/>
            <a:ext cx="3548869" cy="1998655"/>
          </a:xfrm>
          <a:prstGeom prst="rect">
            <a:avLst/>
          </a:prstGeom>
        </p:spPr>
      </p:pic>
      <p:pic>
        <p:nvPicPr>
          <p:cNvPr id="7" name="Picture 6"/>
          <p:cNvPicPr>
            <a:picLocks noChangeAspect="1"/>
          </p:cNvPicPr>
          <p:nvPr/>
        </p:nvPicPr>
        <p:blipFill>
          <a:blip r:embed="rId7"/>
          <a:stretch>
            <a:fillRect/>
          </a:stretch>
        </p:blipFill>
        <p:spPr>
          <a:xfrm>
            <a:off x="4773007" y="933640"/>
            <a:ext cx="4125356" cy="2495360"/>
          </a:xfrm>
          <a:prstGeom prst="rect">
            <a:avLst/>
          </a:prstGeom>
        </p:spPr>
      </p:pic>
      <p:sp>
        <p:nvSpPr>
          <p:cNvPr id="8" name="Rectangle 7"/>
          <p:cNvSpPr/>
          <p:nvPr/>
        </p:nvSpPr>
        <p:spPr>
          <a:xfrm>
            <a:off x="2812395" y="308263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cá</a:t>
            </a:r>
            <a:endParaRPr lang="en-US" sz="1600" b="1" dirty="0">
              <a:solidFill>
                <a:schemeClr val="bg1"/>
              </a:solidFill>
            </a:endParaRPr>
          </a:p>
        </p:txBody>
      </p:sp>
      <p:sp>
        <p:nvSpPr>
          <p:cNvPr id="9" name="Rectangle 8"/>
          <p:cNvSpPr/>
          <p:nvPr/>
        </p:nvSpPr>
        <p:spPr>
          <a:xfrm>
            <a:off x="7798354" y="308263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Con </a:t>
            </a:r>
            <a:r>
              <a:rPr lang="en-US" sz="1600" b="1" dirty="0" err="1">
                <a:solidFill>
                  <a:schemeClr val="bg1"/>
                </a:solidFill>
              </a:rPr>
              <a:t>bướm</a:t>
            </a:r>
            <a:endParaRPr lang="en-US" sz="1600" b="1" dirty="0">
              <a:solidFill>
                <a:schemeClr val="bg1"/>
              </a:solidFill>
            </a:endParaRPr>
          </a:p>
        </p:txBody>
      </p:sp>
      <p:sp>
        <p:nvSpPr>
          <p:cNvPr id="11" name="Rectangle 10"/>
          <p:cNvSpPr/>
          <p:nvPr/>
        </p:nvSpPr>
        <p:spPr>
          <a:xfrm>
            <a:off x="2812395" y="608574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 </a:t>
            </a:r>
            <a:r>
              <a:rPr lang="en-US" sz="1600" b="1" dirty="0" err="1">
                <a:solidFill>
                  <a:schemeClr val="tx1"/>
                </a:solidFill>
              </a:rPr>
              <a:t>ngựa</a:t>
            </a:r>
            <a:endParaRPr lang="en-US" sz="1600" b="1" dirty="0">
              <a:solidFill>
                <a:schemeClr val="tx1"/>
              </a:solidFill>
            </a:endParaRPr>
          </a:p>
        </p:txBody>
      </p:sp>
      <p:sp>
        <p:nvSpPr>
          <p:cNvPr id="12" name="Rectangle 11"/>
          <p:cNvSpPr/>
          <p:nvPr/>
        </p:nvSpPr>
        <p:spPr>
          <a:xfrm>
            <a:off x="7514813" y="377455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Con </a:t>
            </a:r>
            <a:r>
              <a:rPr lang="en-US" sz="1600" b="1" dirty="0" err="1">
                <a:solidFill>
                  <a:schemeClr val="tx1"/>
                </a:solidFill>
              </a:rPr>
              <a:t>hổ</a:t>
            </a:r>
            <a:endParaRPr lang="en-US" sz="1600" b="1" dirty="0">
              <a:solidFill>
                <a:schemeClr val="tx1"/>
              </a:solidFill>
            </a:endParaRPr>
          </a:p>
        </p:txBody>
      </p:sp>
    </p:spTree>
    <p:extLst>
      <p:ext uri="{BB962C8B-B14F-4D97-AF65-F5344CB8AC3E}">
        <p14:creationId xmlns:p14="http://schemas.microsoft.com/office/powerpoint/2010/main" val="1226172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256939" y="357347"/>
            <a:ext cx="3777821" cy="2842799"/>
          </a:xfrm>
          <a:prstGeom prst="rect">
            <a:avLst/>
          </a:prstGeom>
        </p:spPr>
      </p:pic>
      <p:pic>
        <p:nvPicPr>
          <p:cNvPr id="5" name="Picture 4"/>
          <p:cNvPicPr>
            <a:picLocks noChangeAspect="1"/>
          </p:cNvPicPr>
          <p:nvPr/>
        </p:nvPicPr>
        <p:blipFill>
          <a:blip r:embed="rId4"/>
          <a:stretch>
            <a:fillRect/>
          </a:stretch>
        </p:blipFill>
        <p:spPr>
          <a:xfrm>
            <a:off x="4534214" y="357347"/>
            <a:ext cx="4185589" cy="2847873"/>
          </a:xfrm>
          <a:prstGeom prst="rect">
            <a:avLst/>
          </a:prstGeom>
        </p:spPr>
      </p:pic>
      <p:pic>
        <p:nvPicPr>
          <p:cNvPr id="6" name="Picture 5"/>
          <p:cNvPicPr>
            <a:picLocks noChangeAspect="1"/>
          </p:cNvPicPr>
          <p:nvPr/>
        </p:nvPicPr>
        <p:blipFill>
          <a:blip r:embed="rId5"/>
          <a:stretch>
            <a:fillRect/>
          </a:stretch>
        </p:blipFill>
        <p:spPr>
          <a:xfrm>
            <a:off x="337752" y="3365929"/>
            <a:ext cx="3616194" cy="3326288"/>
          </a:xfrm>
          <a:prstGeom prst="rect">
            <a:avLst/>
          </a:prstGeom>
        </p:spPr>
      </p:pic>
      <p:pic>
        <p:nvPicPr>
          <p:cNvPr id="7" name="Picture 6"/>
          <p:cNvPicPr>
            <a:picLocks noChangeAspect="1"/>
          </p:cNvPicPr>
          <p:nvPr/>
        </p:nvPicPr>
        <p:blipFill>
          <a:blip r:embed="rId6"/>
          <a:stretch>
            <a:fillRect/>
          </a:stretch>
        </p:blipFill>
        <p:spPr>
          <a:xfrm>
            <a:off x="5237017" y="3365929"/>
            <a:ext cx="2893447" cy="3326288"/>
          </a:xfrm>
          <a:prstGeom prst="rect">
            <a:avLst/>
          </a:prstGeom>
        </p:spPr>
      </p:pic>
      <p:sp>
        <p:nvSpPr>
          <p:cNvPr id="8" name="Rectangle 7"/>
          <p:cNvSpPr/>
          <p:nvPr/>
        </p:nvSpPr>
        <p:spPr>
          <a:xfrm>
            <a:off x="54081" y="2853782"/>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Lá</a:t>
            </a:r>
            <a:r>
              <a:rPr lang="en-US" sz="1600" b="1" dirty="0">
                <a:solidFill>
                  <a:schemeClr val="bg1"/>
                </a:solidFill>
              </a:rPr>
              <a:t> </a:t>
            </a:r>
            <a:r>
              <a:rPr lang="en-US" sz="1600" b="1" dirty="0" err="1">
                <a:solidFill>
                  <a:schemeClr val="bg1"/>
                </a:solidFill>
              </a:rPr>
              <a:t>cây</a:t>
            </a:r>
            <a:endParaRPr lang="en-US" sz="1600" b="1" dirty="0">
              <a:solidFill>
                <a:schemeClr val="bg1"/>
              </a:solidFill>
            </a:endParaRPr>
          </a:p>
        </p:txBody>
      </p:sp>
      <p:sp>
        <p:nvSpPr>
          <p:cNvPr id="9" name="Rectangle 8"/>
          <p:cNvSpPr/>
          <p:nvPr/>
        </p:nvSpPr>
        <p:spPr>
          <a:xfrm>
            <a:off x="4316389" y="28001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Hoa</a:t>
            </a:r>
            <a:endParaRPr lang="en-US" sz="1600" b="1" dirty="0">
              <a:solidFill>
                <a:schemeClr val="bg1"/>
              </a:solidFill>
            </a:endParaRPr>
          </a:p>
        </p:txBody>
      </p:sp>
      <p:sp>
        <p:nvSpPr>
          <p:cNvPr id="10" name="Rectangle 9"/>
          <p:cNvSpPr/>
          <p:nvPr/>
        </p:nvSpPr>
        <p:spPr>
          <a:xfrm>
            <a:off x="2813043" y="3384311"/>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Áo</a:t>
            </a:r>
            <a:endParaRPr lang="en-US" sz="1600" b="1" dirty="0">
              <a:solidFill>
                <a:schemeClr val="tx1"/>
              </a:solidFill>
            </a:endParaRPr>
          </a:p>
        </p:txBody>
      </p:sp>
      <p:sp>
        <p:nvSpPr>
          <p:cNvPr id="12" name="Rectangle 11"/>
          <p:cNvSpPr/>
          <p:nvPr/>
        </p:nvSpPr>
        <p:spPr>
          <a:xfrm>
            <a:off x="5164538" y="342900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Ba </a:t>
            </a:r>
            <a:r>
              <a:rPr lang="en-US" sz="1600" b="1" dirty="0" err="1">
                <a:solidFill>
                  <a:schemeClr val="tx1"/>
                </a:solidFill>
              </a:rPr>
              <a:t>lô</a:t>
            </a:r>
            <a:endParaRPr lang="en-US" sz="1600" b="1" dirty="0">
              <a:solidFill>
                <a:schemeClr val="tx1"/>
              </a:solidFill>
            </a:endParaRPr>
          </a:p>
        </p:txBody>
      </p:sp>
    </p:spTree>
    <p:extLst>
      <p:ext uri="{BB962C8B-B14F-4D97-AF65-F5344CB8AC3E}">
        <p14:creationId xmlns:p14="http://schemas.microsoft.com/office/powerpoint/2010/main" val="334075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4167070764"/>
              </p:ext>
            </p:extLst>
          </p:nvPr>
        </p:nvGraphicFramePr>
        <p:xfrm>
          <a:off x="1039660" y="1397001"/>
          <a:ext cx="6976998" cy="35966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t>Câu</a:t>
                      </a:r>
                      <a:r>
                        <a:rPr lang="en-US" sz="3200" b="1" dirty="0"/>
                        <a:t> </a:t>
                      </a:r>
                      <a:r>
                        <a:rPr lang="en-US" sz="3200" b="1" dirty="0" err="1"/>
                        <a:t>hỏi</a:t>
                      </a:r>
                      <a:r>
                        <a:rPr lang="en-US" sz="3200" b="1" dirty="0"/>
                        <a:t> </a:t>
                      </a:r>
                      <a:r>
                        <a:rPr lang="en-US" sz="3200" b="1" dirty="0" err="1"/>
                        <a:t>thảo</a:t>
                      </a:r>
                      <a:r>
                        <a:rPr lang="en-US" sz="3200" b="1" dirty="0"/>
                        <a:t> </a:t>
                      </a:r>
                      <a:r>
                        <a:rPr lang="en-US" sz="3200" b="1" dirty="0" err="1"/>
                        <a:t>luận</a:t>
                      </a:r>
                      <a:r>
                        <a:rPr lang="en-US" sz="3200" b="1" dirty="0"/>
                        <a:t> </a:t>
                      </a:r>
                      <a:r>
                        <a:rPr lang="en-US" sz="3200" b="1" dirty="0" err="1"/>
                        <a:t>gợi</a:t>
                      </a:r>
                      <a:r>
                        <a:rPr lang="en-US" sz="3200" b="1" baseline="0" dirty="0"/>
                        <a:t> ý</a:t>
                      </a:r>
                      <a:endParaRPr lang="en-US" sz="3200" b="1" dirty="0"/>
                    </a:p>
                  </a:txBody>
                  <a:tcPr/>
                </a:tc>
                <a:extLst>
                  <a:ext uri="{0D108BD9-81ED-4DB2-BD59-A6C34878D82A}">
                    <a16:rowId xmlns:a16="http://schemas.microsoft.com/office/drawing/2014/main" val="783247405"/>
                  </a:ext>
                </a:extLst>
              </a:tr>
              <a:tr h="397033">
                <a:tc>
                  <a:txBody>
                    <a:bodyPr/>
                    <a:lstStyle/>
                    <a:p>
                      <a:r>
                        <a:rPr lang="en-US" sz="3600" baseline="0" dirty="0" err="1"/>
                        <a:t>Em</a:t>
                      </a:r>
                      <a:r>
                        <a:rPr lang="en-US" sz="3600" baseline="0" dirty="0"/>
                        <a:t> </a:t>
                      </a:r>
                      <a:r>
                        <a:rPr lang="en-US" sz="3600" baseline="0" dirty="0" err="1"/>
                        <a:t>đã</a:t>
                      </a:r>
                      <a:r>
                        <a:rPr lang="en-US" sz="3600" baseline="0" dirty="0"/>
                        <a:t> </a:t>
                      </a:r>
                      <a:r>
                        <a:rPr lang="en-US" sz="3600" baseline="0" dirty="0" err="1"/>
                        <a:t>biết</a:t>
                      </a:r>
                      <a:r>
                        <a:rPr lang="en-US" sz="3600" baseline="0" dirty="0"/>
                        <a:t> </a:t>
                      </a:r>
                      <a:r>
                        <a:rPr lang="en-US" sz="3600" baseline="0" dirty="0" err="1"/>
                        <a:t>những</a:t>
                      </a:r>
                      <a:r>
                        <a:rPr lang="en-US" sz="3600" baseline="0" dirty="0"/>
                        <a:t> </a:t>
                      </a:r>
                      <a:r>
                        <a:rPr lang="en-US" sz="3600" baseline="0" dirty="0" err="1"/>
                        <a:t>loại</a:t>
                      </a:r>
                      <a:r>
                        <a:rPr lang="en-US" sz="3600" baseline="0" dirty="0"/>
                        <a:t> </a:t>
                      </a:r>
                      <a:r>
                        <a:rPr lang="en-US" sz="3600" baseline="0" dirty="0" err="1"/>
                        <a:t>nét</a:t>
                      </a:r>
                      <a:r>
                        <a:rPr lang="en-US" sz="3600" baseline="0" dirty="0"/>
                        <a:t> </a:t>
                      </a:r>
                      <a:r>
                        <a:rPr lang="en-US" sz="3600" baseline="0" dirty="0" err="1"/>
                        <a:t>nào</a:t>
                      </a:r>
                      <a:r>
                        <a:rPr lang="en-US" sz="3600" baseline="0" dirty="0"/>
                        <a:t>?</a:t>
                      </a:r>
                      <a:endParaRPr lang="en-US" sz="3600" dirty="0"/>
                    </a:p>
                  </a:txBody>
                  <a:tcPr/>
                </a:tc>
                <a:extLst>
                  <a:ext uri="{0D108BD9-81ED-4DB2-BD59-A6C34878D82A}">
                    <a16:rowId xmlns:a16="http://schemas.microsoft.com/office/drawing/2014/main" val="2726406346"/>
                  </a:ext>
                </a:extLst>
              </a:tr>
              <a:tr h="397033">
                <a:tc>
                  <a:txBody>
                    <a:bodyPr/>
                    <a:lstStyle/>
                    <a:p>
                      <a:r>
                        <a:rPr lang="en-US" sz="3600" baseline="0" dirty="0" err="1"/>
                        <a:t>Nét</a:t>
                      </a:r>
                      <a:r>
                        <a:rPr lang="en-US" sz="3600" baseline="0" dirty="0"/>
                        <a:t> </a:t>
                      </a:r>
                      <a:r>
                        <a:rPr lang="en-US" sz="3600" baseline="0" dirty="0" err="1"/>
                        <a:t>có</a:t>
                      </a:r>
                      <a:r>
                        <a:rPr lang="en-US" sz="3600" baseline="0" dirty="0"/>
                        <a:t> </a:t>
                      </a:r>
                      <a:r>
                        <a:rPr lang="en-US" sz="3600" baseline="0" dirty="0" err="1"/>
                        <a:t>trên</a:t>
                      </a:r>
                      <a:r>
                        <a:rPr lang="en-US" sz="3600" baseline="0" dirty="0"/>
                        <a:t> </a:t>
                      </a:r>
                      <a:r>
                        <a:rPr lang="en-US" sz="3600" baseline="0" dirty="0" err="1"/>
                        <a:t>những</a:t>
                      </a:r>
                      <a:r>
                        <a:rPr lang="en-US" sz="3600" baseline="0" dirty="0"/>
                        <a:t> </a:t>
                      </a:r>
                      <a:r>
                        <a:rPr lang="en-US" sz="3600" baseline="0" dirty="0" err="1"/>
                        <a:t>vật</a:t>
                      </a:r>
                      <a:r>
                        <a:rPr lang="en-US" sz="3600" baseline="0" dirty="0"/>
                        <a:t> </a:t>
                      </a:r>
                      <a:r>
                        <a:rPr lang="en-US" sz="3600" baseline="0" dirty="0" err="1"/>
                        <a:t>nào</a:t>
                      </a:r>
                      <a:r>
                        <a:rPr lang="en-US" sz="3600" baseline="0" dirty="0"/>
                        <a:t>?</a:t>
                      </a:r>
                    </a:p>
                  </a:txBody>
                  <a:tcPr/>
                </a:tc>
                <a:extLst>
                  <a:ext uri="{0D108BD9-81ED-4DB2-BD59-A6C34878D82A}">
                    <a16:rowId xmlns:a16="http://schemas.microsoft.com/office/drawing/2014/main" val="3980961806"/>
                  </a:ext>
                </a:extLst>
              </a:tr>
              <a:tr h="736912">
                <a:tc>
                  <a:txBody>
                    <a:bodyPr/>
                    <a:lstStyle/>
                    <a:p>
                      <a:r>
                        <a:rPr lang="en-US" sz="3600" baseline="0" dirty="0" err="1"/>
                        <a:t>Hãy</a:t>
                      </a:r>
                      <a:r>
                        <a:rPr lang="en-US" sz="3600" baseline="0" dirty="0"/>
                        <a:t> </a:t>
                      </a:r>
                      <a:r>
                        <a:rPr lang="en-US" sz="3600" baseline="0" dirty="0" err="1"/>
                        <a:t>quan</a:t>
                      </a:r>
                      <a:r>
                        <a:rPr lang="en-US" sz="3600" baseline="0" dirty="0"/>
                        <a:t> </a:t>
                      </a:r>
                      <a:r>
                        <a:rPr lang="en-US" sz="3600" baseline="0" dirty="0" err="1"/>
                        <a:t>sát</a:t>
                      </a:r>
                      <a:r>
                        <a:rPr lang="en-US" sz="3600" baseline="0" dirty="0"/>
                        <a:t>, </a:t>
                      </a:r>
                      <a:r>
                        <a:rPr lang="en-US" sz="3600" baseline="0" dirty="0" err="1"/>
                        <a:t>nhớ</a:t>
                      </a:r>
                      <a:r>
                        <a:rPr lang="en-US" sz="3600" baseline="0" dirty="0"/>
                        <a:t> </a:t>
                      </a:r>
                      <a:r>
                        <a:rPr lang="en-US" sz="3600" baseline="0" dirty="0" err="1"/>
                        <a:t>lại</a:t>
                      </a:r>
                      <a:r>
                        <a:rPr lang="en-US" sz="3600" baseline="0" dirty="0"/>
                        <a:t> </a:t>
                      </a:r>
                      <a:r>
                        <a:rPr lang="en-US" sz="3600" baseline="0" dirty="0" err="1"/>
                        <a:t>nét</a:t>
                      </a:r>
                      <a:r>
                        <a:rPr lang="en-US" sz="3600" baseline="0" dirty="0"/>
                        <a:t> </a:t>
                      </a:r>
                      <a:r>
                        <a:rPr lang="en-US" sz="3600" baseline="0" dirty="0" err="1"/>
                        <a:t>có</a:t>
                      </a:r>
                      <a:r>
                        <a:rPr lang="en-US" sz="3600" baseline="0" dirty="0"/>
                        <a:t> ở </a:t>
                      </a:r>
                      <a:r>
                        <a:rPr lang="en-US" sz="3600" baseline="0" dirty="0" err="1"/>
                        <a:t>đồ</a:t>
                      </a:r>
                      <a:r>
                        <a:rPr lang="en-US" sz="3600" baseline="0" dirty="0"/>
                        <a:t> </a:t>
                      </a:r>
                      <a:r>
                        <a:rPr lang="en-US" sz="3600" baseline="0" dirty="0" err="1"/>
                        <a:t>vật</a:t>
                      </a:r>
                      <a:r>
                        <a:rPr lang="en-US" sz="3600" baseline="0" dirty="0"/>
                        <a:t>, con </a:t>
                      </a:r>
                      <a:r>
                        <a:rPr lang="en-US" sz="3600" baseline="0" dirty="0" err="1"/>
                        <a:t>vật</a:t>
                      </a:r>
                      <a:r>
                        <a:rPr lang="en-US" sz="3600" baseline="0" dirty="0"/>
                        <a:t> </a:t>
                      </a:r>
                      <a:r>
                        <a:rPr lang="en-US" sz="3600" baseline="0" dirty="0" err="1"/>
                        <a:t>gì</a:t>
                      </a:r>
                      <a:r>
                        <a:rPr lang="en-US" sz="3600" baseline="0" dirty="0"/>
                        <a:t> </a:t>
                      </a:r>
                      <a:r>
                        <a:rPr lang="en-US" sz="3600" baseline="0" dirty="0" err="1"/>
                        <a:t>em</a:t>
                      </a:r>
                      <a:r>
                        <a:rPr lang="en-US" sz="3600" baseline="0" dirty="0"/>
                        <a:t> </a:t>
                      </a:r>
                      <a:r>
                        <a:rPr lang="en-US" sz="3600" baseline="0" dirty="0" err="1"/>
                        <a:t>đã</a:t>
                      </a:r>
                      <a:r>
                        <a:rPr lang="en-US" sz="3600" baseline="0" dirty="0"/>
                        <a:t> </a:t>
                      </a:r>
                      <a:r>
                        <a:rPr lang="en-US" sz="3600" baseline="0" dirty="0" err="1"/>
                        <a:t>biết</a:t>
                      </a:r>
                      <a:r>
                        <a:rPr lang="en-US" sz="3600" baseline="0" dirty="0"/>
                        <a:t> ở </a:t>
                      </a:r>
                      <a:r>
                        <a:rPr lang="en-US" sz="3600" baseline="0" dirty="0" err="1"/>
                        <a:t>nhà</a:t>
                      </a:r>
                      <a:r>
                        <a:rPr lang="en-US" sz="3600" baseline="0" dirty="0"/>
                        <a:t>, </a:t>
                      </a:r>
                      <a:r>
                        <a:rPr lang="en-US" sz="3600" baseline="0" dirty="0" err="1"/>
                        <a:t>xung</a:t>
                      </a:r>
                      <a:r>
                        <a:rPr lang="en-US" sz="3600" baseline="0" dirty="0"/>
                        <a:t> </a:t>
                      </a:r>
                      <a:r>
                        <a:rPr lang="en-US" sz="3600" baseline="0" dirty="0" err="1"/>
                        <a:t>quanh</a:t>
                      </a:r>
                      <a:r>
                        <a:rPr lang="en-US" sz="3600" baseline="0" dirty="0"/>
                        <a:t> </a:t>
                      </a:r>
                      <a:r>
                        <a:rPr lang="en-US" sz="3600" baseline="0" dirty="0" err="1"/>
                        <a:t>em</a:t>
                      </a:r>
                      <a:r>
                        <a:rPr lang="en-US" sz="3600" baseline="0" dirty="0"/>
                        <a:t>?</a:t>
                      </a:r>
                      <a:endParaRPr lang="en-US" sz="36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85487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546083" y="956669"/>
            <a:ext cx="1093791" cy="832086"/>
          </a:xfrm>
          <a:prstGeom prst="rect">
            <a:avLst/>
          </a:prstGeom>
        </p:spPr>
      </p:pic>
      <p:pic>
        <p:nvPicPr>
          <p:cNvPr id="8" name="Picture 7"/>
          <p:cNvPicPr>
            <a:picLocks noChangeAspect="1"/>
          </p:cNvPicPr>
          <p:nvPr/>
        </p:nvPicPr>
        <p:blipFill>
          <a:blip r:embed="rId4"/>
          <a:stretch>
            <a:fillRect/>
          </a:stretch>
        </p:blipFill>
        <p:spPr>
          <a:xfrm>
            <a:off x="546083" y="1854712"/>
            <a:ext cx="2619741" cy="1781424"/>
          </a:xfrm>
          <a:prstGeom prst="rect">
            <a:avLst/>
          </a:prstGeom>
        </p:spPr>
      </p:pic>
      <p:pic>
        <p:nvPicPr>
          <p:cNvPr id="9" name="Picture 8"/>
          <p:cNvPicPr>
            <a:picLocks noChangeAspect="1"/>
          </p:cNvPicPr>
          <p:nvPr/>
        </p:nvPicPr>
        <p:blipFill>
          <a:blip r:embed="rId5"/>
          <a:stretch>
            <a:fillRect/>
          </a:stretch>
        </p:blipFill>
        <p:spPr>
          <a:xfrm>
            <a:off x="546083" y="4262709"/>
            <a:ext cx="2658769" cy="1805582"/>
          </a:xfrm>
          <a:prstGeom prst="rect">
            <a:avLst/>
          </a:prstGeom>
        </p:spPr>
      </p:pic>
      <p:pic>
        <p:nvPicPr>
          <p:cNvPr id="10" name="Picture 9"/>
          <p:cNvPicPr>
            <a:picLocks noChangeAspect="1"/>
          </p:cNvPicPr>
          <p:nvPr/>
        </p:nvPicPr>
        <p:blipFill>
          <a:blip r:embed="rId6"/>
          <a:stretch>
            <a:fillRect/>
          </a:stretch>
        </p:blipFill>
        <p:spPr>
          <a:xfrm>
            <a:off x="6338522" y="1372712"/>
            <a:ext cx="2505425" cy="1762371"/>
          </a:xfrm>
          <a:prstGeom prst="rect">
            <a:avLst/>
          </a:prstGeom>
        </p:spPr>
      </p:pic>
      <p:pic>
        <p:nvPicPr>
          <p:cNvPr id="11" name="Picture 10"/>
          <p:cNvPicPr>
            <a:picLocks noChangeAspect="1"/>
          </p:cNvPicPr>
          <p:nvPr/>
        </p:nvPicPr>
        <p:blipFill>
          <a:blip r:embed="rId7"/>
          <a:stretch>
            <a:fillRect/>
          </a:stretch>
        </p:blipFill>
        <p:spPr>
          <a:xfrm>
            <a:off x="6322993" y="4262709"/>
            <a:ext cx="2572843" cy="1755118"/>
          </a:xfrm>
          <a:prstGeom prst="rect">
            <a:avLst/>
          </a:prstGeom>
        </p:spPr>
      </p:pic>
      <p:pic>
        <p:nvPicPr>
          <p:cNvPr id="12" name="Picture 11"/>
          <p:cNvPicPr>
            <a:picLocks noChangeAspect="1"/>
          </p:cNvPicPr>
          <p:nvPr/>
        </p:nvPicPr>
        <p:blipFill>
          <a:blip r:embed="rId8"/>
          <a:stretch>
            <a:fillRect/>
          </a:stretch>
        </p:blipFill>
        <p:spPr>
          <a:xfrm>
            <a:off x="3380381" y="3257990"/>
            <a:ext cx="2743583" cy="1505160"/>
          </a:xfrm>
          <a:prstGeom prst="rect">
            <a:avLst/>
          </a:prstGeom>
        </p:spPr>
      </p:pic>
      <p:sp>
        <p:nvSpPr>
          <p:cNvPr id="13" name="Rectangle 12"/>
          <p:cNvSpPr/>
          <p:nvPr/>
        </p:nvSpPr>
        <p:spPr>
          <a:xfrm>
            <a:off x="549287" y="3702093"/>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sáp</a:t>
            </a:r>
            <a:endParaRPr lang="en-US" sz="1600" b="1" dirty="0">
              <a:solidFill>
                <a:schemeClr val="tx1"/>
              </a:solidFill>
            </a:endParaRPr>
          </a:p>
        </p:txBody>
      </p:sp>
      <p:sp>
        <p:nvSpPr>
          <p:cNvPr id="14" name="Rectangle 13"/>
          <p:cNvSpPr/>
          <p:nvPr/>
        </p:nvSpPr>
        <p:spPr>
          <a:xfrm>
            <a:off x="467419" y="6109361"/>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giấy</a:t>
            </a:r>
            <a:r>
              <a:rPr lang="en-US" sz="1600" b="1" dirty="0">
                <a:solidFill>
                  <a:schemeClr val="tx1"/>
                </a:solidFill>
              </a:rPr>
              <a:t> </a:t>
            </a:r>
            <a:r>
              <a:rPr lang="en-US" sz="1600" b="1" dirty="0" err="1">
                <a:solidFill>
                  <a:schemeClr val="tx1"/>
                </a:solidFill>
              </a:rPr>
              <a:t>màu</a:t>
            </a:r>
            <a:endParaRPr lang="en-US" sz="1600" b="1" dirty="0">
              <a:solidFill>
                <a:schemeClr val="tx1"/>
              </a:solidFill>
            </a:endParaRPr>
          </a:p>
        </p:txBody>
      </p:sp>
      <p:sp>
        <p:nvSpPr>
          <p:cNvPr id="15" name="Rectangle 14"/>
          <p:cNvSpPr/>
          <p:nvPr/>
        </p:nvSpPr>
        <p:spPr>
          <a:xfrm>
            <a:off x="3267353" y="4819136"/>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đất</a:t>
            </a:r>
            <a:r>
              <a:rPr lang="en-US" sz="1600" b="1" dirty="0">
                <a:solidFill>
                  <a:schemeClr val="tx1"/>
                </a:solidFill>
              </a:rPr>
              <a:t> </a:t>
            </a:r>
            <a:r>
              <a:rPr lang="en-US" sz="1600" b="1" dirty="0" err="1">
                <a:solidFill>
                  <a:schemeClr val="tx1"/>
                </a:solidFill>
              </a:rPr>
              <a:t>nặn</a:t>
            </a:r>
            <a:endParaRPr lang="en-US" sz="1600" b="1" dirty="0">
              <a:solidFill>
                <a:schemeClr val="tx1"/>
              </a:solidFill>
            </a:endParaRPr>
          </a:p>
        </p:txBody>
      </p:sp>
      <p:sp>
        <p:nvSpPr>
          <p:cNvPr id="16" name="Rectangle 15"/>
          <p:cNvSpPr/>
          <p:nvPr/>
        </p:nvSpPr>
        <p:spPr>
          <a:xfrm>
            <a:off x="6299493" y="3135083"/>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dạ</a:t>
            </a:r>
            <a:endParaRPr lang="en-US" sz="1600" b="1" dirty="0">
              <a:solidFill>
                <a:schemeClr val="tx1"/>
              </a:solidFill>
            </a:endParaRPr>
          </a:p>
        </p:txBody>
      </p:sp>
      <p:sp>
        <p:nvSpPr>
          <p:cNvPr id="17" name="Rectangle 16"/>
          <p:cNvSpPr/>
          <p:nvPr/>
        </p:nvSpPr>
        <p:spPr>
          <a:xfrm>
            <a:off x="6299493" y="6091549"/>
            <a:ext cx="2616537"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rPr>
              <a:t>Tạo</a:t>
            </a:r>
            <a:r>
              <a:rPr lang="en-US" sz="1600" b="1" dirty="0">
                <a:solidFill>
                  <a:schemeClr val="tx1"/>
                </a:solidFill>
              </a:rPr>
              <a:t> </a:t>
            </a:r>
            <a:r>
              <a:rPr lang="en-US" sz="1600" b="1" dirty="0" err="1">
                <a:solidFill>
                  <a:schemeClr val="tx1"/>
                </a:solidFill>
              </a:rPr>
              <a:t>nét</a:t>
            </a:r>
            <a:r>
              <a:rPr lang="en-US" sz="1600" b="1" dirty="0">
                <a:solidFill>
                  <a:schemeClr val="tx1"/>
                </a:solidFill>
              </a:rPr>
              <a:t> </a:t>
            </a:r>
            <a:r>
              <a:rPr lang="en-US" sz="1600" b="1" dirty="0" err="1">
                <a:solidFill>
                  <a:schemeClr val="tx1"/>
                </a:solidFill>
              </a:rPr>
              <a:t>từ</a:t>
            </a:r>
            <a:r>
              <a:rPr lang="en-US" sz="1600" b="1" dirty="0">
                <a:solidFill>
                  <a:schemeClr val="tx1"/>
                </a:solidFill>
              </a:rPr>
              <a:t> </a:t>
            </a:r>
            <a:r>
              <a:rPr lang="en-US" sz="1600" b="1" dirty="0" err="1">
                <a:solidFill>
                  <a:schemeClr val="tx1"/>
                </a:solidFill>
              </a:rPr>
              <a:t>màu</a:t>
            </a:r>
            <a:r>
              <a:rPr lang="en-US" sz="1600" b="1" dirty="0">
                <a:solidFill>
                  <a:schemeClr val="tx1"/>
                </a:solidFill>
              </a:rPr>
              <a:t> </a:t>
            </a:r>
            <a:r>
              <a:rPr lang="en-US" sz="1600" b="1" dirty="0" err="1">
                <a:solidFill>
                  <a:schemeClr val="tx1"/>
                </a:solidFill>
              </a:rPr>
              <a:t>bột</a:t>
            </a:r>
            <a:endParaRPr lang="en-US" sz="1600" b="1" dirty="0">
              <a:solidFill>
                <a:schemeClr val="tx1"/>
              </a:solidFill>
            </a:endParaRPr>
          </a:p>
        </p:txBody>
      </p:sp>
    </p:spTree>
    <p:extLst>
      <p:ext uri="{BB962C8B-B14F-4D97-AF65-F5344CB8AC3E}">
        <p14:creationId xmlns:p14="http://schemas.microsoft.com/office/powerpoint/2010/main" val="2100228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546083" y="956669"/>
            <a:ext cx="1093791" cy="832086"/>
          </a:xfrm>
          <a:prstGeom prst="rect">
            <a:avLst/>
          </a:prstGeom>
        </p:spPr>
      </p:pic>
      <p:pic>
        <p:nvPicPr>
          <p:cNvPr id="7" name="Picture 6"/>
          <p:cNvPicPr>
            <a:picLocks noChangeAspect="1"/>
          </p:cNvPicPr>
          <p:nvPr/>
        </p:nvPicPr>
        <p:blipFill>
          <a:blip r:embed="rId4"/>
          <a:stretch>
            <a:fillRect/>
          </a:stretch>
        </p:blipFill>
        <p:spPr>
          <a:xfrm>
            <a:off x="2047450" y="1788755"/>
            <a:ext cx="5496692" cy="4763165"/>
          </a:xfrm>
          <a:prstGeom prst="rect">
            <a:avLst/>
          </a:prstGeom>
        </p:spPr>
      </p:pic>
    </p:spTree>
    <p:extLst>
      <p:ext uri="{BB962C8B-B14F-4D97-AF65-F5344CB8AC3E}">
        <p14:creationId xmlns:p14="http://schemas.microsoft.com/office/powerpoint/2010/main" val="2774299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729097" y="1571861"/>
            <a:ext cx="7693050" cy="503298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Aft>
                <a:spcPts val="0"/>
              </a:spcAft>
            </a:pPr>
            <a:r>
              <a:rPr lang="en-US" sz="2400" b="1" dirty="0" err="1">
                <a:solidFill>
                  <a:schemeClr val="tx1"/>
                </a:solidFill>
              </a:rPr>
              <a:t>Trò</a:t>
            </a:r>
            <a:r>
              <a:rPr lang="en-US" sz="2400" b="1" dirty="0">
                <a:solidFill>
                  <a:schemeClr val="tx1"/>
                </a:solidFill>
              </a:rPr>
              <a:t> </a:t>
            </a:r>
            <a:r>
              <a:rPr lang="en-US" sz="2400" b="1" dirty="0" err="1">
                <a:solidFill>
                  <a:schemeClr val="tx1"/>
                </a:solidFill>
              </a:rPr>
              <a:t>chơi</a:t>
            </a:r>
            <a:r>
              <a:rPr lang="en-US" sz="2400" b="1" dirty="0">
                <a:solidFill>
                  <a:schemeClr val="tx1"/>
                </a:solidFill>
              </a:rPr>
              <a:t> </a:t>
            </a:r>
            <a:r>
              <a:rPr lang="en-US" sz="2400" b="1" dirty="0" err="1">
                <a:solidFill>
                  <a:schemeClr val="tx1"/>
                </a:solidFill>
              </a:rPr>
              <a:t>gợi</a:t>
            </a:r>
            <a:r>
              <a:rPr lang="en-US" sz="2400" b="1" dirty="0">
                <a:solidFill>
                  <a:schemeClr val="tx1"/>
                </a:solidFill>
              </a:rPr>
              <a:t> ý: </a:t>
            </a:r>
            <a:r>
              <a:rPr lang="en-US" sz="2400" dirty="0" err="1">
                <a:solidFill>
                  <a:schemeClr val="tx1"/>
                </a:solidFill>
              </a:rPr>
              <a:t>Nét</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kì</a:t>
            </a:r>
            <a:r>
              <a:rPr lang="en-US" sz="2400" dirty="0">
                <a:solidFill>
                  <a:schemeClr val="tx1"/>
                </a:solidFill>
              </a:rPr>
              <a:t> </a:t>
            </a:r>
            <a:r>
              <a:rPr lang="en-US" sz="2400" dirty="0" err="1">
                <a:solidFill>
                  <a:schemeClr val="tx1"/>
                </a:solidFill>
              </a:rPr>
              <a:t>ảo</a:t>
            </a:r>
            <a:endParaRPr lang="en-US" sz="2000" dirty="0">
              <a:solidFill>
                <a:schemeClr val="tx1"/>
              </a:solidFill>
            </a:endParaRPr>
          </a:p>
          <a:p>
            <a:pPr>
              <a:lnSpc>
                <a:spcPct val="110000"/>
              </a:lnSpc>
              <a:spcAft>
                <a:spcPts val="0"/>
              </a:spcAft>
            </a:pPr>
            <a:r>
              <a:rPr lang="en-US" sz="2400" b="1" dirty="0" err="1">
                <a:solidFill>
                  <a:schemeClr val="tx1"/>
                </a:solidFill>
              </a:rPr>
              <a:t>Mục</a:t>
            </a:r>
            <a:r>
              <a:rPr lang="en-US" sz="2400" b="1" dirty="0">
                <a:solidFill>
                  <a:schemeClr val="tx1"/>
                </a:solidFill>
              </a:rPr>
              <a:t> </a:t>
            </a:r>
            <a:r>
              <a:rPr lang="en-US" sz="2400" b="1" dirty="0" err="1">
                <a:solidFill>
                  <a:schemeClr val="tx1"/>
                </a:solidFill>
              </a:rPr>
              <a:t>đích</a:t>
            </a:r>
            <a:r>
              <a:rPr lang="en-US" sz="2400" b="1"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nét</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trên</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a:t>
            </a:r>
            <a:endParaRPr lang="en-US" sz="2000" dirty="0">
              <a:solidFill>
                <a:schemeClr val="tx1"/>
              </a:solidFill>
            </a:endParaRPr>
          </a:p>
          <a:p>
            <a:pPr>
              <a:lnSpc>
                <a:spcPct val="110000"/>
              </a:lnSpc>
              <a:spcAft>
                <a:spcPts val="0"/>
              </a:spcAft>
            </a:pPr>
            <a:r>
              <a:rPr lang="en-US" sz="2400" b="1" dirty="0" err="1">
                <a:solidFill>
                  <a:schemeClr val="tx1"/>
                </a:solidFill>
              </a:rPr>
              <a:t>Cách</a:t>
            </a:r>
            <a:r>
              <a:rPr lang="en-US" sz="2400" b="1" dirty="0">
                <a:solidFill>
                  <a:schemeClr val="tx1"/>
                </a:solidFill>
              </a:rPr>
              <a:t> </a:t>
            </a:r>
            <a:r>
              <a:rPr lang="en-US" sz="2400" b="1" dirty="0" err="1">
                <a:solidFill>
                  <a:schemeClr val="tx1"/>
                </a:solidFill>
              </a:rPr>
              <a:t>chơi</a:t>
            </a:r>
            <a:r>
              <a:rPr lang="en-US" sz="2400" b="1" dirty="0">
                <a:solidFill>
                  <a:schemeClr val="tx1"/>
                </a:solidFill>
              </a:rPr>
              <a:t>: </a:t>
            </a:r>
            <a:r>
              <a:rPr lang="en-US" sz="2400" dirty="0">
                <a:solidFill>
                  <a:schemeClr val="tx1"/>
                </a:solidFill>
              </a:rPr>
              <a:t>HS </a:t>
            </a:r>
            <a:r>
              <a:rPr lang="en-US" sz="2400" dirty="0" err="1">
                <a:solidFill>
                  <a:schemeClr val="tx1"/>
                </a:solidFill>
              </a:rPr>
              <a:t>lên</a:t>
            </a:r>
            <a:r>
              <a:rPr lang="en-US" sz="2400" dirty="0">
                <a:solidFill>
                  <a:schemeClr val="tx1"/>
                </a:solidFill>
              </a:rPr>
              <a:t> </a:t>
            </a:r>
            <a:r>
              <a:rPr lang="en-US" sz="2400" dirty="0" err="1">
                <a:solidFill>
                  <a:schemeClr val="tx1"/>
                </a:solidFill>
              </a:rPr>
              <a:t>bảng</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loại</a:t>
            </a:r>
            <a:r>
              <a:rPr lang="en-US" sz="2400" dirty="0">
                <a:solidFill>
                  <a:schemeClr val="tx1"/>
                </a:solidFill>
              </a:rPr>
              <a:t> </a:t>
            </a:r>
            <a:r>
              <a:rPr lang="en-US" sz="2400" dirty="0" err="1">
                <a:solidFill>
                  <a:schemeClr val="tx1"/>
                </a:solidFill>
              </a:rPr>
              <a:t>nét</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vẽ</a:t>
            </a:r>
            <a:r>
              <a:rPr lang="en-US" sz="2400" dirty="0">
                <a:solidFill>
                  <a:schemeClr val="tx1"/>
                </a:solidFill>
              </a:rPr>
              <a:t>; </a:t>
            </a:r>
            <a:r>
              <a:rPr lang="en-US" sz="2400" dirty="0" err="1">
                <a:solidFill>
                  <a:schemeClr val="tx1"/>
                </a:solidFill>
              </a:rPr>
              <a:t>xé</a:t>
            </a:r>
            <a:r>
              <a:rPr lang="en-US" sz="2400" dirty="0">
                <a:solidFill>
                  <a:schemeClr val="tx1"/>
                </a:solidFill>
              </a:rPr>
              <a:t>, </a:t>
            </a:r>
            <a:r>
              <a:rPr lang="en-US" sz="2400" dirty="0" err="1">
                <a:solidFill>
                  <a:schemeClr val="tx1"/>
                </a:solidFill>
              </a:rPr>
              <a:t>dán</a:t>
            </a:r>
            <a:r>
              <a:rPr lang="en-US" sz="2400" dirty="0">
                <a:solidFill>
                  <a:schemeClr val="tx1"/>
                </a:solidFill>
              </a:rPr>
              <a:t>, </a:t>
            </a:r>
            <a:r>
              <a:rPr lang="en-US" sz="2400" dirty="0" err="1">
                <a:solidFill>
                  <a:schemeClr val="tx1"/>
                </a:solidFill>
              </a:rPr>
              <a:t>đắp</a:t>
            </a:r>
            <a:r>
              <a:rPr lang="en-US" sz="2400" dirty="0">
                <a:solidFill>
                  <a:schemeClr val="tx1"/>
                </a:solidFill>
              </a:rPr>
              <a:t> </a:t>
            </a:r>
            <a:r>
              <a:rPr lang="en-US" sz="2400" dirty="0" err="1">
                <a:solidFill>
                  <a:schemeClr val="tx1"/>
                </a:solidFill>
              </a:rPr>
              <a:t>nổi</a:t>
            </a:r>
            <a:r>
              <a:rPr lang="en-US" sz="2400" dirty="0">
                <a:solidFill>
                  <a:schemeClr val="tx1"/>
                </a:solidFill>
              </a:rPr>
              <a:t> </a:t>
            </a:r>
            <a:r>
              <a:rPr lang="en-US" sz="2400" dirty="0" err="1">
                <a:solidFill>
                  <a:schemeClr val="tx1"/>
                </a:solidFill>
              </a:rPr>
              <a:t>đất</a:t>
            </a:r>
            <a:r>
              <a:rPr lang="en-US" sz="2400" dirty="0">
                <a:solidFill>
                  <a:schemeClr val="tx1"/>
                </a:solidFill>
              </a:rPr>
              <a:t> </a:t>
            </a:r>
            <a:r>
              <a:rPr lang="en-US" sz="2400" dirty="0" err="1">
                <a:solidFill>
                  <a:schemeClr val="tx1"/>
                </a:solidFill>
              </a:rPr>
              <a:t>nặn</a:t>
            </a:r>
            <a:r>
              <a:rPr lang="en-US" sz="2400" dirty="0">
                <a:solidFill>
                  <a:schemeClr val="tx1"/>
                </a:solidFill>
              </a:rPr>
              <a:t>). GV </a:t>
            </a:r>
            <a:r>
              <a:rPr lang="en-US" sz="2400" dirty="0" err="1">
                <a:solidFill>
                  <a:schemeClr val="tx1"/>
                </a:solidFill>
              </a:rPr>
              <a:t>chuẩn</a:t>
            </a:r>
            <a:r>
              <a:rPr lang="en-US" sz="2400" dirty="0">
                <a:solidFill>
                  <a:schemeClr val="tx1"/>
                </a:solidFill>
              </a:rPr>
              <a:t> </a:t>
            </a:r>
            <a:r>
              <a:rPr lang="en-US" sz="2400" dirty="0" err="1">
                <a:solidFill>
                  <a:schemeClr val="tx1"/>
                </a:solidFill>
              </a:rPr>
              <a:t>bị</a:t>
            </a:r>
            <a:r>
              <a:rPr lang="en-US" sz="2400" dirty="0">
                <a:solidFill>
                  <a:schemeClr val="tx1"/>
                </a:solidFill>
              </a:rPr>
              <a:t> </a:t>
            </a:r>
            <a:r>
              <a:rPr lang="en-US" sz="2400" dirty="0" err="1">
                <a:solidFill>
                  <a:schemeClr val="tx1"/>
                </a:solidFill>
              </a:rPr>
              <a:t>sản</a:t>
            </a:r>
            <a:r>
              <a:rPr lang="en-US" sz="2400" dirty="0">
                <a:solidFill>
                  <a:schemeClr val="tx1"/>
                </a:solidFill>
              </a:rPr>
              <a:t> </a:t>
            </a:r>
            <a:r>
              <a:rPr lang="en-US" sz="2400" dirty="0" err="1">
                <a:solidFill>
                  <a:schemeClr val="tx1"/>
                </a:solidFill>
              </a:rPr>
              <a:t>phẩm</a:t>
            </a:r>
            <a:r>
              <a:rPr lang="en-US" sz="2400" dirty="0">
                <a:solidFill>
                  <a:schemeClr val="tx1"/>
                </a:solidFill>
              </a:rPr>
              <a:t> </a:t>
            </a:r>
            <a:r>
              <a:rPr lang="en-US" sz="2400" dirty="0" err="1">
                <a:solidFill>
                  <a:schemeClr val="tx1"/>
                </a:solidFill>
              </a:rPr>
              <a:t>mĩ</a:t>
            </a:r>
            <a:r>
              <a:rPr lang="en-US" sz="2400" dirty="0">
                <a:solidFill>
                  <a:schemeClr val="tx1"/>
                </a:solidFill>
              </a:rPr>
              <a:t> </a:t>
            </a:r>
            <a:r>
              <a:rPr lang="en-US" sz="2400" dirty="0" err="1">
                <a:solidFill>
                  <a:schemeClr val="tx1"/>
                </a:solidFill>
              </a:rPr>
              <a:t>thuật</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r>
              <a:rPr lang="en-US" sz="2400" dirty="0" err="1">
                <a:solidFill>
                  <a:schemeClr val="tx1"/>
                </a:solidFill>
              </a:rPr>
              <a:t>tương</a:t>
            </a:r>
            <a:r>
              <a:rPr lang="en-US" sz="2400" dirty="0">
                <a:solidFill>
                  <a:schemeClr val="tx1"/>
                </a:solidFill>
              </a:rPr>
              <a:t> </a:t>
            </a:r>
            <a:r>
              <a:rPr lang="en-US" sz="2400" dirty="0" err="1">
                <a:solidFill>
                  <a:schemeClr val="tx1"/>
                </a:solidFill>
              </a:rPr>
              <a:t>ứng</a:t>
            </a:r>
            <a:r>
              <a:rPr lang="en-US" sz="2400" dirty="0">
                <a:solidFill>
                  <a:schemeClr val="tx1"/>
                </a:solidFill>
              </a:rPr>
              <a:t> </a:t>
            </a:r>
            <a:r>
              <a:rPr lang="en-US" sz="2400" dirty="0" err="1">
                <a:solidFill>
                  <a:schemeClr val="tx1"/>
                </a:solidFill>
              </a:rPr>
              <a:t>với</a:t>
            </a:r>
            <a:r>
              <a:rPr lang="en-US" sz="2400" dirty="0">
                <a:solidFill>
                  <a:schemeClr val="tx1"/>
                </a:solidFill>
              </a:rPr>
              <a:t> </a:t>
            </a:r>
            <a:r>
              <a:rPr lang="en-US" sz="2400" dirty="0" err="1">
                <a:solidFill>
                  <a:schemeClr val="tx1"/>
                </a:solidFill>
              </a:rPr>
              <a:t>số</a:t>
            </a:r>
            <a:r>
              <a:rPr lang="en-US" sz="2400" dirty="0">
                <a:solidFill>
                  <a:schemeClr val="tx1"/>
                </a:solidFill>
              </a:rPr>
              <a:t> </a:t>
            </a:r>
            <a:r>
              <a:rPr lang="en-US" sz="2400" dirty="0" err="1">
                <a:solidFill>
                  <a:schemeClr val="tx1"/>
                </a:solidFill>
              </a:rPr>
              <a:t>đội</a:t>
            </a:r>
            <a:r>
              <a:rPr lang="en-US" sz="2400" dirty="0">
                <a:solidFill>
                  <a:schemeClr val="tx1"/>
                </a:solidFill>
              </a:rPr>
              <a:t>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a:t>
            </a:r>
            <a:endParaRPr lang="en-US" sz="2000" dirty="0">
              <a:solidFill>
                <a:schemeClr val="tx1"/>
              </a:solidFill>
            </a:endParaRPr>
          </a:p>
          <a:p>
            <a:pPr>
              <a:lnSpc>
                <a:spcPct val="110000"/>
              </a:lnSpc>
              <a:spcAft>
                <a:spcPts val="0"/>
              </a:spcAft>
            </a:pPr>
            <a:r>
              <a:rPr lang="en-US" sz="2400" b="1" dirty="0" err="1">
                <a:solidFill>
                  <a:schemeClr val="tx1"/>
                </a:solidFill>
              </a:rPr>
              <a:t>Cách</a:t>
            </a:r>
            <a:r>
              <a:rPr lang="en-US" sz="2400" b="1" dirty="0">
                <a:solidFill>
                  <a:schemeClr val="tx1"/>
                </a:solidFill>
              </a:rPr>
              <a:t> </a:t>
            </a:r>
            <a:r>
              <a:rPr lang="en-US" sz="2400" b="1" dirty="0" err="1">
                <a:solidFill>
                  <a:schemeClr val="tx1"/>
                </a:solidFill>
              </a:rPr>
              <a:t>tiến</a:t>
            </a:r>
            <a:r>
              <a:rPr lang="en-US" sz="2400" b="1" dirty="0">
                <a:solidFill>
                  <a:schemeClr val="tx1"/>
                </a:solidFill>
              </a:rPr>
              <a:t> </a:t>
            </a:r>
            <a:r>
              <a:rPr lang="en-US" sz="2400" b="1" dirty="0" err="1">
                <a:solidFill>
                  <a:schemeClr val="tx1"/>
                </a:solidFill>
              </a:rPr>
              <a:t>hành</a:t>
            </a:r>
            <a:r>
              <a:rPr lang="en-US" sz="2400" b="1"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nhóm</a:t>
            </a:r>
            <a:r>
              <a:rPr lang="en-US" sz="2400" dirty="0">
                <a:solidFill>
                  <a:schemeClr val="tx1"/>
                </a:solidFill>
              </a:rPr>
              <a:t> </a:t>
            </a:r>
            <a:r>
              <a:rPr lang="en-US" sz="2400" dirty="0" err="1">
                <a:solidFill>
                  <a:schemeClr val="tx1"/>
                </a:solidFill>
              </a:rPr>
              <a:t>cử</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viên</a:t>
            </a:r>
            <a:r>
              <a:rPr lang="en-US" sz="2400" dirty="0">
                <a:solidFill>
                  <a:schemeClr val="tx1"/>
                </a:solidFill>
              </a:rPr>
              <a:t> </a:t>
            </a:r>
            <a:r>
              <a:rPr lang="en-US" sz="2400" dirty="0" err="1">
                <a:solidFill>
                  <a:schemeClr val="tx1"/>
                </a:solidFill>
              </a:rPr>
              <a:t>lên</a:t>
            </a:r>
            <a:r>
              <a:rPr lang="en-US" sz="2400" dirty="0">
                <a:solidFill>
                  <a:schemeClr val="tx1"/>
                </a:solidFill>
              </a:rPr>
              <a:t> </a:t>
            </a:r>
            <a:r>
              <a:rPr lang="en-US" sz="2400" dirty="0" err="1">
                <a:solidFill>
                  <a:schemeClr val="tx1"/>
                </a:solidFill>
              </a:rPr>
              <a:t>bảng</a:t>
            </a:r>
            <a:r>
              <a:rPr lang="en-US" sz="2400" dirty="0">
                <a:solidFill>
                  <a:schemeClr val="tx1"/>
                </a:solidFill>
              </a:rPr>
              <a:t>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chơi</a:t>
            </a:r>
            <a:r>
              <a:rPr lang="en-US" sz="2400" dirty="0">
                <a:solidFill>
                  <a:schemeClr val="tx1"/>
                </a:solidFill>
              </a:rPr>
              <a:t>.</a:t>
            </a:r>
            <a:endParaRPr lang="en-US" sz="2000" dirty="0">
              <a:solidFill>
                <a:schemeClr val="tx1"/>
              </a:solidFill>
            </a:endParaRPr>
          </a:p>
          <a:p>
            <a:pPr>
              <a:lnSpc>
                <a:spcPct val="110000"/>
              </a:lnSpc>
              <a:spcAft>
                <a:spcPts val="0"/>
              </a:spcAft>
            </a:pPr>
            <a:r>
              <a:rPr lang="en-US" sz="2400" dirty="0">
                <a:solidFill>
                  <a:schemeClr val="tx1"/>
                </a:solidFill>
              </a:rPr>
              <a:t>GV </a:t>
            </a:r>
            <a:r>
              <a:rPr lang="en-US" sz="2400" dirty="0" err="1">
                <a:solidFill>
                  <a:schemeClr val="tx1"/>
                </a:solidFill>
              </a:rPr>
              <a:t>quan</a:t>
            </a:r>
            <a:r>
              <a:rPr lang="en-US" sz="2400" dirty="0">
                <a:solidFill>
                  <a:schemeClr val="tx1"/>
                </a:solidFill>
              </a:rPr>
              <a:t> </a:t>
            </a:r>
            <a:r>
              <a:rPr lang="en-US" sz="2400" dirty="0" err="1">
                <a:solidFill>
                  <a:schemeClr val="tx1"/>
                </a:solidFill>
              </a:rPr>
              <a:t>sát</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xét</a:t>
            </a:r>
            <a:r>
              <a:rPr lang="en-US" sz="2400" dirty="0">
                <a:solidFill>
                  <a:schemeClr val="tx1"/>
                </a:solidFill>
              </a:rPr>
              <a:t>, </a:t>
            </a:r>
            <a:r>
              <a:rPr lang="en-US" sz="2400" dirty="0" err="1">
                <a:solidFill>
                  <a:schemeClr val="tx1"/>
                </a:solidFill>
              </a:rPr>
              <a:t>tuyên</a:t>
            </a:r>
            <a:r>
              <a:rPr lang="en-US" sz="2400" dirty="0">
                <a:solidFill>
                  <a:schemeClr val="tx1"/>
                </a:solidFill>
              </a:rPr>
              <a:t> </a:t>
            </a:r>
            <a:r>
              <a:rPr lang="en-US" sz="2400" dirty="0" err="1">
                <a:solidFill>
                  <a:schemeClr val="tx1"/>
                </a:solidFill>
              </a:rPr>
              <a:t>dương</a:t>
            </a:r>
            <a:r>
              <a:rPr lang="en-US" sz="2400" dirty="0">
                <a:solidFill>
                  <a:schemeClr val="tx1"/>
                </a:solidFill>
              </a:rPr>
              <a:t> HS </a:t>
            </a:r>
            <a:r>
              <a:rPr lang="en-US" sz="2400" dirty="0" err="1">
                <a:solidFill>
                  <a:schemeClr val="tx1"/>
                </a:solidFill>
              </a:rPr>
              <a:t>tham</a:t>
            </a:r>
            <a:r>
              <a:rPr lang="en-US" sz="2400" dirty="0">
                <a:solidFill>
                  <a:schemeClr val="tx1"/>
                </a:solidFill>
              </a:rPr>
              <a:t> </a:t>
            </a:r>
            <a:r>
              <a:rPr lang="en-US" sz="2400" dirty="0" err="1">
                <a:solidFill>
                  <a:schemeClr val="tx1"/>
                </a:solidFill>
              </a:rPr>
              <a:t>gia</a:t>
            </a:r>
            <a:r>
              <a:rPr lang="en-US" sz="2400" dirty="0">
                <a:solidFill>
                  <a:schemeClr val="tx1"/>
                </a:solidFill>
              </a:rPr>
              <a:t>. HS </a:t>
            </a:r>
            <a:r>
              <a:rPr lang="en-US" sz="2400" dirty="0" err="1">
                <a:solidFill>
                  <a:schemeClr val="tx1"/>
                </a:solidFill>
              </a:rPr>
              <a:t>còn</a:t>
            </a:r>
            <a:r>
              <a:rPr lang="en-US" sz="2400" dirty="0">
                <a:solidFill>
                  <a:schemeClr val="tx1"/>
                </a:solidFill>
              </a:rPr>
              <a:t> </a:t>
            </a:r>
            <a:r>
              <a:rPr lang="en-US" sz="2400" dirty="0" err="1">
                <a:solidFill>
                  <a:schemeClr val="tx1"/>
                </a:solidFill>
              </a:rPr>
              <a:t>lại</a:t>
            </a:r>
            <a:r>
              <a:rPr lang="en-US" sz="2400" dirty="0">
                <a:solidFill>
                  <a:schemeClr val="tx1"/>
                </a:solidFill>
              </a:rPr>
              <a:t> </a:t>
            </a:r>
            <a:r>
              <a:rPr lang="en-US" sz="2400" dirty="0" err="1">
                <a:solidFill>
                  <a:schemeClr val="tx1"/>
                </a:solidFill>
              </a:rPr>
              <a:t>cho</a:t>
            </a:r>
            <a:r>
              <a:rPr lang="en-US" sz="2400" dirty="0">
                <a:solidFill>
                  <a:schemeClr val="tx1"/>
                </a:solidFill>
              </a:rPr>
              <a:t> ý </a:t>
            </a:r>
            <a:r>
              <a:rPr lang="en-US" sz="2400" dirty="0" err="1">
                <a:solidFill>
                  <a:schemeClr val="tx1"/>
                </a:solidFill>
              </a:rPr>
              <a:t>kiến</a:t>
            </a:r>
            <a:r>
              <a:rPr lang="en-US" sz="2400" dirty="0">
                <a:solidFill>
                  <a:schemeClr val="tx1"/>
                </a:solidFill>
              </a:rPr>
              <a:t>. Qua </a:t>
            </a:r>
            <a:r>
              <a:rPr lang="en-US" sz="2400" dirty="0" err="1">
                <a:solidFill>
                  <a:schemeClr val="tx1"/>
                </a:solidFill>
              </a:rPr>
              <a:t>đó</a:t>
            </a:r>
            <a:r>
              <a:rPr lang="en-US" sz="2400" dirty="0">
                <a:solidFill>
                  <a:schemeClr val="tx1"/>
                </a:solidFill>
              </a:rPr>
              <a:t>, GV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giúp</a:t>
            </a:r>
            <a:r>
              <a:rPr lang="en-US" sz="2400" dirty="0">
                <a:solidFill>
                  <a:schemeClr val="tx1"/>
                </a:solidFill>
              </a:rPr>
              <a:t> HS </a:t>
            </a:r>
            <a:r>
              <a:rPr lang="en-US" sz="2400" dirty="0" err="1">
                <a:solidFill>
                  <a:schemeClr val="tx1"/>
                </a:solidFill>
              </a:rPr>
              <a:t>củng</a:t>
            </a:r>
            <a:r>
              <a:rPr lang="en-US" sz="2400" dirty="0">
                <a:solidFill>
                  <a:schemeClr val="tx1"/>
                </a:solidFill>
              </a:rPr>
              <a:t> </a:t>
            </a:r>
            <a:r>
              <a:rPr lang="en-US" sz="2400" dirty="0" err="1">
                <a:solidFill>
                  <a:schemeClr val="tx1"/>
                </a:solidFill>
              </a:rPr>
              <a:t>cố</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biết</a:t>
            </a:r>
            <a:r>
              <a:rPr lang="en-US" sz="2400" dirty="0">
                <a:solidFill>
                  <a:schemeClr val="tx1"/>
                </a:solidFill>
              </a:rPr>
              <a:t> </a:t>
            </a:r>
            <a:r>
              <a:rPr lang="en-US" sz="2400" dirty="0" err="1">
                <a:solidFill>
                  <a:schemeClr val="tx1"/>
                </a:solidFill>
              </a:rPr>
              <a:t>yếu</a:t>
            </a:r>
            <a:r>
              <a:rPr lang="en-US" sz="2400" dirty="0">
                <a:solidFill>
                  <a:schemeClr val="tx1"/>
                </a:solidFill>
              </a:rPr>
              <a:t> </a:t>
            </a:r>
            <a:r>
              <a:rPr lang="en-US" sz="2400" dirty="0" err="1">
                <a:solidFill>
                  <a:schemeClr val="tx1"/>
                </a:solidFill>
              </a:rPr>
              <a:t>tố</a:t>
            </a:r>
            <a:r>
              <a:rPr lang="en-US" sz="2400" dirty="0">
                <a:solidFill>
                  <a:schemeClr val="tx1"/>
                </a:solidFill>
              </a:rPr>
              <a:t> </a:t>
            </a:r>
            <a:r>
              <a:rPr lang="en-US" sz="2400" dirty="0" err="1">
                <a:solidFill>
                  <a:schemeClr val="tx1"/>
                </a:solidFill>
              </a:rPr>
              <a:t>nết</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hành</a:t>
            </a:r>
            <a:r>
              <a:rPr lang="en-US" sz="2400" dirty="0">
                <a:solidFill>
                  <a:schemeClr val="tx1"/>
                </a:solidFill>
              </a:rPr>
              <a:t>.</a:t>
            </a:r>
            <a:endParaRPr lang="en-US" sz="20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34181" y="87992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t>Tổ</a:t>
            </a:r>
            <a:r>
              <a:rPr lang="en-US" b="1" dirty="0"/>
              <a:t> </a:t>
            </a:r>
            <a:r>
              <a:rPr lang="en-US" b="1" dirty="0" err="1"/>
              <a:t>chức</a:t>
            </a:r>
            <a:r>
              <a:rPr lang="en-US" b="1" dirty="0"/>
              <a:t> </a:t>
            </a:r>
            <a:r>
              <a:rPr lang="en-US" b="1" dirty="0" err="1"/>
              <a:t>trò</a:t>
            </a:r>
            <a:r>
              <a:rPr lang="en-US" b="1" dirty="0"/>
              <a:t> </a:t>
            </a:r>
            <a:r>
              <a:rPr lang="en-US" b="1" dirty="0" err="1"/>
              <a:t>chơi</a:t>
            </a:r>
            <a:endParaRPr lang="en-US" b="1" dirty="0"/>
          </a:p>
        </p:txBody>
      </p:sp>
      <p:pic>
        <p:nvPicPr>
          <p:cNvPr id="7" name="Picture 6"/>
          <p:cNvPicPr>
            <a:picLocks noChangeAspect="1"/>
          </p:cNvPicPr>
          <p:nvPr/>
        </p:nvPicPr>
        <p:blipFill>
          <a:blip r:embed="rId3"/>
          <a:stretch>
            <a:fillRect/>
          </a:stretch>
        </p:blipFill>
        <p:spPr>
          <a:xfrm>
            <a:off x="278795" y="304632"/>
            <a:ext cx="1255282" cy="1108058"/>
          </a:xfrm>
          <a:prstGeom prst="rect">
            <a:avLst/>
          </a:prstGeom>
        </p:spPr>
      </p:pic>
    </p:spTree>
    <p:extLst>
      <p:ext uri="{BB962C8B-B14F-4D97-AF65-F5344CB8AC3E}">
        <p14:creationId xmlns:p14="http://schemas.microsoft.com/office/powerpoint/2010/main" val="2968461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a:stretch>
            <a:fillRect/>
          </a:stretch>
        </p:blipFill>
        <p:spPr>
          <a:xfrm>
            <a:off x="740589" y="1142017"/>
            <a:ext cx="8136420" cy="552573"/>
          </a:xfrm>
          <a:prstGeom prst="rect">
            <a:avLst/>
          </a:prstGeom>
        </p:spPr>
      </p:pic>
      <p:pic>
        <p:nvPicPr>
          <p:cNvPr id="5" name="Picture 4"/>
          <p:cNvPicPr>
            <a:picLocks noChangeAspect="1"/>
          </p:cNvPicPr>
          <p:nvPr/>
        </p:nvPicPr>
        <p:blipFill>
          <a:blip r:embed="rId4"/>
          <a:stretch>
            <a:fillRect/>
          </a:stretch>
        </p:blipFill>
        <p:spPr>
          <a:xfrm>
            <a:off x="332511" y="1840904"/>
            <a:ext cx="2697210" cy="3826865"/>
          </a:xfrm>
          <a:prstGeom prst="rect">
            <a:avLst/>
          </a:prstGeom>
        </p:spPr>
      </p:pic>
      <p:pic>
        <p:nvPicPr>
          <p:cNvPr id="6" name="Picture 5"/>
          <p:cNvPicPr>
            <a:picLocks noChangeAspect="1"/>
          </p:cNvPicPr>
          <p:nvPr/>
        </p:nvPicPr>
        <p:blipFill>
          <a:blip r:embed="rId5"/>
          <a:stretch>
            <a:fillRect/>
          </a:stretch>
        </p:blipFill>
        <p:spPr>
          <a:xfrm>
            <a:off x="3233872" y="1840904"/>
            <a:ext cx="5713222" cy="3826865"/>
          </a:xfrm>
          <a:prstGeom prst="rect">
            <a:avLst/>
          </a:prstGeom>
        </p:spPr>
      </p:pic>
    </p:spTree>
    <p:extLst>
      <p:ext uri="{BB962C8B-B14F-4D97-AF65-F5344CB8AC3E}">
        <p14:creationId xmlns:p14="http://schemas.microsoft.com/office/powerpoint/2010/main" val="2192827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1247" cy="6858000"/>
          </a:xfrm>
          <a:prstGeom prst="rect">
            <a:avLst/>
          </a:prstGeom>
        </p:spPr>
      </p:pic>
      <p:pic>
        <p:nvPicPr>
          <p:cNvPr id="4" name="Picture 3"/>
          <p:cNvPicPr>
            <a:picLocks noChangeAspect="1"/>
          </p:cNvPicPr>
          <p:nvPr/>
        </p:nvPicPr>
        <p:blipFill>
          <a:blip r:embed="rId3"/>
          <a:stretch>
            <a:fillRect/>
          </a:stretch>
        </p:blipFill>
        <p:spPr>
          <a:xfrm>
            <a:off x="573245" y="656773"/>
            <a:ext cx="1270669" cy="1211842"/>
          </a:xfrm>
          <a:prstGeom prst="rect">
            <a:avLst/>
          </a:prstGeom>
        </p:spPr>
      </p:pic>
      <p:pic>
        <p:nvPicPr>
          <p:cNvPr id="5" name="Picture 4"/>
          <p:cNvPicPr>
            <a:picLocks noChangeAspect="1"/>
          </p:cNvPicPr>
          <p:nvPr/>
        </p:nvPicPr>
        <p:blipFill>
          <a:blip r:embed="rId4"/>
          <a:stretch>
            <a:fillRect/>
          </a:stretch>
        </p:blipFill>
        <p:spPr>
          <a:xfrm>
            <a:off x="1843914" y="1430404"/>
            <a:ext cx="7211431" cy="438211"/>
          </a:xfrm>
          <a:prstGeom prst="rect">
            <a:avLst/>
          </a:prstGeom>
        </p:spPr>
      </p:pic>
      <p:sp>
        <p:nvSpPr>
          <p:cNvPr id="6" name="Rectangle 5"/>
          <p:cNvSpPr/>
          <p:nvPr/>
        </p:nvSpPr>
        <p:spPr>
          <a:xfrm>
            <a:off x="141207" y="2092447"/>
            <a:ext cx="3380367" cy="54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Sản</a:t>
            </a:r>
            <a:r>
              <a:rPr lang="en-US" sz="2000" b="1" dirty="0">
                <a:solidFill>
                  <a:schemeClr val="tx1"/>
                </a:solidFill>
              </a:rPr>
              <a:t> </a:t>
            </a:r>
            <a:r>
              <a:rPr lang="en-US" sz="2000" b="1" dirty="0" err="1">
                <a:solidFill>
                  <a:schemeClr val="tx1"/>
                </a:solidFill>
              </a:rPr>
              <a:t>phẩm</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học</a:t>
            </a:r>
            <a:r>
              <a:rPr lang="en-US" sz="2000" b="1" dirty="0">
                <a:solidFill>
                  <a:schemeClr val="tx1"/>
                </a:solidFill>
              </a:rPr>
              <a:t> </a:t>
            </a:r>
            <a:r>
              <a:rPr lang="en-US" sz="2000" b="1" dirty="0" err="1">
                <a:solidFill>
                  <a:schemeClr val="tx1"/>
                </a:solidFill>
              </a:rPr>
              <a:t>sinh</a:t>
            </a:r>
            <a:endParaRPr lang="en-US" sz="2000" b="1" dirty="0">
              <a:solidFill>
                <a:schemeClr val="tx1"/>
              </a:solidFill>
            </a:endParaRPr>
          </a:p>
        </p:txBody>
      </p:sp>
      <p:pic>
        <p:nvPicPr>
          <p:cNvPr id="7" name="Picture 6"/>
          <p:cNvPicPr>
            <a:picLocks noChangeAspect="1"/>
          </p:cNvPicPr>
          <p:nvPr/>
        </p:nvPicPr>
        <p:blipFill>
          <a:blip r:embed="rId5"/>
          <a:stretch>
            <a:fillRect/>
          </a:stretch>
        </p:blipFill>
        <p:spPr>
          <a:xfrm>
            <a:off x="0" y="2803619"/>
            <a:ext cx="4476903" cy="2792735"/>
          </a:xfrm>
          <a:prstGeom prst="rect">
            <a:avLst/>
          </a:prstGeom>
        </p:spPr>
      </p:pic>
      <p:pic>
        <p:nvPicPr>
          <p:cNvPr id="8" name="Picture 7"/>
          <p:cNvPicPr>
            <a:picLocks noChangeAspect="1"/>
          </p:cNvPicPr>
          <p:nvPr/>
        </p:nvPicPr>
        <p:blipFill>
          <a:blip r:embed="rId6"/>
          <a:stretch>
            <a:fillRect/>
          </a:stretch>
        </p:blipFill>
        <p:spPr>
          <a:xfrm>
            <a:off x="4625236" y="2803619"/>
            <a:ext cx="4526011" cy="3022847"/>
          </a:xfrm>
          <a:prstGeom prst="rect">
            <a:avLst/>
          </a:prstGeom>
        </p:spPr>
      </p:pic>
    </p:spTree>
    <p:extLst>
      <p:ext uri="{BB962C8B-B14F-4D97-AF65-F5344CB8AC3E}">
        <p14:creationId xmlns:p14="http://schemas.microsoft.com/office/powerpoint/2010/main" val="121572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51915" y="785443"/>
            <a:ext cx="7840169" cy="5287113"/>
          </a:xfrm>
          <a:prstGeom prst="rect">
            <a:avLst/>
          </a:prstGeom>
        </p:spPr>
      </p:pic>
    </p:spTree>
    <p:extLst>
      <p:ext uri="{BB962C8B-B14F-4D97-AF65-F5344CB8AC3E}">
        <p14:creationId xmlns:p14="http://schemas.microsoft.com/office/powerpoint/2010/main" val="609584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36348" y="480990"/>
            <a:ext cx="2067213" cy="390580"/>
          </a:xfrm>
          <a:prstGeom prst="rect">
            <a:avLst/>
          </a:prstGeom>
        </p:spPr>
      </p:pic>
      <p:sp>
        <p:nvSpPr>
          <p:cNvPr id="8" name="Rectangle 7"/>
          <p:cNvSpPr/>
          <p:nvPr/>
        </p:nvSpPr>
        <p:spPr>
          <a:xfrm>
            <a:off x="632561" y="80208"/>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1:</a:t>
            </a:r>
          </a:p>
        </p:txBody>
      </p:sp>
      <p:pic>
        <p:nvPicPr>
          <p:cNvPr id="7" name="Picture 6"/>
          <p:cNvPicPr>
            <a:picLocks noChangeAspect="1"/>
          </p:cNvPicPr>
          <p:nvPr/>
        </p:nvPicPr>
        <p:blipFill>
          <a:blip r:embed="rId4"/>
          <a:stretch>
            <a:fillRect/>
          </a:stretch>
        </p:blipFill>
        <p:spPr>
          <a:xfrm>
            <a:off x="384159" y="1022283"/>
            <a:ext cx="3744976" cy="5643014"/>
          </a:xfrm>
          <a:prstGeom prst="rect">
            <a:avLst/>
          </a:prstGeom>
        </p:spPr>
      </p:pic>
      <p:pic>
        <p:nvPicPr>
          <p:cNvPr id="9" name="Picture 8"/>
          <p:cNvPicPr>
            <a:picLocks noChangeAspect="1"/>
          </p:cNvPicPr>
          <p:nvPr/>
        </p:nvPicPr>
        <p:blipFill>
          <a:blip r:embed="rId5"/>
          <a:stretch>
            <a:fillRect/>
          </a:stretch>
        </p:blipFill>
        <p:spPr>
          <a:xfrm>
            <a:off x="4958180" y="365488"/>
            <a:ext cx="3407212" cy="3036705"/>
          </a:xfrm>
          <a:prstGeom prst="rect">
            <a:avLst/>
          </a:prstGeom>
        </p:spPr>
      </p:pic>
      <p:pic>
        <p:nvPicPr>
          <p:cNvPr id="10" name="Picture 9"/>
          <p:cNvPicPr>
            <a:picLocks noChangeAspect="1"/>
          </p:cNvPicPr>
          <p:nvPr/>
        </p:nvPicPr>
        <p:blipFill>
          <a:blip r:embed="rId6"/>
          <a:stretch>
            <a:fillRect/>
          </a:stretch>
        </p:blipFill>
        <p:spPr>
          <a:xfrm>
            <a:off x="4958180" y="3496998"/>
            <a:ext cx="3407212" cy="3315125"/>
          </a:xfrm>
          <a:prstGeom prst="rect">
            <a:avLst/>
          </a:prstGeom>
        </p:spPr>
      </p:pic>
    </p:spTree>
    <p:extLst>
      <p:ext uri="{BB962C8B-B14F-4D97-AF65-F5344CB8AC3E}">
        <p14:creationId xmlns:p14="http://schemas.microsoft.com/office/powerpoint/2010/main" val="136524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6724370" y="739000"/>
            <a:ext cx="2067213" cy="390580"/>
          </a:xfrm>
          <a:prstGeom prst="rect">
            <a:avLst/>
          </a:prstGeom>
        </p:spPr>
      </p:pic>
      <p:pic>
        <p:nvPicPr>
          <p:cNvPr id="5" name="Picture 4"/>
          <p:cNvPicPr>
            <a:picLocks noChangeAspect="1"/>
          </p:cNvPicPr>
          <p:nvPr/>
        </p:nvPicPr>
        <p:blipFill>
          <a:blip r:embed="rId4"/>
          <a:stretch>
            <a:fillRect/>
          </a:stretch>
        </p:blipFill>
        <p:spPr>
          <a:xfrm>
            <a:off x="934643" y="145091"/>
            <a:ext cx="2298736" cy="6567818"/>
          </a:xfrm>
          <a:prstGeom prst="rect">
            <a:avLst/>
          </a:prstGeom>
        </p:spPr>
      </p:pic>
      <p:pic>
        <p:nvPicPr>
          <p:cNvPr id="4" name="Picture 3"/>
          <p:cNvPicPr>
            <a:picLocks noChangeAspect="1"/>
          </p:cNvPicPr>
          <p:nvPr/>
        </p:nvPicPr>
        <p:blipFill>
          <a:blip r:embed="rId5"/>
          <a:stretch>
            <a:fillRect/>
          </a:stretch>
        </p:blipFill>
        <p:spPr>
          <a:xfrm>
            <a:off x="3611050" y="1950392"/>
            <a:ext cx="5458587" cy="4086795"/>
          </a:xfrm>
          <a:prstGeom prst="rect">
            <a:avLst/>
          </a:prstGeom>
        </p:spPr>
      </p:pic>
    </p:spTree>
    <p:extLst>
      <p:ext uri="{BB962C8B-B14F-4D97-AF65-F5344CB8AC3E}">
        <p14:creationId xmlns:p14="http://schemas.microsoft.com/office/powerpoint/2010/main" val="410618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193063017"/>
              </p:ext>
            </p:extLst>
          </p:nvPr>
        </p:nvGraphicFramePr>
        <p:xfrm>
          <a:off x="926926" y="1397000"/>
          <a:ext cx="7377830" cy="3291840"/>
        </p:xfrm>
        <a:graphic>
          <a:graphicData uri="http://schemas.openxmlformats.org/drawingml/2006/table">
            <a:tbl>
              <a:tblPr firstRow="1" bandRow="1">
                <a:tableStyleId>{5C22544A-7EE6-4342-B048-85BDC9FD1C3A}</a:tableStyleId>
              </a:tblPr>
              <a:tblGrid>
                <a:gridCol w="7377830">
                  <a:extLst>
                    <a:ext uri="{9D8B030D-6E8A-4147-A177-3AD203B41FA5}">
                      <a16:colId xmlns:a16="http://schemas.microsoft.com/office/drawing/2014/main" val="242416846"/>
                    </a:ext>
                  </a:extLst>
                </a:gridCol>
              </a:tblGrid>
              <a:tr h="370840">
                <a:tc>
                  <a:txBody>
                    <a:bodyPr/>
                    <a:lstStyle/>
                    <a:p>
                      <a:pPr>
                        <a:spcBef>
                          <a:spcPts val="600"/>
                        </a:spcBef>
                        <a:spcAft>
                          <a:spcPts val="600"/>
                        </a:spcAft>
                      </a:pPr>
                      <a:r>
                        <a:rPr lang="en-US" sz="3200" dirty="0" err="1"/>
                        <a:t>Câu</a:t>
                      </a:r>
                      <a:r>
                        <a:rPr lang="en-US" sz="3200" dirty="0"/>
                        <a:t> </a:t>
                      </a:r>
                      <a:r>
                        <a:rPr lang="en-US" sz="3200" dirty="0" err="1"/>
                        <a:t>hỏi</a:t>
                      </a:r>
                      <a:r>
                        <a:rPr lang="en-US" sz="3200" dirty="0"/>
                        <a:t> </a:t>
                      </a:r>
                      <a:r>
                        <a:rPr lang="en-US" sz="3200" dirty="0" err="1"/>
                        <a:t>thảo</a:t>
                      </a:r>
                      <a:r>
                        <a:rPr lang="en-US" sz="3200" dirty="0"/>
                        <a:t> </a:t>
                      </a:r>
                      <a:r>
                        <a:rPr lang="en-US" sz="3200" dirty="0" err="1"/>
                        <a:t>luận</a:t>
                      </a:r>
                      <a:r>
                        <a:rPr lang="en-US" sz="3200" dirty="0"/>
                        <a:t> </a:t>
                      </a:r>
                      <a:r>
                        <a:rPr lang="en-US" sz="3200" dirty="0" err="1"/>
                        <a:t>gợi</a:t>
                      </a:r>
                      <a:r>
                        <a:rPr lang="en-US" sz="3200" baseline="0" dirty="0"/>
                        <a:t> ý</a:t>
                      </a:r>
                      <a:endParaRPr lang="en-US" sz="3200" dirty="0"/>
                    </a:p>
                  </a:txBody>
                  <a:tcPr/>
                </a:tc>
                <a:extLst>
                  <a:ext uri="{0D108BD9-81ED-4DB2-BD59-A6C34878D82A}">
                    <a16:rowId xmlns:a16="http://schemas.microsoft.com/office/drawing/2014/main" val="2740169456"/>
                  </a:ext>
                </a:extLst>
              </a:tr>
              <a:tr h="370840">
                <a:tc>
                  <a:txBody>
                    <a:bodyPr/>
                    <a:lstStyle/>
                    <a:p>
                      <a:pPr>
                        <a:spcBef>
                          <a:spcPts val="600"/>
                        </a:spcBef>
                        <a:spcAft>
                          <a:spcPts val="600"/>
                        </a:spcAft>
                      </a:pPr>
                      <a:r>
                        <a:rPr lang="en-US" sz="3200" dirty="0" err="1"/>
                        <a:t>Đây</a:t>
                      </a:r>
                      <a:r>
                        <a:rPr lang="en-US" sz="3200" dirty="0"/>
                        <a:t> </a:t>
                      </a:r>
                      <a:r>
                        <a:rPr lang="en-US" sz="3200" dirty="0" err="1"/>
                        <a:t>là</a:t>
                      </a:r>
                      <a:r>
                        <a:rPr lang="en-US" sz="3200" dirty="0"/>
                        <a:t> </a:t>
                      </a:r>
                      <a:r>
                        <a:rPr lang="en-US" sz="3200" dirty="0" err="1"/>
                        <a:t>những</a:t>
                      </a:r>
                      <a:r>
                        <a:rPr lang="en-US" sz="3200" dirty="0"/>
                        <a:t> </a:t>
                      </a:r>
                      <a:r>
                        <a:rPr lang="en-US" sz="3200" dirty="0" err="1"/>
                        <a:t>sản</a:t>
                      </a:r>
                      <a:r>
                        <a:rPr lang="en-US" sz="3200" dirty="0"/>
                        <a:t> </a:t>
                      </a:r>
                      <a:r>
                        <a:rPr lang="en-US" sz="3200" dirty="0" err="1"/>
                        <a:t>phẩm</a:t>
                      </a:r>
                      <a:r>
                        <a:rPr lang="en-US" sz="3200" dirty="0"/>
                        <a:t> </a:t>
                      </a:r>
                      <a:r>
                        <a:rPr lang="en-US" sz="3200" dirty="0" err="1"/>
                        <a:t>gì</a:t>
                      </a:r>
                      <a:r>
                        <a:rPr lang="en-US" sz="3200" dirty="0"/>
                        <a:t>?</a:t>
                      </a:r>
                    </a:p>
                  </a:txBody>
                  <a:tcPr/>
                </a:tc>
                <a:extLst>
                  <a:ext uri="{0D108BD9-81ED-4DB2-BD59-A6C34878D82A}">
                    <a16:rowId xmlns:a16="http://schemas.microsoft.com/office/drawing/2014/main" val="394711422"/>
                  </a:ext>
                </a:extLst>
              </a:tr>
              <a:tr h="370840">
                <a:tc>
                  <a:txBody>
                    <a:bodyPr/>
                    <a:lstStyle/>
                    <a:p>
                      <a:pPr>
                        <a:spcBef>
                          <a:spcPts val="600"/>
                        </a:spcBef>
                        <a:spcAft>
                          <a:spcPts val="600"/>
                        </a:spcAft>
                      </a:pPr>
                      <a:r>
                        <a:rPr lang="en-US" sz="3200" dirty="0" err="1"/>
                        <a:t>Những</a:t>
                      </a:r>
                      <a:r>
                        <a:rPr lang="en-US" sz="3200" dirty="0"/>
                        <a:t> </a:t>
                      </a:r>
                      <a:r>
                        <a:rPr lang="en-US" sz="3200" dirty="0" err="1"/>
                        <a:t>sản</a:t>
                      </a:r>
                      <a:r>
                        <a:rPr lang="en-US" sz="3200" dirty="0"/>
                        <a:t> </a:t>
                      </a:r>
                      <a:r>
                        <a:rPr lang="en-US" sz="3200" dirty="0" err="1"/>
                        <a:t>phẩm</a:t>
                      </a:r>
                      <a:r>
                        <a:rPr lang="en-US" sz="3200" dirty="0"/>
                        <a:t> </a:t>
                      </a:r>
                      <a:r>
                        <a:rPr lang="en-US" sz="3200" dirty="0" err="1"/>
                        <a:t>này</a:t>
                      </a:r>
                      <a:r>
                        <a:rPr lang="en-US" sz="3200" dirty="0"/>
                        <a:t> </a:t>
                      </a:r>
                      <a:r>
                        <a:rPr lang="en-US" sz="3200" dirty="0" err="1"/>
                        <a:t>có</a:t>
                      </a:r>
                      <a:r>
                        <a:rPr lang="en-US" sz="3200" dirty="0"/>
                        <a:t> </a:t>
                      </a:r>
                      <a:r>
                        <a:rPr lang="en-US" sz="3200" dirty="0" err="1"/>
                        <a:t>đặc</a:t>
                      </a:r>
                      <a:r>
                        <a:rPr lang="en-US" sz="3200" dirty="0"/>
                        <a:t> </a:t>
                      </a:r>
                      <a:r>
                        <a:rPr lang="en-US" sz="3200" dirty="0" err="1"/>
                        <a:t>điểm</a:t>
                      </a:r>
                      <a:r>
                        <a:rPr lang="en-US" sz="3200" dirty="0"/>
                        <a:t> </a:t>
                      </a:r>
                      <a:r>
                        <a:rPr lang="en-US" sz="3200" dirty="0" err="1"/>
                        <a:t>gì</a:t>
                      </a:r>
                      <a:r>
                        <a:rPr lang="en-US" sz="3200" dirty="0"/>
                        <a:t> </a:t>
                      </a:r>
                      <a:r>
                        <a:rPr lang="en-US" sz="3200" dirty="0" err="1"/>
                        <a:t>để</a:t>
                      </a:r>
                      <a:r>
                        <a:rPr lang="en-US" sz="3200" dirty="0"/>
                        <a:t> </a:t>
                      </a:r>
                      <a:r>
                        <a:rPr lang="en-US" sz="3200" dirty="0" err="1"/>
                        <a:t>nhận</a:t>
                      </a:r>
                      <a:r>
                        <a:rPr lang="en-US" sz="3200" dirty="0"/>
                        <a:t> </a:t>
                      </a:r>
                      <a:r>
                        <a:rPr lang="en-US" sz="3200" dirty="0" err="1"/>
                        <a:t>biết</a:t>
                      </a:r>
                      <a:r>
                        <a:rPr lang="en-US" sz="3200" dirty="0"/>
                        <a:t>? (</a:t>
                      </a:r>
                      <a:r>
                        <a:rPr lang="en-US" sz="3200" dirty="0" err="1"/>
                        <a:t>hình</a:t>
                      </a:r>
                      <a:r>
                        <a:rPr lang="en-US" sz="3200" dirty="0"/>
                        <a:t> </a:t>
                      </a:r>
                      <a:r>
                        <a:rPr lang="en-US" sz="3200" dirty="0" err="1"/>
                        <a:t>dáng</a:t>
                      </a:r>
                      <a:r>
                        <a:rPr lang="en-US" sz="3200" dirty="0"/>
                        <a:t>, </a:t>
                      </a:r>
                      <a:r>
                        <a:rPr lang="en-US" sz="3200" dirty="0" err="1"/>
                        <a:t>màu</a:t>
                      </a:r>
                      <a:r>
                        <a:rPr lang="en-US" sz="3200" dirty="0"/>
                        <a:t> </a:t>
                      </a:r>
                      <a:r>
                        <a:rPr lang="en-US" sz="3200" dirty="0" err="1"/>
                        <a:t>sắc</a:t>
                      </a:r>
                      <a:r>
                        <a:rPr lang="en-US" sz="3200" dirty="0"/>
                        <a:t>, </a:t>
                      </a:r>
                      <a:r>
                        <a:rPr lang="en-US" sz="3200" dirty="0" err="1"/>
                        <a:t>vật</a:t>
                      </a:r>
                      <a:r>
                        <a:rPr lang="en-US" sz="3200" dirty="0"/>
                        <a:t> </a:t>
                      </a:r>
                      <a:r>
                        <a:rPr lang="en-US" sz="3200" dirty="0" err="1"/>
                        <a:t>liệu</a:t>
                      </a:r>
                      <a:r>
                        <a:rPr lang="en-US" sz="3200" dirty="0"/>
                        <a:t>)</a:t>
                      </a:r>
                    </a:p>
                  </a:txBody>
                  <a:tcPr/>
                </a:tc>
                <a:extLst>
                  <a:ext uri="{0D108BD9-81ED-4DB2-BD59-A6C34878D82A}">
                    <a16:rowId xmlns:a16="http://schemas.microsoft.com/office/drawing/2014/main" val="3934327231"/>
                  </a:ext>
                </a:extLst>
              </a:tr>
              <a:tr h="370840">
                <a:tc>
                  <a:txBody>
                    <a:bodyPr/>
                    <a:lstStyle/>
                    <a:p>
                      <a:pPr>
                        <a:spcBef>
                          <a:spcPts val="600"/>
                        </a:spcBef>
                        <a:spcAft>
                          <a:spcPts val="600"/>
                        </a:spcAft>
                      </a:pPr>
                      <a:r>
                        <a:rPr lang="en-US" sz="3200" dirty="0"/>
                        <a:t>Theo </a:t>
                      </a:r>
                      <a:r>
                        <a:rPr lang="en-US" sz="3200" dirty="0" err="1"/>
                        <a:t>em</a:t>
                      </a:r>
                      <a:r>
                        <a:rPr lang="en-US" sz="3200" dirty="0"/>
                        <a:t>, </a:t>
                      </a:r>
                      <a:r>
                        <a:rPr lang="en-US" sz="3200" dirty="0" err="1"/>
                        <a:t>thế</a:t>
                      </a:r>
                      <a:r>
                        <a:rPr lang="en-US" sz="3200" dirty="0"/>
                        <a:t> </a:t>
                      </a:r>
                      <a:r>
                        <a:rPr lang="en-US" sz="3200" dirty="0" err="1"/>
                        <a:t>nào</a:t>
                      </a:r>
                      <a:r>
                        <a:rPr lang="en-US" sz="3200" dirty="0"/>
                        <a:t> </a:t>
                      </a:r>
                      <a:r>
                        <a:rPr lang="en-US" sz="3200" dirty="0" err="1"/>
                        <a:t>là</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 </a:t>
                      </a:r>
                      <a:r>
                        <a:rPr lang="en-US" sz="3200" dirty="0" err="1"/>
                        <a:t>tạo</a:t>
                      </a:r>
                      <a:r>
                        <a:rPr lang="en-US" sz="3200" dirty="0"/>
                        <a:t> </a:t>
                      </a:r>
                      <a:r>
                        <a:rPr lang="en-US" sz="3200" dirty="0" err="1"/>
                        <a:t>hình</a:t>
                      </a:r>
                      <a:r>
                        <a:rPr lang="en-US" sz="3200" dirty="0"/>
                        <a:t> </a:t>
                      </a:r>
                      <a:r>
                        <a:rPr lang="en-US" sz="3200" dirty="0" err="1"/>
                        <a:t>và</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 </a:t>
                      </a:r>
                      <a:r>
                        <a:rPr lang="en-US" sz="3200" dirty="0" err="1"/>
                        <a:t>ứng</a:t>
                      </a:r>
                      <a:r>
                        <a:rPr lang="en-US" sz="3200" dirty="0"/>
                        <a:t> </a:t>
                      </a:r>
                      <a:r>
                        <a:rPr lang="en-US" sz="3200" dirty="0" err="1"/>
                        <a:t>dụng</a:t>
                      </a:r>
                      <a:r>
                        <a:rPr lang="en-US" sz="3200" dirty="0"/>
                        <a:t>?</a:t>
                      </a:r>
                    </a:p>
                  </a:txBody>
                  <a:tcPr/>
                </a:tc>
                <a:extLst>
                  <a:ext uri="{0D108BD9-81ED-4DB2-BD59-A6C34878D82A}">
                    <a16:rowId xmlns:a16="http://schemas.microsoft.com/office/drawing/2014/main" val="82457261"/>
                  </a:ext>
                </a:extLst>
              </a:tr>
            </a:tbl>
          </a:graphicData>
        </a:graphic>
      </p:graphicFrame>
    </p:spTree>
    <p:extLst>
      <p:ext uri="{BB962C8B-B14F-4D97-AF65-F5344CB8AC3E}">
        <p14:creationId xmlns:p14="http://schemas.microsoft.com/office/powerpoint/2010/main" val="1676503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3" name="Rectangle 2"/>
          <p:cNvSpPr/>
          <p:nvPr/>
        </p:nvSpPr>
        <p:spPr>
          <a:xfrm>
            <a:off x="632561" y="80208"/>
            <a:ext cx="1787022" cy="37064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NỘI DUNG 2:</a:t>
            </a:r>
          </a:p>
        </p:txBody>
      </p:sp>
      <p:pic>
        <p:nvPicPr>
          <p:cNvPr id="4" name="Picture 3"/>
          <p:cNvPicPr>
            <a:picLocks noChangeAspect="1"/>
          </p:cNvPicPr>
          <p:nvPr/>
        </p:nvPicPr>
        <p:blipFill>
          <a:blip r:embed="rId3"/>
          <a:stretch>
            <a:fillRect/>
          </a:stretch>
        </p:blipFill>
        <p:spPr>
          <a:xfrm>
            <a:off x="632561" y="531062"/>
            <a:ext cx="2476846" cy="3334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561" y="3855363"/>
            <a:ext cx="3118067" cy="2356441"/>
          </a:xfrm>
          <a:prstGeom prst="rect">
            <a:avLst/>
          </a:prstGeom>
        </p:spPr>
      </p:pic>
      <p:pic>
        <p:nvPicPr>
          <p:cNvPr id="8" name="Picture 7"/>
          <p:cNvPicPr>
            <a:picLocks noChangeAspect="1"/>
          </p:cNvPicPr>
          <p:nvPr/>
        </p:nvPicPr>
        <p:blipFill>
          <a:blip r:embed="rId5"/>
          <a:stretch>
            <a:fillRect/>
          </a:stretch>
        </p:blipFill>
        <p:spPr>
          <a:xfrm>
            <a:off x="5363986" y="3474140"/>
            <a:ext cx="2994158" cy="3277389"/>
          </a:xfrm>
          <a:prstGeom prst="rect">
            <a:avLst/>
          </a:prstGeom>
        </p:spPr>
      </p:pic>
      <p:pic>
        <p:nvPicPr>
          <p:cNvPr id="9" name="Picture 8"/>
          <p:cNvPicPr>
            <a:picLocks noChangeAspect="1"/>
          </p:cNvPicPr>
          <p:nvPr/>
        </p:nvPicPr>
        <p:blipFill>
          <a:blip r:embed="rId6"/>
          <a:stretch>
            <a:fillRect/>
          </a:stretch>
        </p:blipFill>
        <p:spPr>
          <a:xfrm>
            <a:off x="5363986" y="265531"/>
            <a:ext cx="3054821" cy="3066392"/>
          </a:xfrm>
          <a:prstGeom prst="rect">
            <a:avLst/>
          </a:prstGeom>
        </p:spPr>
      </p:pic>
      <p:sp>
        <p:nvSpPr>
          <p:cNvPr id="12" name="Rectangle 11"/>
          <p:cNvSpPr/>
          <p:nvPr/>
        </p:nvSpPr>
        <p:spPr>
          <a:xfrm>
            <a:off x="1698739" y="6266718"/>
            <a:ext cx="983254" cy="37433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Họa</a:t>
            </a:r>
            <a:r>
              <a:rPr lang="en-US" b="1" dirty="0">
                <a:solidFill>
                  <a:schemeClr val="tx1"/>
                </a:solidFill>
              </a:rPr>
              <a:t> </a:t>
            </a:r>
            <a:r>
              <a:rPr lang="en-US" b="1" dirty="0" err="1">
                <a:solidFill>
                  <a:schemeClr val="tx1"/>
                </a:solidFill>
              </a:rPr>
              <a:t>sĩ</a:t>
            </a:r>
            <a:endParaRPr lang="en-US" b="1" dirty="0">
              <a:solidFill>
                <a:schemeClr val="tx1"/>
              </a:solidFill>
            </a:endParaRPr>
          </a:p>
        </p:txBody>
      </p:sp>
      <p:pic>
        <p:nvPicPr>
          <p:cNvPr id="13" name="Picture 12"/>
          <p:cNvPicPr>
            <a:picLocks noChangeAspect="1"/>
          </p:cNvPicPr>
          <p:nvPr/>
        </p:nvPicPr>
        <p:blipFill>
          <a:blip r:embed="rId7"/>
          <a:stretch>
            <a:fillRect/>
          </a:stretch>
        </p:blipFill>
        <p:spPr>
          <a:xfrm>
            <a:off x="1317495" y="981916"/>
            <a:ext cx="2400635" cy="2524477"/>
          </a:xfrm>
          <a:prstGeom prst="rect">
            <a:avLst/>
          </a:prstGeom>
        </p:spPr>
      </p:pic>
      <p:sp>
        <p:nvSpPr>
          <p:cNvPr id="14" name="Rectangle 13"/>
          <p:cNvSpPr/>
          <p:nvPr/>
        </p:nvSpPr>
        <p:spPr>
          <a:xfrm>
            <a:off x="167120" y="2686155"/>
            <a:ext cx="983254" cy="7879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Nhà</a:t>
            </a:r>
            <a:r>
              <a:rPr lang="en-US" b="1" dirty="0">
                <a:solidFill>
                  <a:schemeClr val="tx1"/>
                </a:solidFill>
              </a:rPr>
              <a:t> </a:t>
            </a:r>
            <a:r>
              <a:rPr lang="en-US" b="1" dirty="0" err="1">
                <a:solidFill>
                  <a:schemeClr val="tx1"/>
                </a:solidFill>
              </a:rPr>
              <a:t>điêu</a:t>
            </a:r>
            <a:r>
              <a:rPr lang="en-US" b="1" dirty="0">
                <a:solidFill>
                  <a:schemeClr val="tx1"/>
                </a:solidFill>
              </a:rPr>
              <a:t> </a:t>
            </a:r>
            <a:r>
              <a:rPr lang="en-US" b="1" dirty="0" err="1">
                <a:solidFill>
                  <a:schemeClr val="tx1"/>
                </a:solidFill>
              </a:rPr>
              <a:t>khắc</a:t>
            </a:r>
            <a:endParaRPr lang="en-US" b="1" dirty="0">
              <a:solidFill>
                <a:schemeClr val="tx1"/>
              </a:solidFill>
            </a:endParaRPr>
          </a:p>
        </p:txBody>
      </p:sp>
    </p:spTree>
    <p:extLst>
      <p:ext uri="{BB962C8B-B14F-4D97-AF65-F5344CB8AC3E}">
        <p14:creationId xmlns:p14="http://schemas.microsoft.com/office/powerpoint/2010/main" val="2787852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8263" y="851769"/>
            <a:ext cx="4341460" cy="28896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29" y="1302291"/>
            <a:ext cx="4096011" cy="3072009"/>
          </a:xfrm>
          <a:prstGeom prst="rect">
            <a:avLst/>
          </a:prstGeom>
        </p:spPr>
      </p:pic>
      <p:sp>
        <p:nvSpPr>
          <p:cNvPr id="6" name="Rectangle 5"/>
          <p:cNvSpPr/>
          <p:nvPr/>
        </p:nvSpPr>
        <p:spPr>
          <a:xfrm>
            <a:off x="701459" y="4513074"/>
            <a:ext cx="3432130" cy="4221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vẽ</a:t>
            </a:r>
            <a:r>
              <a:rPr lang="en-US" b="1" dirty="0">
                <a:solidFill>
                  <a:schemeClr val="tx1"/>
                </a:solidFill>
              </a:rPr>
              <a:t> </a:t>
            </a:r>
            <a:r>
              <a:rPr lang="en-US" b="1" dirty="0" err="1">
                <a:solidFill>
                  <a:schemeClr val="tx1"/>
                </a:solidFill>
              </a:rPr>
              <a:t>ngoài</a:t>
            </a:r>
            <a:r>
              <a:rPr lang="en-US" b="1" dirty="0">
                <a:solidFill>
                  <a:schemeClr val="tx1"/>
                </a:solidFill>
              </a:rPr>
              <a:t> </a:t>
            </a:r>
            <a:r>
              <a:rPr lang="en-US" b="1" dirty="0" err="1">
                <a:solidFill>
                  <a:schemeClr val="tx1"/>
                </a:solidFill>
              </a:rPr>
              <a:t>sân</a:t>
            </a:r>
            <a:r>
              <a:rPr lang="en-US" b="1" dirty="0">
                <a:solidFill>
                  <a:schemeClr val="tx1"/>
                </a:solidFill>
              </a:rPr>
              <a:t> </a:t>
            </a:r>
            <a:r>
              <a:rPr lang="en-US" b="1" dirty="0" err="1">
                <a:solidFill>
                  <a:schemeClr val="tx1"/>
                </a:solidFill>
              </a:rPr>
              <a:t>trường</a:t>
            </a:r>
            <a:endParaRPr lang="en-US" b="1" dirty="0">
              <a:solidFill>
                <a:schemeClr val="tx1"/>
              </a:solidFill>
            </a:endParaRPr>
          </a:p>
        </p:txBody>
      </p:sp>
      <p:sp>
        <p:nvSpPr>
          <p:cNvPr id="7" name="Rectangle 6"/>
          <p:cNvSpPr/>
          <p:nvPr/>
        </p:nvSpPr>
        <p:spPr>
          <a:xfrm>
            <a:off x="5333374" y="3915529"/>
            <a:ext cx="3148833" cy="4221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vẽ</a:t>
            </a:r>
            <a:r>
              <a:rPr lang="en-US" b="1" dirty="0">
                <a:solidFill>
                  <a:schemeClr val="tx1"/>
                </a:solidFill>
              </a:rPr>
              <a:t> </a:t>
            </a:r>
            <a:r>
              <a:rPr lang="en-US" b="1" dirty="0" err="1">
                <a:solidFill>
                  <a:schemeClr val="tx1"/>
                </a:solidFill>
              </a:rPr>
              <a:t>trong</a:t>
            </a:r>
            <a:r>
              <a:rPr lang="en-US" b="1" dirty="0">
                <a:solidFill>
                  <a:schemeClr val="tx1"/>
                </a:solidFill>
              </a:rPr>
              <a:t> </a:t>
            </a:r>
            <a:r>
              <a:rPr lang="en-US" b="1" dirty="0" err="1">
                <a:solidFill>
                  <a:schemeClr val="tx1"/>
                </a:solidFill>
              </a:rPr>
              <a:t>lớp</a:t>
            </a:r>
            <a:endParaRPr lang="en-US" b="1" dirty="0">
              <a:solidFill>
                <a:schemeClr val="tx1"/>
              </a:solidFill>
            </a:endParaRPr>
          </a:p>
        </p:txBody>
      </p:sp>
    </p:spTree>
    <p:extLst>
      <p:ext uri="{BB962C8B-B14F-4D97-AF65-F5344CB8AC3E}">
        <p14:creationId xmlns:p14="http://schemas.microsoft.com/office/powerpoint/2010/main" val="311904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39487279"/>
              </p:ext>
            </p:extLst>
          </p:nvPr>
        </p:nvGraphicFramePr>
        <p:xfrm>
          <a:off x="1524000" y="1397000"/>
          <a:ext cx="6096000" cy="32004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373534006"/>
                    </a:ext>
                  </a:extLst>
                </a:gridCol>
              </a:tblGrid>
              <a:tr h="370840">
                <a:tc>
                  <a:txBody>
                    <a:bodyPr/>
                    <a:lstStyle/>
                    <a:p>
                      <a:r>
                        <a:rPr lang="en-US" sz="3200" dirty="0" err="1"/>
                        <a:t>Câu</a:t>
                      </a:r>
                      <a:r>
                        <a:rPr lang="en-US" sz="3200" dirty="0"/>
                        <a:t> </a:t>
                      </a:r>
                      <a:r>
                        <a:rPr lang="en-US" sz="3200" dirty="0" err="1"/>
                        <a:t>hỏi</a:t>
                      </a:r>
                      <a:r>
                        <a:rPr lang="en-US" sz="3200" dirty="0"/>
                        <a:t> </a:t>
                      </a:r>
                      <a:r>
                        <a:rPr lang="en-US" sz="3200" dirty="0" err="1"/>
                        <a:t>thảo</a:t>
                      </a:r>
                      <a:r>
                        <a:rPr lang="en-US" sz="3200" dirty="0"/>
                        <a:t> </a:t>
                      </a:r>
                      <a:r>
                        <a:rPr lang="en-US" sz="3200" dirty="0" err="1"/>
                        <a:t>luận</a:t>
                      </a:r>
                      <a:r>
                        <a:rPr lang="en-US" sz="3200" dirty="0"/>
                        <a:t> </a:t>
                      </a:r>
                      <a:r>
                        <a:rPr lang="en-US" sz="3200" dirty="0" err="1"/>
                        <a:t>gợi</a:t>
                      </a:r>
                      <a:r>
                        <a:rPr lang="en-US" sz="3200" baseline="0" dirty="0"/>
                        <a:t> ý</a:t>
                      </a:r>
                      <a:endParaRPr lang="en-US" sz="3200" dirty="0"/>
                    </a:p>
                  </a:txBody>
                  <a:tcPr/>
                </a:tc>
                <a:extLst>
                  <a:ext uri="{0D108BD9-81ED-4DB2-BD59-A6C34878D82A}">
                    <a16:rowId xmlns:a16="http://schemas.microsoft.com/office/drawing/2014/main" val="4106421590"/>
                  </a:ext>
                </a:extLst>
              </a:tr>
              <a:tr h="370840">
                <a:tc>
                  <a:txBody>
                    <a:bodyPr/>
                    <a:lstStyle/>
                    <a:p>
                      <a:r>
                        <a:rPr lang="en-US" sz="3200" dirty="0"/>
                        <a:t>Theo </a:t>
                      </a:r>
                      <a:r>
                        <a:rPr lang="en-US" sz="3200" dirty="0" err="1"/>
                        <a:t>em</a:t>
                      </a:r>
                      <a:r>
                        <a:rPr lang="en-US" sz="3200" dirty="0"/>
                        <a:t>, </a:t>
                      </a:r>
                      <a:r>
                        <a:rPr lang="en-US" sz="3200" dirty="0" err="1"/>
                        <a:t>những</a:t>
                      </a:r>
                      <a:r>
                        <a:rPr lang="en-US" sz="3200" dirty="0"/>
                        <a:t> </a:t>
                      </a:r>
                      <a:r>
                        <a:rPr lang="en-US" sz="3200" dirty="0" err="1"/>
                        <a:t>ai</a:t>
                      </a:r>
                      <a:r>
                        <a:rPr lang="en-US" sz="3200" dirty="0"/>
                        <a:t> </a:t>
                      </a:r>
                      <a:r>
                        <a:rPr lang="en-US" sz="3200" dirty="0" err="1"/>
                        <a:t>có</a:t>
                      </a:r>
                      <a:r>
                        <a:rPr lang="en-US" sz="3200" dirty="0"/>
                        <a:t> </a:t>
                      </a:r>
                      <a:r>
                        <a:rPr lang="en-US" sz="3200" dirty="0" err="1"/>
                        <a:t>thể</a:t>
                      </a:r>
                      <a:r>
                        <a:rPr lang="en-US" sz="3200" dirty="0"/>
                        <a:t> </a:t>
                      </a:r>
                      <a:r>
                        <a:rPr lang="en-US" sz="3200" dirty="0" err="1"/>
                        <a:t>sáng</a:t>
                      </a:r>
                      <a:r>
                        <a:rPr lang="en-US" sz="3200" dirty="0"/>
                        <a:t> </a:t>
                      </a:r>
                      <a:r>
                        <a:rPr lang="en-US" sz="3200" dirty="0" err="1"/>
                        <a:t>tạo</a:t>
                      </a:r>
                      <a:r>
                        <a:rPr lang="en-US" sz="3200" dirty="0"/>
                        <a:t> </a:t>
                      </a:r>
                      <a:r>
                        <a:rPr lang="en-US" sz="3200" dirty="0" err="1"/>
                        <a:t>ra</a:t>
                      </a:r>
                      <a:r>
                        <a:rPr lang="en-US" sz="3200" dirty="0"/>
                        <a:t> </a:t>
                      </a:r>
                      <a:r>
                        <a:rPr lang="en-US" sz="3200" dirty="0" err="1"/>
                        <a:t>các</a:t>
                      </a:r>
                      <a:r>
                        <a:rPr lang="en-US" sz="3200" dirty="0"/>
                        <a:t> </a:t>
                      </a:r>
                      <a:r>
                        <a:rPr lang="en-US" sz="3200" dirty="0" err="1"/>
                        <a:t>sản</a:t>
                      </a:r>
                      <a:r>
                        <a:rPr lang="en-US" sz="3200" dirty="0"/>
                        <a:t> </a:t>
                      </a:r>
                      <a:r>
                        <a:rPr lang="en-US" sz="3200" dirty="0" err="1"/>
                        <a:t>phẩm</a:t>
                      </a:r>
                      <a:r>
                        <a:rPr lang="en-US" sz="3200" dirty="0"/>
                        <a:t> </a:t>
                      </a:r>
                      <a:r>
                        <a:rPr lang="en-US" sz="3200" dirty="0" err="1"/>
                        <a:t>mĩ</a:t>
                      </a:r>
                      <a:r>
                        <a:rPr lang="en-US" sz="3200" dirty="0"/>
                        <a:t> </a:t>
                      </a:r>
                      <a:r>
                        <a:rPr lang="en-US" sz="3200" dirty="0" err="1"/>
                        <a:t>thuật</a:t>
                      </a:r>
                      <a:r>
                        <a:rPr lang="en-US" sz="3200" dirty="0"/>
                        <a:t>?</a:t>
                      </a:r>
                    </a:p>
                  </a:txBody>
                  <a:tcPr/>
                </a:tc>
                <a:extLst>
                  <a:ext uri="{0D108BD9-81ED-4DB2-BD59-A6C34878D82A}">
                    <a16:rowId xmlns:a16="http://schemas.microsoft.com/office/drawing/2014/main" val="3321514104"/>
                  </a:ext>
                </a:extLst>
              </a:tr>
              <a:tr h="370840">
                <a:tc>
                  <a:txBody>
                    <a:bodyPr/>
                    <a:lstStyle/>
                    <a:p>
                      <a:r>
                        <a:rPr lang="vi-VN" sz="3200" dirty="0"/>
                        <a:t>Theo em, những lứa tuổi nào có thể thực hiện được các sản phẩm mĩ thuật?</a:t>
                      </a:r>
                      <a:endParaRPr lang="en-US" sz="3200" dirty="0"/>
                    </a:p>
                  </a:txBody>
                  <a:tcPr/>
                </a:tc>
                <a:extLst>
                  <a:ext uri="{0D108BD9-81ED-4DB2-BD59-A6C34878D82A}">
                    <a16:rowId xmlns:a16="http://schemas.microsoft.com/office/drawing/2014/main" val="1530985523"/>
                  </a:ext>
                </a:extLst>
              </a:tr>
            </a:tbl>
          </a:graphicData>
        </a:graphic>
      </p:graphicFrame>
    </p:spTree>
    <p:extLst>
      <p:ext uri="{BB962C8B-B14F-4D97-AF65-F5344CB8AC3E}">
        <p14:creationId xmlns:p14="http://schemas.microsoft.com/office/powerpoint/2010/main" val="8083720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789</TotalTime>
  <Words>982</Words>
  <Application>Microsoft Office PowerPoint</Application>
  <PresentationFormat>On-screen Show (4:3)</PresentationFormat>
  <Paragraphs>94</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WIN10</cp:lastModifiedBy>
  <cp:revision>108</cp:revision>
  <dcterms:created xsi:type="dcterms:W3CDTF">2021-01-29T04:19:07Z</dcterms:created>
  <dcterms:modified xsi:type="dcterms:W3CDTF">2025-01-21T13:30:55Z</dcterms:modified>
</cp:coreProperties>
</file>