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8" r:id="rId3"/>
    <p:sldMasterId id="2147483710" r:id="rId4"/>
    <p:sldMasterId id="2147483736" r:id="rId5"/>
    <p:sldMasterId id="2147483855" r:id="rId6"/>
    <p:sldMasterId id="2147483868" r:id="rId7"/>
    <p:sldMasterId id="2147483883" r:id="rId8"/>
    <p:sldMasterId id="2147483900" r:id="rId9"/>
  </p:sldMasterIdLst>
  <p:notesMasterIdLst>
    <p:notesMasterId r:id="rId25"/>
  </p:notesMasterIdLst>
  <p:sldIdLst>
    <p:sldId id="615" r:id="rId10"/>
    <p:sldId id="349" r:id="rId11"/>
    <p:sldId id="613" r:id="rId12"/>
    <p:sldId id="268" r:id="rId13"/>
    <p:sldId id="267" r:id="rId14"/>
    <p:sldId id="272" r:id="rId15"/>
    <p:sldId id="273" r:id="rId16"/>
    <p:sldId id="506" r:id="rId17"/>
    <p:sldId id="508" r:id="rId18"/>
    <p:sldId id="326" r:id="rId19"/>
    <p:sldId id="509" r:id="rId20"/>
    <p:sldId id="523" r:id="rId21"/>
    <p:sldId id="525" r:id="rId22"/>
    <p:sldId id="371" r:id="rId23"/>
    <p:sldId id="570" r:id="rId2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A929A93-D0B8-43DC-9A67-78F1ADF19E47}" type="datetimeFigureOut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512AFF6-C405-49E9-BC7A-AFA56D4DAA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8104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>
              <a:cs typeface="等线"/>
            </a:endParaRPr>
          </a:p>
        </p:txBody>
      </p:sp>
      <p:sp>
        <p:nvSpPr>
          <p:cNvPr id="9933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EAF5605-78E7-41E7-AEDE-D97ADF8CF364}" type="slidenum">
              <a:rPr lang="zh-CN" altLang="en-US">
                <a:solidFill>
                  <a:srgbClr val="000000"/>
                </a:solidFill>
                <a:ea typeface="SimSun" pitchFamily="2" charset="-122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zh-CN" altLang="en-US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TK: VŨ</a:t>
            </a:r>
            <a:r>
              <a:rPr lang="en-GB" baseline="0" dirty="0"/>
              <a:t> HỒNG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441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>
              <a:cs typeface="等线"/>
            </a:endParaRPr>
          </a:p>
        </p:txBody>
      </p:sp>
      <p:sp>
        <p:nvSpPr>
          <p:cNvPr id="10240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05102E-753E-4E88-A1D5-8D0C18AEAB33}" type="slidenum">
              <a:rPr lang="zh-CN" altLang="en-US">
                <a:solidFill>
                  <a:srgbClr val="000000"/>
                </a:solidFill>
                <a:ea typeface="SimSun" pitchFamily="2" charset="-122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zh-CN" altLang="en-US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/>
              <a:t>Bài giảng được thiết kế bởi: Phạm Duyên</a:t>
            </a:r>
          </a:p>
          <a:p>
            <a:pPr>
              <a:spcBef>
                <a:spcPct val="0"/>
              </a:spcBef>
            </a:pPr>
            <a:endParaRPr lang="zh-CN" altLang="en-US">
              <a:cs typeface="等线"/>
            </a:endParaRPr>
          </a:p>
        </p:txBody>
      </p:sp>
      <p:sp>
        <p:nvSpPr>
          <p:cNvPr id="10445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8CB70A4-65C7-4A4E-A052-CB1332ED9E71}" type="slidenum">
              <a:rPr lang="zh-CN" altLang="en-US">
                <a:solidFill>
                  <a:srgbClr val="000000"/>
                </a:solidFill>
                <a:ea typeface="SimSun" pitchFamily="2" charset="-122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zh-CN" altLang="en-US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>
              <a:cs typeface="等线"/>
            </a:endParaRPr>
          </a:p>
        </p:txBody>
      </p:sp>
      <p:sp>
        <p:nvSpPr>
          <p:cNvPr id="106499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14C69D7-7918-4FDC-86F0-5265FC3B2FA0}" type="slidenum">
              <a:rPr lang="zh-CN" altLang="en-US">
                <a:solidFill>
                  <a:srgbClr val="000000"/>
                </a:solidFill>
                <a:ea typeface="SimSun" pitchFamily="2" charset="-122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zh-CN" altLang="en-US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>
              <a:cs typeface="等线"/>
            </a:endParaRPr>
          </a:p>
        </p:txBody>
      </p:sp>
      <p:sp>
        <p:nvSpPr>
          <p:cNvPr id="10854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6928C01-C6A2-413C-8FB1-52181EB27D05}" type="slidenum">
              <a:rPr lang="zh-CN" altLang="en-US">
                <a:solidFill>
                  <a:srgbClr val="000000"/>
                </a:solidFill>
                <a:ea typeface="SimSun" pitchFamily="2" charset="-122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zh-CN" altLang="en-US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698F9-AF7E-4A6D-B7D1-C76D65D490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263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>
              <a:cs typeface="等线"/>
            </a:endParaRPr>
          </a:p>
        </p:txBody>
      </p:sp>
      <p:sp>
        <p:nvSpPr>
          <p:cNvPr id="11059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EA70DF7-79C9-4D6E-B184-EB904708578A}" type="slidenum">
              <a:rPr lang="zh-CN" altLang="en-US">
                <a:solidFill>
                  <a:srgbClr val="000000"/>
                </a:solidFill>
                <a:ea typeface="SimSun" pitchFamily="2" charset="-122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zh-CN" altLang="en-US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>
              <a:cs typeface="等线"/>
            </a:endParaRPr>
          </a:p>
        </p:txBody>
      </p:sp>
      <p:sp>
        <p:nvSpPr>
          <p:cNvPr id="11366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017D928-808B-4011-8B1F-A2316C1E324F}" type="slidenum">
              <a:rPr lang="zh-CN" altLang="en-US">
                <a:solidFill>
                  <a:srgbClr val="000000"/>
                </a:solidFill>
                <a:ea typeface="SimSun" pitchFamily="2" charset="-122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zh-CN" altLang="en-US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>
              <a:cs typeface="等线"/>
            </a:endParaRPr>
          </a:p>
        </p:txBody>
      </p:sp>
      <p:sp>
        <p:nvSpPr>
          <p:cNvPr id="11571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B7E298-B46A-4BEB-8FC6-2F46FE6EF775}" type="slidenum">
              <a:rPr lang="zh-CN" altLang="en-US">
                <a:solidFill>
                  <a:srgbClr val="000000"/>
                </a:solidFill>
                <a:ea typeface="SimSun" pitchFamily="2" charset="-122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zh-CN" altLang="en-US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2.pn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B0FB3-2091-4229-ABAE-48B760E4E6CC}" type="datetimeFigureOut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92C04-C135-4371-8B2B-6770AD3AB7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13987-DAFD-4022-B325-EFCFB86EFFF8}" type="datetimeFigureOut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22142-70A8-4430-911F-8FF116C18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1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5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6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27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5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4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335B7-355F-4EB3-91A7-2D16BC0304D3}" type="datetimeFigureOut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24964-3F1F-43EA-A43D-FF09B1998F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22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9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977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84988-00C5-47A7-B090-8B7ACF133095}" type="datetimeFigureOut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AA3DA-0079-4DD7-A560-D95E341574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EEA22-AC79-4289-90F7-19D45C973C46}" type="datetimeFigureOut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2AA4A-1F0E-4780-8E5A-47B655FCF3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925B2-3B3E-48F8-8881-1A1440C27831}" type="datetimeFigureOut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5BB4E-035D-4D50-927D-5008D42721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C0C81-F6E5-4AF0-B24E-BC1033640DE1}" type="datetimeFigureOut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0295D-4020-4A38-B49B-728407870B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4AE2-F325-4CAB-B639-B1A77AE14746}" type="datetimeFigureOut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F101D-7928-4A58-8F49-157A45FA9C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265D6-6EB6-4A6D-A43B-FBC551666A65}" type="datetimeFigureOut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8E22A-4380-4CDB-A6AF-4C99866984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473A0-70BD-4352-8706-29B08418C624}" type="datetimeFigureOut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182BB-631F-455B-9D0F-F7DC6139B9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0CDDF-3805-491E-9DB4-168CD8C6723A}" type="datetimeFigureOut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9BB48-C2D0-47BE-9007-0F62EA2557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06AF4-748B-4346-8C36-165F97E7CC25}" type="datetimeFigureOut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C56C9-6FCF-4D7B-BE1E-3A554E51B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3952B-2D08-4636-8873-8D6135C316BD}" type="datetimeFigureOut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06907-7AA9-4AC3-97CF-F4E9C810FC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2F03F-88DA-4EF0-BF7A-A921325A1383}" type="datetimeFigureOut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01627-20B6-448C-BB7C-354797A43C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8C878-9E92-4712-B966-FB01181CBEFC}" type="datetimeFigureOut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E4B7C-1A6D-4419-83A6-FE57EA5EFD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3713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550" y="107950"/>
            <a:ext cx="409733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7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9050" y="6502400"/>
            <a:ext cx="12192000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</p:spTree>
  </p:cSld>
  <p:clrMapOvr>
    <a:masterClrMapping/>
  </p:clrMapOvr>
  <p:transition spd="slow" advClick="0" advTm="3713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2B192-9158-4ECD-9EDA-75BFBDF1F881}" type="datetimeFigureOut">
              <a:rPr lang="zh-CN" altLang="en-US"/>
              <a:pPr>
                <a:defRPr/>
              </a:pPr>
              <a:t>2025/1/20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DC7E0-CCDA-4898-BED3-13956A9469D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65543-C797-4099-A428-4718E35D266A}" type="datetimeFigureOut">
              <a:rPr lang="zh-CN" altLang="en-US"/>
              <a:pPr>
                <a:defRPr/>
              </a:pPr>
              <a:t>2025/1/20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5ADA1-595F-47A9-880C-2858446DE25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E796C-5912-4C3B-9F80-A72ED2F1C9B6}" type="datetimeFigureOut">
              <a:rPr lang="zh-CN" altLang="en-US"/>
              <a:pPr>
                <a:defRPr/>
              </a:pPr>
              <a:t>2025/1/20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9E4A2-B0B0-494D-A612-5D592179309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9EAB5-8639-4253-9D5E-B82059E8D068}" type="datetimeFigureOut">
              <a:rPr lang="zh-CN" altLang="en-US"/>
              <a:pPr>
                <a:defRPr/>
              </a:pPr>
              <a:t>2025/1/20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0EC30-C16E-483F-813D-550A9D3F53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AC411-DBC3-476C-BFF3-A71545BDFE9D}" type="datetimeFigureOut">
              <a:rPr lang="zh-CN" altLang="en-US"/>
              <a:pPr>
                <a:defRPr/>
              </a:pPr>
              <a:t>2025/1/20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EF7B5-C8DE-46CF-B9C1-1627A64832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27B93-7839-48FC-A355-2B873F4D9E1B}" type="datetimeFigureOut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F1FAA-D30B-4FDA-9242-BBFC46EADD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8776D-1B23-45FF-89E2-A4FF35572354}" type="datetimeFigureOut">
              <a:rPr lang="zh-CN" altLang="en-US"/>
              <a:pPr>
                <a:defRPr/>
              </a:pPr>
              <a:t>2025/1/20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F8FAB-8340-4599-B752-930693E1296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03473-0408-4F36-A552-DF03A0FF5659}" type="datetimeFigureOut">
              <a:rPr lang="zh-CN" altLang="en-US"/>
              <a:pPr>
                <a:defRPr/>
              </a:pPr>
              <a:t>2025/1/20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5FF04-52CF-4604-B094-B68E9C63F3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7784D-6BE2-4AD3-AB14-6C07921B5D7C}" type="datetimeFigureOut">
              <a:rPr lang="zh-CN" altLang="en-US"/>
              <a:pPr>
                <a:defRPr/>
              </a:pPr>
              <a:t>2025/1/20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B5816-BA17-4C85-9B8A-E26446C034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D2346-5D7B-4EC6-946F-DFC149A7A797}" type="datetimeFigureOut">
              <a:rPr lang="zh-CN" altLang="en-US"/>
              <a:pPr>
                <a:defRPr/>
              </a:pPr>
              <a:t>2025/1/20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D27BE-98A0-4239-830C-E8CE457067F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B9983-914A-4908-BA8D-9B71DA431B06}" type="datetimeFigureOut">
              <a:rPr lang="zh-CN" altLang="en-US"/>
              <a:pPr>
                <a:defRPr/>
              </a:pPr>
              <a:t>2025/1/20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2C5E8-2775-4F83-BC94-DCBE3418D3A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08EEA-8A12-4142-A686-4EC3C3BF4473}" type="datetimeFigureOut">
              <a:rPr lang="zh-CN" altLang="en-US"/>
              <a:pPr>
                <a:defRPr/>
              </a:pPr>
              <a:t>2025/1/20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C46AE-8680-4727-B1FD-1C6E0C719DE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5CC5F-3A66-4781-9DF7-8D38D0582987}" type="datetimeFigureOut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4D4D2-DCE3-4482-81C8-6D2ED57E9D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19CE5-D2C3-48AF-AA75-BCA2C65710FB}" type="datetimeFigureOut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66957-3C48-46F8-8302-4AD3C2F421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70A15-5732-4DD5-BC2D-E5038AFB5A42}" type="datetimeFigureOut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B8042-ACF9-4A7C-A725-F91C788762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0C357-6297-4865-804A-128DC6EBE1A9}" type="datetimeFigureOut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75BF4-BBF5-4ED1-8144-34B2939436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25004-9E42-42A0-8349-D6798922D451}" type="datetimeFigureOut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D1777-F29E-4A42-8E89-CDE5EF0EE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3B0A4-1688-43F0-980B-C05747A3CFCB}" type="datetimeFigureOut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CDF21-40DF-49D9-9A64-0CB4C84F2F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44CA9-7F03-45D6-83B2-77B001B01011}" type="datetimeFigureOut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A4800-84D2-4B09-8F1D-947823660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8FB12-3CE2-4CB0-BA8E-432FAD68D006}" type="datetimeFigureOut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7944D-9128-4682-9166-4F0B5F93E2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5FE06-2587-4A9C-9360-771E17237EEA}" type="datetimeFigureOut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449BB-6A3B-4307-8F73-576DD6213F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BD578-60E3-4281-B35E-F7D26FCE2ADE}" type="datetimeFigureOut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8CABF-F498-4460-A6DB-53B4A49725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227AA-2C29-4E55-8D5F-C478838C4C67}" type="datetimeFigureOut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606C3-5EE7-4634-9BEC-71D2C906A3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470AF-E7BA-46C0-BD39-F03349AF468F}" type="datetimeFigureOut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D8E9B-CA40-47C9-A32A-5F6BA42FC6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CC451-D8A3-4BDA-97A4-38374A72A0FF}" type="datetimeFigureOut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F82D4-4204-437A-A281-30BB79EC39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251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06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B8DDF-816E-4A15-829E-244899097798}" type="datetimeFigureOut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E2D74-B212-4C10-83D4-3C12470E25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423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647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084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0759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393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725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027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083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926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5081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33287-D2A7-4F99-A86E-3511C36226CD}" type="datetimeFigureOut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13B9B-E66C-4C96-83F9-4FE094EEF0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8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18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4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1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43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6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5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0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0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1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BAFEB-CC52-46EB-8131-4F6EBFAC993D}" type="datetimeFigureOut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C0E04-8E71-4131-89C9-5C636CC38C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85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37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9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9445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150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1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982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19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192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92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DC4AA-A40F-4569-A08C-E1441F024665}" type="datetimeFigureOut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A7763-D47A-4174-90C0-53FFF56E2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797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884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128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681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17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8072E3-7A52-4F43-AEE6-FFF5235221FB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F8999-0D48-4C42-80AE-0420B0A66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8356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44494985"/>
      </p:ext>
    </p:extLst>
  </p:cSld>
  <p:clrMapOvr>
    <a:masterClrMapping/>
  </p:clrMapOvr>
  <p:transition>
    <p:cut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736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617124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59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BB32E0-1CDC-4430-94B7-B9354FC0D198}" type="datetimeFigureOut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E9C33A-B7E1-42AB-A9BC-E17FFBE2C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10EF27-5E8B-45DA-9FC3-2DC63A2BF212}" type="datetimeFigureOut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41D638F-B3E9-464B-BBA9-7C04424A41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53" r:id="rId12"/>
    <p:sldLayoutId id="2147483854" r:id="rId13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993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5974C20-F526-4F36-9566-2E98BC789776}" type="datetimeFigureOut">
              <a:rPr lang="zh-CN" altLang="en-US"/>
              <a:pPr>
                <a:defRPr/>
              </a:pPr>
              <a:t>2025/1/20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B9360C-DA9A-4888-9996-198DC1EA3CD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grpSp>
        <p:nvGrpSpPr>
          <p:cNvPr id="39943" name="组合 6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700"/>
              <a:ext cx="11696700" cy="6324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2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21AB907-89A8-4A81-9FE7-A17BA47246EC}" type="datetimeFigureOut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638AE2-8232-49AD-8C55-81420B12BB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2231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11122025" y="-14288"/>
            <a:ext cx="1223963" cy="104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838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529" y="66764"/>
            <a:ext cx="12193057" cy="672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16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38100" y="28575"/>
            <a:ext cx="1226820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80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529" y="66764"/>
            <a:ext cx="12193057" cy="672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09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wmf"/><Relationship Id="rId7" Type="http://schemas.openxmlformats.org/officeDocument/2006/relationships/image" Target="../media/image17.gif"/><Relationship Id="rId2" Type="http://schemas.openxmlformats.org/officeDocument/2006/relationships/slideLayout" Target="../slideLayouts/slideLayout58.xml"/><Relationship Id="rId1" Type="http://schemas.openxmlformats.org/officeDocument/2006/relationships/audio" Target="file:///D:\LOAN%20-%20CD\Nho%20Thay.MP3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microsoft.com/office/2007/relationships/hdphoto" Target="../media/hdphoto5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9.xml"/><Relationship Id="rId6" Type="http://schemas.microsoft.com/office/2007/relationships/hdphoto" Target="../media/hdphoto2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wmf"/><Relationship Id="rId7" Type="http://schemas.openxmlformats.org/officeDocument/2006/relationships/image" Target="../media/image17.gif"/><Relationship Id="rId2" Type="http://schemas.openxmlformats.org/officeDocument/2006/relationships/slideLayout" Target="../slideLayouts/slideLayout58.xml"/><Relationship Id="rId1" Type="http://schemas.openxmlformats.org/officeDocument/2006/relationships/audio" Target="file:///D:\LOAN%20-%20CD\Nho%20Thay.MP3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22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9680576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325" y="642939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2503963" y="1585661"/>
            <a:ext cx="7757637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Tiếng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Việt</a:t>
            </a:r>
            <a:endParaRPr kumimoji="0" lang="en-US" sz="3600" b="0" i="0" u="none" strike="noStrike" kern="10" cap="none" spc="0" normalizeH="0" baseline="0" noProof="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5257801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1524001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9698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170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9419619" y="2122446"/>
            <a:ext cx="1472718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5081" y="170820"/>
            <a:ext cx="11726729" cy="6389905"/>
            <a:chOff x="0" y="329377"/>
            <a:chExt cx="9369188" cy="480349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225188" y="32937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3665313" y="2127816"/>
            <a:ext cx="5754500" cy="2131189"/>
            <a:chOff x="2744315" y="1595348"/>
            <a:chExt cx="4326579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微软雅黑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1" y="2040601"/>
              <a:ext cx="2853835" cy="6924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418AC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 HIỂU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442652" y="2376668"/>
            <a:ext cx="1563838" cy="1633483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微软雅黑"/>
                <a:cs typeface="+mn-cs"/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94" y="2227634"/>
            <a:ext cx="2106473" cy="28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766" y="2931930"/>
            <a:ext cx="3267379" cy="306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37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Box 7"/>
          <p:cNvSpPr txBox="1">
            <a:spLocks noChangeArrowheads="1"/>
          </p:cNvSpPr>
          <p:nvPr/>
        </p:nvSpPr>
        <p:spPr bwMode="auto">
          <a:xfrm>
            <a:off x="4892675" y="53975"/>
            <a:ext cx="1952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Lũy tre </a:t>
            </a:r>
          </a:p>
        </p:txBody>
      </p:sp>
      <p:sp>
        <p:nvSpPr>
          <p:cNvPr id="109571" name="TextBox 8"/>
          <p:cNvSpPr txBox="1">
            <a:spLocks noChangeArrowheads="1"/>
          </p:cNvSpPr>
          <p:nvPr/>
        </p:nvSpPr>
        <p:spPr bwMode="auto">
          <a:xfrm>
            <a:off x="793750" y="922338"/>
            <a:ext cx="498633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Mỗi sớm mai thức dậy 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Lũy tre xanh rì rào 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Ngọn tre cong gọng vó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Kéo mặt trời lên cao.</a:t>
            </a:r>
          </a:p>
        </p:txBody>
      </p:sp>
      <p:sp>
        <p:nvSpPr>
          <p:cNvPr id="109572" name="TextBox 9"/>
          <p:cNvSpPr txBox="1">
            <a:spLocks noChangeArrowheads="1"/>
          </p:cNvSpPr>
          <p:nvPr/>
        </p:nvSpPr>
        <p:spPr bwMode="auto">
          <a:xfrm>
            <a:off x="793750" y="3414713"/>
            <a:ext cx="52355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Những trưa đồng đầy nắng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Trâu nằm nhai bóng râm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Tre bần thần nhớ gió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Chợt về đầy tiếng chim.</a:t>
            </a:r>
          </a:p>
        </p:txBody>
      </p:sp>
      <p:sp>
        <p:nvSpPr>
          <p:cNvPr id="109573" name="TextBox 11"/>
          <p:cNvSpPr txBox="1">
            <a:spLocks noChangeArrowheads="1"/>
          </p:cNvSpPr>
          <p:nvPr/>
        </p:nvSpPr>
        <p:spPr bwMode="auto">
          <a:xfrm>
            <a:off x="6548438" y="3414713"/>
            <a:ext cx="660558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Mặt trời xuống núi ngủ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Tre nâng vầng trăng lên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Sao,sao treo đầy cành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Suốt đêm dài thắp sáng.</a:t>
            </a:r>
          </a:p>
        </p:txBody>
      </p:sp>
      <p:sp>
        <p:nvSpPr>
          <p:cNvPr id="109574" name="TextBox 12"/>
          <p:cNvSpPr txBox="1">
            <a:spLocks noChangeArrowheads="1"/>
          </p:cNvSpPr>
          <p:nvPr/>
        </p:nvSpPr>
        <p:spPr bwMode="auto">
          <a:xfrm>
            <a:off x="6507163" y="922338"/>
            <a:ext cx="537368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Bỗng gà lên tiếng gáy 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Xôn sao ngoài lũy tre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Đêm chuyền dần về sáng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Mầm măng đợi nắng về.</a:t>
            </a:r>
          </a:p>
        </p:txBody>
      </p:sp>
    </p:spTree>
  </p:cSld>
  <p:clrMapOvr>
    <a:masterClrMapping/>
  </p:clrMapOvr>
  <p:transition spd="slow" advClick="0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803775" y="163513"/>
            <a:ext cx="1952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Lũy tre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93750" y="869950"/>
            <a:ext cx="4986338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Mỗi sớm mai thức dậy </a:t>
            </a:r>
          </a:p>
          <a:p>
            <a:r>
              <a:rPr lang="en-US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Lũy tre xanh rì rào </a:t>
            </a:r>
          </a:p>
          <a:p>
            <a:r>
              <a:rPr lang="en-US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Ngọn tre cong gọng vó</a:t>
            </a:r>
          </a:p>
          <a:p>
            <a:r>
              <a:rPr lang="en-US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Kéo mặt trời lên cao.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93750" y="3175000"/>
            <a:ext cx="5235575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 trưa đồng đầy nắng</a:t>
            </a:r>
          </a:p>
          <a:p>
            <a:r>
              <a:rPr lang="en-US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Trâu nằm nhai bóng râm</a:t>
            </a:r>
          </a:p>
          <a:p>
            <a:r>
              <a:rPr lang="en-US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Tre bần thần nhớ gió</a:t>
            </a:r>
          </a:p>
          <a:p>
            <a:r>
              <a:rPr lang="en-US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Chợt về đầy tiếng chim.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548438" y="3175000"/>
            <a:ext cx="6605587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Mặt trời xuống núi ngủ</a:t>
            </a:r>
          </a:p>
          <a:p>
            <a:r>
              <a:rPr lang="en-US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Tre nâng vầng trăng lên</a:t>
            </a:r>
          </a:p>
          <a:p>
            <a:r>
              <a:rPr lang="en-US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Sao,sao treo đầy cành</a:t>
            </a:r>
          </a:p>
          <a:p>
            <a:r>
              <a:rPr lang="en-US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Suốt đêm dài thắp sáng.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507163" y="869950"/>
            <a:ext cx="5373687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Bỗng gà lên tiếng gáy </a:t>
            </a:r>
          </a:p>
          <a:p>
            <a:r>
              <a:rPr lang="en-US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Xôn sao ngoài lũy tre</a:t>
            </a:r>
          </a:p>
          <a:p>
            <a:r>
              <a:rPr lang="en-US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Đêm chuyền dần về sáng</a:t>
            </a:r>
          </a:p>
          <a:p>
            <a:r>
              <a:rPr lang="en-US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Mầm măng đợi nắng về.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09563" y="5370513"/>
            <a:ext cx="11571287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912813"/>
            <a:r>
              <a:rPr lang="en-US" sz="3400" b="1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1.Tìm những câu thơ miêu tả cây tre vào lúc mặt trời mọc?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914400" y="1900238"/>
            <a:ext cx="2971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41388" y="2403475"/>
            <a:ext cx="3617912" cy="174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09563" y="5389563"/>
            <a:ext cx="12114212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912813"/>
            <a:r>
              <a:rPr lang="en-US" sz="3400" b="1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2. Câu thơ nào ở khổ thơ thứ hai cho thấy tre cũng như người ?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7788" y="5357813"/>
            <a:ext cx="12114212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912813"/>
            <a:r>
              <a:rPr lang="en-US" sz="3400" b="1" dirty="0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3.Ở </a:t>
            </a:r>
            <a:r>
              <a:rPr lang="en-US" sz="3400" b="1" dirty="0" err="1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khổ</a:t>
            </a:r>
            <a:r>
              <a:rPr lang="en-US" sz="3400" b="1" dirty="0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thơ</a:t>
            </a:r>
            <a:r>
              <a:rPr lang="en-US" sz="3400" b="1" dirty="0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thứ</a:t>
            </a:r>
            <a:r>
              <a:rPr lang="en-US" sz="3400" b="1" dirty="0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ba</a:t>
            </a:r>
            <a:r>
              <a:rPr lang="en-US" sz="3400" b="1" dirty="0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hình</a:t>
            </a:r>
            <a:r>
              <a:rPr lang="en-US" sz="3400" b="1" dirty="0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ảnh</a:t>
            </a:r>
            <a:r>
              <a:rPr lang="en-US" sz="3400" b="1" dirty="0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lũy</a:t>
            </a:r>
            <a:r>
              <a:rPr lang="en-US" sz="3400" b="1" dirty="0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tre</a:t>
            </a:r>
            <a:r>
              <a:rPr lang="en-US" sz="3400" b="1" dirty="0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được</a:t>
            </a:r>
            <a:r>
              <a:rPr lang="en-US" sz="3400" b="1" dirty="0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miêu</a:t>
            </a:r>
            <a:r>
              <a:rPr lang="en-US" sz="3400" b="1" dirty="0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tả</a:t>
            </a:r>
            <a:r>
              <a:rPr lang="en-US" sz="3400" b="1" dirty="0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những</a:t>
            </a:r>
            <a:r>
              <a:rPr lang="en-US" sz="3400" b="1" dirty="0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lúc</a:t>
            </a:r>
            <a:r>
              <a:rPr lang="en-US" sz="3400" b="1" dirty="0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nào</a:t>
            </a:r>
            <a:r>
              <a:rPr lang="en-US" sz="3400" b="1" dirty="0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?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7788" y="5389563"/>
            <a:ext cx="12114212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912813"/>
            <a:r>
              <a:rPr lang="en-US" sz="3400" b="1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Ở khổ thơ thứ ba, hình ảnh lũy tre được miêu tả vào lúc đêm tối 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914400" y="4687888"/>
            <a:ext cx="3348038" cy="174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93675" y="5351463"/>
            <a:ext cx="12114213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912813"/>
            <a:r>
              <a:rPr lang="en-US" sz="3400" b="1" dirty="0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4. </a:t>
            </a:r>
            <a:r>
              <a:rPr lang="en-US" sz="3400" b="1" dirty="0" err="1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Em</a:t>
            </a:r>
            <a:r>
              <a:rPr lang="en-US" sz="3400" b="1" dirty="0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thích</a:t>
            </a:r>
            <a:r>
              <a:rPr lang="en-US" sz="3400" b="1" dirty="0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hình</a:t>
            </a:r>
            <a:r>
              <a:rPr lang="en-US" sz="3400" b="1" dirty="0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ảnh</a:t>
            </a:r>
            <a:r>
              <a:rPr lang="en-US" sz="3400" b="1" dirty="0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nào</a:t>
            </a:r>
            <a:r>
              <a:rPr lang="en-US" sz="3400" b="1" dirty="0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trong</a:t>
            </a:r>
            <a:r>
              <a:rPr lang="en-US" sz="3400" b="1" dirty="0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bài</a:t>
            </a:r>
            <a:r>
              <a:rPr lang="en-US" sz="3400" b="1" dirty="0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thơ</a:t>
            </a:r>
            <a:r>
              <a:rPr lang="en-US" sz="3400" b="1" dirty="0">
                <a:solidFill>
                  <a:srgbClr val="0070C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11" grpId="0"/>
      <p:bldP spid="11" grpId="1"/>
      <p:bldP spid="16" grpId="0"/>
      <p:bldP spid="16" grpId="1"/>
      <p:bldP spid="19" grpId="0"/>
      <p:bldP spid="19" grpId="1"/>
      <p:bldP spid="20" grpId="0"/>
      <p:bldP spid="20" grpId="1"/>
      <p:bldP spid="22" grpId="0"/>
      <p:bldP spid="2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extBox 7"/>
          <p:cNvSpPr txBox="1">
            <a:spLocks noChangeArrowheads="1"/>
          </p:cNvSpPr>
          <p:nvPr/>
        </p:nvSpPr>
        <p:spPr bwMode="auto">
          <a:xfrm>
            <a:off x="4803775" y="382588"/>
            <a:ext cx="1952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Lũy tre </a:t>
            </a:r>
          </a:p>
        </p:txBody>
      </p:sp>
      <p:sp>
        <p:nvSpPr>
          <p:cNvPr id="114690" name="TextBox 8"/>
          <p:cNvSpPr txBox="1">
            <a:spLocks noChangeArrowheads="1"/>
          </p:cNvSpPr>
          <p:nvPr/>
        </p:nvSpPr>
        <p:spPr bwMode="auto">
          <a:xfrm>
            <a:off x="793750" y="922338"/>
            <a:ext cx="498633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Mỗi sớm mai thức dậy 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Lũy tre xanh rì rào 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Ngọn tre cong gọng vó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Kéo mặt trời lên cao.</a:t>
            </a:r>
          </a:p>
        </p:txBody>
      </p:sp>
      <p:sp>
        <p:nvSpPr>
          <p:cNvPr id="114691" name="TextBox 9"/>
          <p:cNvSpPr txBox="1">
            <a:spLocks noChangeArrowheads="1"/>
          </p:cNvSpPr>
          <p:nvPr/>
        </p:nvSpPr>
        <p:spPr bwMode="auto">
          <a:xfrm>
            <a:off x="793750" y="3414713"/>
            <a:ext cx="52355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Những trưa đồng đầy nắng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Trâu nằm nhai bóng râm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Tre bần thần nhớ gió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Chợt về đầy tiếng chim.</a:t>
            </a:r>
          </a:p>
        </p:txBody>
      </p:sp>
      <p:sp>
        <p:nvSpPr>
          <p:cNvPr id="114692" name="TextBox 11"/>
          <p:cNvSpPr txBox="1">
            <a:spLocks noChangeArrowheads="1"/>
          </p:cNvSpPr>
          <p:nvPr/>
        </p:nvSpPr>
        <p:spPr bwMode="auto">
          <a:xfrm>
            <a:off x="6305550" y="1190625"/>
            <a:ext cx="6605588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Mặt trời xuống núi ngủ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Tre nâng vầng trăng lên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Sao,sao treo đầy cành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Suốt đêm dài thắp sáng.</a:t>
            </a:r>
          </a:p>
        </p:txBody>
      </p:sp>
      <p:sp>
        <p:nvSpPr>
          <p:cNvPr id="114693" name="TextBox 12"/>
          <p:cNvSpPr txBox="1">
            <a:spLocks noChangeArrowheads="1"/>
          </p:cNvSpPr>
          <p:nvPr/>
        </p:nvSpPr>
        <p:spPr bwMode="auto">
          <a:xfrm>
            <a:off x="6246813" y="3802063"/>
            <a:ext cx="5373687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Bỗng gà lên tiếng gáy 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Xôn sao ngoài lũy tre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Đêm chuyền dần về sáng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Mầm măng đợi nắng về.</a:t>
            </a:r>
          </a:p>
        </p:txBody>
      </p:sp>
      <p:sp>
        <p:nvSpPr>
          <p:cNvPr id="114694" name="TextBox 10"/>
          <p:cNvSpPr txBox="1">
            <a:spLocks noChangeArrowheads="1"/>
          </p:cNvSpPr>
          <p:nvPr/>
        </p:nvSpPr>
        <p:spPr bwMode="auto">
          <a:xfrm>
            <a:off x="60325" y="0"/>
            <a:ext cx="6172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1" tIns="45696" rIns="91391" bIns="45696">
            <a:spAutoFit/>
          </a:bodyPr>
          <a:lstStyle/>
          <a:p>
            <a:pPr algn="just"/>
            <a:r>
              <a:rPr lang="en-US" sz="3200" b="1">
                <a:solidFill>
                  <a:srgbClr val="00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Học thuộc lòng bài thơ</a:t>
            </a:r>
          </a:p>
        </p:txBody>
      </p:sp>
    </p:spTree>
  </p:cSld>
  <p:clrMapOvr>
    <a:masterClrMapping/>
  </p:clrMapOvr>
  <p:transition spd="slow" advClick="0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518D3302-2D8E-4A41-AC61-B8F9CB322136}"/>
              </a:ext>
            </a:extLst>
          </p:cNvPr>
          <p:cNvSpPr/>
          <p:nvPr/>
        </p:nvSpPr>
        <p:spPr>
          <a:xfrm>
            <a:off x="2478464" y="1875935"/>
            <a:ext cx="7442462" cy="2309567"/>
          </a:xfrm>
          <a:prstGeom prst="cloud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34" descr="3d butterfly">
            <a:extLst>
              <a:ext uri="{FF2B5EF4-FFF2-40B4-BE49-F238E27FC236}">
                <a16:creationId xmlns:a16="http://schemas.microsoft.com/office/drawing/2014/main" id="{45A5BF37-93BC-45CA-8D67-258FAFB31A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6455006" y="5945956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4" descr="3d butterfly">
            <a:extLst>
              <a:ext uri="{FF2B5EF4-FFF2-40B4-BE49-F238E27FC236}">
                <a16:creationId xmlns:a16="http://schemas.microsoft.com/office/drawing/2014/main" id="{483ED9BD-4831-4519-A2EF-067D12A2E3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78752">
            <a:off x="1873580" y="5945956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7480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卡通背景天空漫画云">
            <a:extLst>
              <a:ext uri="{FF2B5EF4-FFF2-40B4-BE49-F238E27FC236}">
                <a16:creationId xmlns:a16="http://schemas.microsoft.com/office/drawing/2014/main" id="{2DC03C34-3504-47D5-8752-2DCF83CC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22"/>
            <a:ext cx="12192000" cy="684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FAEB0CC-8C63-467D-8733-FA5260126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426" y="3561218"/>
            <a:ext cx="2630951" cy="3296849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" y="5060677"/>
            <a:ext cx="12191877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978" y="4946698"/>
            <a:ext cx="2880320" cy="16088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270AD54-36B5-428C-BF99-126AD32BB4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3828532"/>
            <a:ext cx="1248139" cy="1922597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AFB8A9BD-5390-446E-A0A5-27517F552C00}"/>
              </a:ext>
            </a:extLst>
          </p:cNvPr>
          <p:cNvSpPr/>
          <p:nvPr/>
        </p:nvSpPr>
        <p:spPr>
          <a:xfrm>
            <a:off x="1487489" y="549569"/>
            <a:ext cx="2688299" cy="1055791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85" tIns="60695" rIns="121385" bIns="60695" rtlCol="0" anchor="ctr"/>
          <a:lstStyle/>
          <a:p>
            <a:pPr marL="0" marR="0" lvl="0" indent="0" algn="ctr" defTabSz="12138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TextBox 37"/>
          <p:cNvSpPr txBox="1"/>
          <p:nvPr/>
        </p:nvSpPr>
        <p:spPr>
          <a:xfrm>
            <a:off x="296623" y="1228726"/>
            <a:ext cx="11291353" cy="953572"/>
          </a:xfrm>
          <a:prstGeom prst="rect">
            <a:avLst/>
          </a:prstGeom>
          <a:noFill/>
        </p:spPr>
        <p:txBody>
          <a:bodyPr wrap="square" lIns="121385" tIns="60695" rIns="121385" bIns="60695" rtlCol="0">
            <a:spAutoFit/>
          </a:bodyPr>
          <a:lstStyle/>
          <a:p>
            <a:pPr marL="0" marR="0" lvl="0" indent="0" algn="ctr" defTabSz="12138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-40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  <a:sym typeface="+mn-lt"/>
              </a:rPr>
              <a:t>CHÚC CÁC </a:t>
            </a:r>
            <a:r>
              <a:rPr kumimoji="0" lang="en-US" altLang="zh-CN" sz="5400" b="0" i="0" u="none" strike="noStrike" kern="1200" cap="none" spc="-4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  <a:sym typeface="+mn-lt"/>
              </a:rPr>
              <a:t>EM MẠNH KHỎE VÀ HẠNH PHÚC….</a:t>
            </a:r>
            <a:endParaRPr kumimoji="0" lang="zh-CN" altLang="en-US" sz="5400" b="0" i="0" u="none" strike="noStrike" kern="1200" cap="none" spc="-4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CB32B15B-D356-416A-AA78-D94167D636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9475" flipH="1">
            <a:off x="8233787" y="4457405"/>
            <a:ext cx="529296" cy="9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8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6000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accel="40000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accel="46000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8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accel="4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9700168" y="5905499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489" y="757239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0" y="60096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509" y="70014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2857501" y="2203701"/>
            <a:ext cx="6830538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Khởi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động</a:t>
            </a: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5230019" y="5531393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1524001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9896948" y="4669088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26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138" y="4378325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261"/>
          <p:cNvGrpSpPr>
            <a:grpSpLocks/>
          </p:cNvGrpSpPr>
          <p:nvPr/>
        </p:nvGrpSpPr>
        <p:grpSpPr bwMode="auto">
          <a:xfrm>
            <a:off x="953354" y="1769721"/>
            <a:ext cx="466725" cy="422275"/>
            <a:chOff x="0" y="0"/>
            <a:chExt cx="935237" cy="845748"/>
          </a:xfrm>
        </p:grpSpPr>
        <p:sp>
          <p:nvSpPr>
            <p:cNvPr id="7" name="Shape 1259"/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1260"/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1261"/>
          <p:cNvGrpSpPr>
            <a:grpSpLocks/>
          </p:cNvGrpSpPr>
          <p:nvPr/>
        </p:nvGrpSpPr>
        <p:grpSpPr bwMode="auto">
          <a:xfrm>
            <a:off x="10118823" y="3956050"/>
            <a:ext cx="468313" cy="422275"/>
            <a:chOff x="0" y="0"/>
            <a:chExt cx="935237" cy="845748"/>
          </a:xfrm>
        </p:grpSpPr>
        <p:sp>
          <p:nvSpPr>
            <p:cNvPr id="10" name="Shape 1259"/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1260"/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" name="图片 10">
            <a:extLst>
              <a:ext uri="{FF2B5EF4-FFF2-40B4-BE49-F238E27FC236}">
                <a16:creationId xmlns:a16="http://schemas.microsoft.com/office/drawing/2014/main" id="{AB22C566-057D-4913-B78E-C394E410C7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915" y="4935403"/>
            <a:ext cx="1248139" cy="1922597"/>
          </a:xfrm>
          <a:prstGeom prst="rect">
            <a:avLst/>
          </a:prstGeom>
        </p:spPr>
      </p:pic>
      <p:pic>
        <p:nvPicPr>
          <p:cNvPr id="3" name="hà">
            <a:hlinkClick r:id="" action="ppaction://media"/>
            <a:extLst>
              <a:ext uri="{FF2B5EF4-FFF2-40B4-BE49-F238E27FC236}">
                <a16:creationId xmlns:a16="http://schemas.microsoft.com/office/drawing/2014/main" id="{42513F8C-974A-4759-94AE-0B6E8786B1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332" t="28513" r="3807" b="28034"/>
          <a:stretch/>
        </p:blipFill>
        <p:spPr>
          <a:xfrm>
            <a:off x="2574388" y="380798"/>
            <a:ext cx="7216725" cy="59395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276477F9-4128-4EFE-B59A-EF51EAEBD1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8554" y="732730"/>
            <a:ext cx="1717163" cy="222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4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37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3739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925" y="2328863"/>
            <a:ext cx="4357688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307" name="1"/>
          <p:cNvGrpSpPr>
            <a:grpSpLocks/>
          </p:cNvGrpSpPr>
          <p:nvPr/>
        </p:nvGrpSpPr>
        <p:grpSpPr bwMode="auto">
          <a:xfrm>
            <a:off x="-71438" y="2921000"/>
            <a:ext cx="12282488" cy="3935413"/>
            <a:chOff x="-53293" y="2190760"/>
            <a:chExt cx="9211855" cy="2951064"/>
          </a:xfrm>
        </p:grpSpPr>
        <p:pic>
          <p:nvPicPr>
            <p:cNvPr id="98309" name="10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48310" y="3185627"/>
              <a:ext cx="4910252" cy="1956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310" name="1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36016" y="2190760"/>
              <a:ext cx="3208926" cy="2720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311" name="1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53293" y="3185627"/>
              <a:ext cx="4910252" cy="1956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Rectangle 1"/>
          <p:cNvSpPr/>
          <p:nvPr/>
        </p:nvSpPr>
        <p:spPr>
          <a:xfrm>
            <a:off x="818867" y="846161"/>
            <a:ext cx="9899816" cy="18686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8: LUỸ TRE (TIẾT 1)</a:t>
            </a:r>
          </a:p>
        </p:txBody>
      </p:sp>
    </p:spTree>
  </p:cSld>
  <p:clrMapOvr>
    <a:masterClrMapping/>
  </p:clrMapOvr>
  <p:transition spd="slow" advClick="0" advTm="37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9775" y="1720850"/>
            <a:ext cx="85598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Box 2"/>
          <p:cNvSpPr txBox="1">
            <a:spLocks noChangeArrowheads="1"/>
          </p:cNvSpPr>
          <p:nvPr/>
        </p:nvSpPr>
        <p:spPr bwMode="auto">
          <a:xfrm>
            <a:off x="4649788" y="244475"/>
            <a:ext cx="1952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Lũy tre </a:t>
            </a:r>
          </a:p>
        </p:txBody>
      </p:sp>
      <p:sp>
        <p:nvSpPr>
          <p:cNvPr id="101379" name="TextBox 9"/>
          <p:cNvSpPr txBox="1">
            <a:spLocks noChangeArrowheads="1"/>
          </p:cNvSpPr>
          <p:nvPr/>
        </p:nvSpPr>
        <p:spPr bwMode="auto">
          <a:xfrm>
            <a:off x="973138" y="1089025"/>
            <a:ext cx="498475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gọng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vó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1380" name="TextBox 11"/>
          <p:cNvSpPr txBox="1">
            <a:spLocks noChangeArrowheads="1"/>
          </p:cNvSpPr>
          <p:nvPr/>
        </p:nvSpPr>
        <p:spPr bwMode="auto">
          <a:xfrm>
            <a:off x="847725" y="3579813"/>
            <a:ext cx="52355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nắng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râm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bần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gió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Chợt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1381" name="TextBox 12"/>
          <p:cNvSpPr txBox="1">
            <a:spLocks noChangeArrowheads="1"/>
          </p:cNvSpPr>
          <p:nvPr/>
        </p:nvSpPr>
        <p:spPr bwMode="auto">
          <a:xfrm>
            <a:off x="5957888" y="3579813"/>
            <a:ext cx="660558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vầng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lên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Sao,sao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cành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thắp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1382" name="TextBox 14"/>
          <p:cNvSpPr txBox="1">
            <a:spLocks noChangeArrowheads="1"/>
          </p:cNvSpPr>
          <p:nvPr/>
        </p:nvSpPr>
        <p:spPr bwMode="auto">
          <a:xfrm>
            <a:off x="5889625" y="1089025"/>
            <a:ext cx="53721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Bỗng gà lên tiếng gáy 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Xôn sao ngoài lũy tre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Đêm chuyền dần về sáng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Mầm măng đợi nắng về.</a:t>
            </a:r>
          </a:p>
        </p:txBody>
      </p:sp>
    </p:spTree>
  </p:cSld>
  <p:clrMapOvr>
    <a:masterClrMapping/>
  </p:clrMapOvr>
  <p:transition spd="slow" advClick="0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12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125"/>
            <a:ext cx="133350" cy="120650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9538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388" y="317023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9088" y="4695825"/>
            <a:ext cx="2903537" cy="21621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038" y="4565650"/>
            <a:ext cx="133350" cy="120650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26"/>
          <p:cNvSpPr/>
          <p:nvPr/>
        </p:nvSpPr>
        <p:spPr>
          <a:xfrm>
            <a:off x="-265113" y="-76200"/>
            <a:ext cx="0" cy="1587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88"/>
            <a:ext cx="4351338" cy="6691312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103433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814195" flipV="1">
            <a:off x="-603250" y="396875"/>
            <a:ext cx="1524000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4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1111076" flipH="1">
            <a:off x="-190500" y="-125413"/>
            <a:ext cx="1797050" cy="175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5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600000">
            <a:off x="10031413" y="4756150"/>
            <a:ext cx="2395537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57163" y="1992313"/>
            <a:ext cx="2108200" cy="2109787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3447" name="TextBox 3"/>
            <p:cNvSpPr txBox="1">
              <a:spLocks noChangeArrowheads="1"/>
            </p:cNvSpPr>
            <p:nvPr/>
          </p:nvSpPr>
          <p:spPr bwMode="auto">
            <a:xfrm>
              <a:off x="315731" y="2243748"/>
              <a:ext cx="1711988" cy="1754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2813"/>
              <a:r>
                <a:rPr lang="en-US" altLang="zh-CN" sz="3600" b="1">
                  <a:solidFill>
                    <a:srgbClr val="FFFFFF"/>
                  </a:solidFill>
                  <a:latin typeface="Arial-Rounded"/>
                  <a:ea typeface="Arial-Rounded"/>
                  <a:cs typeface="Arial-Rounded"/>
                  <a:sym typeface="+mn-lt"/>
                </a:rPr>
                <a:t>GIẢI NGHĨA TỪ</a:t>
              </a:r>
              <a:endParaRPr lang="zh-CN" altLang="en-US" sz="3600" b="1">
                <a:solidFill>
                  <a:srgbClr val="FFFFFF"/>
                </a:solidFill>
                <a:latin typeface="Arial-Rounded"/>
                <a:ea typeface="Arial-Rounded"/>
                <a:cs typeface="Arial-Rounded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3440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285538" y="95250"/>
            <a:ext cx="906462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3843338" y="1992313"/>
            <a:ext cx="6915150" cy="2316162"/>
            <a:chOff x="3815445" y="140918"/>
            <a:chExt cx="3822655" cy="2315191"/>
          </a:xfrm>
        </p:grpSpPr>
        <p:grpSp>
          <p:nvGrpSpPr>
            <p:cNvPr id="103442" name="Group 23"/>
            <p:cNvGrpSpPr>
              <a:grpSpLocks/>
            </p:cNvGrpSpPr>
            <p:nvPr/>
          </p:nvGrpSpPr>
          <p:grpSpPr bwMode="auto"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29" name="Hexagon 28"/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03445" name="TextBox 30"/>
              <p:cNvSpPr txBox="1">
                <a:spLocks noChangeArrowheads="1"/>
              </p:cNvSpPr>
              <p:nvPr/>
            </p:nvSpPr>
            <p:spPr bwMode="auto">
              <a:xfrm>
                <a:off x="311048" y="1553831"/>
                <a:ext cx="1808630" cy="13737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defTabSz="912813"/>
                <a:r>
                  <a:rPr lang="en-US" sz="3600" dirty="0" err="1">
                    <a:solidFill>
                      <a:srgbClr val="FF0000"/>
                    </a:solidFill>
                    <a:latin typeface="Arial-Rounded"/>
                    <a:ea typeface="Arial-Rounded"/>
                    <a:cs typeface="Arial-Rounded"/>
                  </a:rPr>
                  <a:t>bần</a:t>
                </a:r>
                <a:r>
                  <a:rPr lang="en-US" sz="3600" dirty="0">
                    <a:solidFill>
                      <a:srgbClr val="FF0000"/>
                    </a:solidFill>
                    <a:latin typeface="Arial-Rounded"/>
                    <a:ea typeface="Arial-Rounded"/>
                    <a:cs typeface="Arial-Rounded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Arial-Rounded"/>
                    <a:ea typeface="Arial-Rounded"/>
                    <a:cs typeface="Arial-Rounded"/>
                  </a:rPr>
                  <a:t>thần</a:t>
                </a:r>
                <a:endParaRPr lang="en-US" sz="3600" dirty="0">
                  <a:solidFill>
                    <a:srgbClr val="FF0000"/>
                  </a:solidFill>
                  <a:latin typeface="Arial-Rounded"/>
                  <a:ea typeface="Arial-Rounded"/>
                  <a:cs typeface="Arial-Rounded"/>
                </a:endParaRPr>
              </a:p>
              <a:p>
                <a:pPr algn="ctr" defTabSz="912813"/>
                <a:r>
                  <a:rPr lang="en-US" altLang="vi-VN" sz="2800" dirty="0" err="1">
                    <a:solidFill>
                      <a:srgbClr val="231F20"/>
                    </a:solidFill>
                    <a:latin typeface="Arial-Rounded"/>
                    <a:ea typeface="Arial-Rounded"/>
                    <a:cs typeface="Arial-Rounded"/>
                    <a:sym typeface="+mn-lt"/>
                  </a:rPr>
                  <a:t>chỉ</a:t>
                </a:r>
                <a:r>
                  <a:rPr lang="en-US" altLang="vi-VN" sz="2800" dirty="0">
                    <a:solidFill>
                      <a:srgbClr val="231F20"/>
                    </a:solidFill>
                    <a:latin typeface="Arial-Rounded"/>
                    <a:ea typeface="Arial-Rounded"/>
                    <a:cs typeface="Arial-Rounded"/>
                    <a:sym typeface="+mn-lt"/>
                  </a:rPr>
                  <a:t> </a:t>
                </a:r>
                <a:r>
                  <a:rPr lang="en-US" altLang="vi-VN" sz="2800" dirty="0" err="1">
                    <a:solidFill>
                      <a:srgbClr val="231F20"/>
                    </a:solidFill>
                    <a:latin typeface="Arial-Rounded"/>
                    <a:ea typeface="Arial-Rounded"/>
                    <a:cs typeface="Arial-Rounded"/>
                    <a:sym typeface="+mn-lt"/>
                  </a:rPr>
                  <a:t>tâm</a:t>
                </a:r>
                <a:r>
                  <a:rPr lang="en-US" altLang="vi-VN" sz="2800" dirty="0">
                    <a:solidFill>
                      <a:srgbClr val="231F20"/>
                    </a:solidFill>
                    <a:latin typeface="Arial-Rounded"/>
                    <a:ea typeface="Arial-Rounded"/>
                    <a:cs typeface="Arial-Rounded"/>
                    <a:sym typeface="+mn-lt"/>
                  </a:rPr>
                  <a:t> </a:t>
                </a:r>
                <a:r>
                  <a:rPr lang="en-US" altLang="vi-VN" sz="2800" dirty="0" err="1">
                    <a:solidFill>
                      <a:srgbClr val="231F20"/>
                    </a:solidFill>
                    <a:latin typeface="Arial-Rounded"/>
                    <a:ea typeface="Arial-Rounded"/>
                    <a:cs typeface="Arial-Rounded"/>
                    <a:sym typeface="+mn-lt"/>
                  </a:rPr>
                  <a:t>trạng</a:t>
                </a:r>
                <a:r>
                  <a:rPr lang="en-US" altLang="vi-VN" sz="2800" dirty="0">
                    <a:solidFill>
                      <a:srgbClr val="231F20"/>
                    </a:solidFill>
                    <a:latin typeface="Arial-Rounded"/>
                    <a:ea typeface="Arial-Rounded"/>
                    <a:cs typeface="Arial-Rounded"/>
                    <a:sym typeface="+mn-lt"/>
                  </a:rPr>
                  <a:t> </a:t>
                </a:r>
                <a:r>
                  <a:rPr lang="en-US" altLang="vi-VN" sz="2800" dirty="0" err="1">
                    <a:solidFill>
                      <a:srgbClr val="231F20"/>
                    </a:solidFill>
                    <a:latin typeface="Arial-Rounded"/>
                    <a:ea typeface="Arial-Rounded"/>
                    <a:cs typeface="Arial-Rounded"/>
                    <a:sym typeface="+mn-lt"/>
                  </a:rPr>
                  <a:t>nhớ</a:t>
                </a:r>
                <a:r>
                  <a:rPr lang="en-US" altLang="vi-VN" sz="2800" dirty="0">
                    <a:solidFill>
                      <a:srgbClr val="231F20"/>
                    </a:solidFill>
                    <a:latin typeface="Arial-Rounded"/>
                    <a:ea typeface="Arial-Rounded"/>
                    <a:cs typeface="Arial-Rounded"/>
                    <a:sym typeface="+mn-lt"/>
                  </a:rPr>
                  <a:t> </a:t>
                </a:r>
                <a:r>
                  <a:rPr lang="en-US" altLang="vi-VN" sz="2800" dirty="0" err="1">
                    <a:solidFill>
                      <a:srgbClr val="231F20"/>
                    </a:solidFill>
                    <a:latin typeface="Arial-Rounded"/>
                    <a:ea typeface="Arial-Rounded"/>
                    <a:cs typeface="Arial-Rounded"/>
                    <a:sym typeface="+mn-lt"/>
                  </a:rPr>
                  <a:t>thương</a:t>
                </a:r>
                <a:r>
                  <a:rPr lang="en-US" altLang="vi-VN" sz="2800" dirty="0">
                    <a:solidFill>
                      <a:srgbClr val="231F20"/>
                    </a:solidFill>
                    <a:latin typeface="Arial-Rounded"/>
                    <a:ea typeface="Arial-Rounded"/>
                    <a:cs typeface="Arial-Rounded"/>
                    <a:sym typeface="+mn-lt"/>
                  </a:rPr>
                  <a:t>, </a:t>
                </a:r>
                <a:r>
                  <a:rPr lang="en-US" altLang="vi-VN" sz="2800" dirty="0" err="1">
                    <a:solidFill>
                      <a:srgbClr val="231F20"/>
                    </a:solidFill>
                    <a:latin typeface="Arial-Rounded"/>
                    <a:ea typeface="Arial-Rounded"/>
                    <a:cs typeface="Arial-Rounded"/>
                    <a:sym typeface="+mn-lt"/>
                  </a:rPr>
                  <a:t>lưu</a:t>
                </a:r>
                <a:r>
                  <a:rPr lang="en-US" altLang="vi-VN" sz="2800" dirty="0">
                    <a:solidFill>
                      <a:srgbClr val="231F20"/>
                    </a:solidFill>
                    <a:latin typeface="Arial-Rounded"/>
                    <a:ea typeface="Arial-Rounded"/>
                    <a:cs typeface="Arial-Rounded"/>
                    <a:sym typeface="+mn-lt"/>
                  </a:rPr>
                  <a:t> </a:t>
                </a:r>
                <a:r>
                  <a:rPr lang="en-US" altLang="vi-VN" sz="2800" dirty="0" err="1">
                    <a:solidFill>
                      <a:srgbClr val="231F20"/>
                    </a:solidFill>
                    <a:latin typeface="Arial-Rounded"/>
                    <a:ea typeface="Arial-Rounded"/>
                    <a:cs typeface="Arial-Rounded"/>
                    <a:sym typeface="+mn-lt"/>
                  </a:rPr>
                  <a:t>luyến</a:t>
                </a:r>
                <a:r>
                  <a:rPr lang="en-US" altLang="vi-VN" sz="2800" dirty="0">
                    <a:solidFill>
                      <a:srgbClr val="231F20"/>
                    </a:solidFill>
                    <a:latin typeface="Arial-Rounded"/>
                    <a:ea typeface="Arial-Rounded"/>
                    <a:cs typeface="Arial-Rounded"/>
                    <a:sym typeface="+mn-lt"/>
                  </a:rPr>
                  <a:t>, </a:t>
                </a:r>
                <a:r>
                  <a:rPr lang="en-US" altLang="vi-VN" sz="2800" dirty="0" err="1">
                    <a:solidFill>
                      <a:srgbClr val="231F20"/>
                    </a:solidFill>
                    <a:latin typeface="Arial-Rounded"/>
                    <a:ea typeface="Arial-Rounded"/>
                    <a:cs typeface="Arial-Rounded"/>
                    <a:sym typeface="+mn-lt"/>
                  </a:rPr>
                  <a:t>nghĩ</a:t>
                </a:r>
                <a:r>
                  <a:rPr lang="en-US" altLang="vi-VN" sz="2800" dirty="0">
                    <a:solidFill>
                      <a:srgbClr val="231F20"/>
                    </a:solidFill>
                    <a:latin typeface="Arial-Rounded"/>
                    <a:ea typeface="Arial-Rounded"/>
                    <a:cs typeface="Arial-Rounded"/>
                    <a:sym typeface="+mn-lt"/>
                  </a:rPr>
                  <a:t> </a:t>
                </a:r>
                <a:r>
                  <a:rPr lang="en-US" altLang="vi-VN" sz="2800" dirty="0" err="1">
                    <a:solidFill>
                      <a:srgbClr val="231F20"/>
                    </a:solidFill>
                    <a:latin typeface="Arial-Rounded"/>
                    <a:ea typeface="Arial-Rounded"/>
                    <a:cs typeface="Arial-Rounded"/>
                    <a:sym typeface="+mn-lt"/>
                  </a:rPr>
                  <a:t>ngợi</a:t>
                </a:r>
                <a:endParaRPr lang="en-US" altLang="vi-VN" sz="2800" dirty="0">
                  <a:solidFill>
                    <a:srgbClr val="231F20"/>
                  </a:solidFill>
                  <a:latin typeface="Arial-Rounded"/>
                  <a:ea typeface="Arial-Rounded"/>
                  <a:cs typeface="Arial-Rounded"/>
                  <a:sym typeface="+mn-lt"/>
                </a:endParaRPr>
              </a:p>
            </p:txBody>
          </p:sp>
        </p:grpSp>
        <p:cxnSp>
          <p:nvCxnSpPr>
            <p:cNvPr id="26" name="10"/>
            <p:cNvCxnSpPr/>
            <p:nvPr/>
          </p:nvCxnSpPr>
          <p:spPr>
            <a:xfrm>
              <a:off x="5079133" y="1024784"/>
              <a:ext cx="1426036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Box 31"/>
          <p:cNvSpPr txBox="1">
            <a:spLocks noChangeArrowheads="1"/>
          </p:cNvSpPr>
          <p:nvPr/>
        </p:nvSpPr>
        <p:spPr bwMode="auto">
          <a:xfrm>
            <a:off x="4649788" y="244475"/>
            <a:ext cx="1952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Lũy tre </a:t>
            </a:r>
          </a:p>
        </p:txBody>
      </p:sp>
      <p:sp>
        <p:nvSpPr>
          <p:cNvPr id="105475" name="TextBox 32"/>
          <p:cNvSpPr txBox="1">
            <a:spLocks noChangeArrowheads="1"/>
          </p:cNvSpPr>
          <p:nvPr/>
        </p:nvSpPr>
        <p:spPr bwMode="auto">
          <a:xfrm>
            <a:off x="552450" y="1111250"/>
            <a:ext cx="498475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Mỗi sớm mai thức dậy 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Lũy tre xanh rì rào 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Ngọn tre cong gọng vó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Kéo mặt trời lên cao.</a:t>
            </a:r>
          </a:p>
        </p:txBody>
      </p:sp>
      <p:sp>
        <p:nvSpPr>
          <p:cNvPr id="105476" name="TextBox 33"/>
          <p:cNvSpPr txBox="1">
            <a:spLocks noChangeArrowheads="1"/>
          </p:cNvSpPr>
          <p:nvPr/>
        </p:nvSpPr>
        <p:spPr bwMode="auto">
          <a:xfrm>
            <a:off x="552450" y="3605213"/>
            <a:ext cx="523398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Những trưa đồng đầy nắng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Trâu nằm nhai bóng râm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Tre bần thần nhớ gió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Chợt về đầy tiếng chim.</a:t>
            </a:r>
          </a:p>
        </p:txBody>
      </p:sp>
      <p:sp>
        <p:nvSpPr>
          <p:cNvPr id="105477" name="TextBox 34"/>
          <p:cNvSpPr txBox="1">
            <a:spLocks noChangeArrowheads="1"/>
          </p:cNvSpPr>
          <p:nvPr/>
        </p:nvSpPr>
        <p:spPr bwMode="auto">
          <a:xfrm>
            <a:off x="6305550" y="3605213"/>
            <a:ext cx="66071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Mặt trời xuống núi ngủ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Tre nâng vầng trăng lên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Sao,sao treo đầy cành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Suốt đêm dài thắp sáng.</a:t>
            </a:r>
          </a:p>
        </p:txBody>
      </p:sp>
      <p:sp>
        <p:nvSpPr>
          <p:cNvPr id="105478" name="TextBox 35"/>
          <p:cNvSpPr txBox="1">
            <a:spLocks noChangeArrowheads="1"/>
          </p:cNvSpPr>
          <p:nvPr/>
        </p:nvSpPr>
        <p:spPr bwMode="auto">
          <a:xfrm>
            <a:off x="6305550" y="1111250"/>
            <a:ext cx="537368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Bỗng gà lên tiếng gáy 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Xôn sao ngoài lũy tre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Đêm chuyền dần về sáng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Mầm măng đợi nắng về.</a:t>
            </a:r>
          </a:p>
        </p:txBody>
      </p:sp>
      <p:cxnSp>
        <p:nvCxnSpPr>
          <p:cNvPr id="37" name="Straight Connector 36"/>
          <p:cNvCxnSpPr/>
          <p:nvPr/>
        </p:nvCxnSpPr>
        <p:spPr>
          <a:xfrm flipH="1">
            <a:off x="4843463" y="1241425"/>
            <a:ext cx="76200" cy="43973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4162425" y="1739900"/>
            <a:ext cx="76200" cy="441325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4897438" y="2279650"/>
            <a:ext cx="76200" cy="43973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4573588" y="2852738"/>
            <a:ext cx="76200" cy="43973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4649788" y="2852738"/>
            <a:ext cx="76200" cy="43973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5627688" y="3621088"/>
            <a:ext cx="76200" cy="441325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5210175" y="4192588"/>
            <a:ext cx="76200" cy="441325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4573588" y="4721225"/>
            <a:ext cx="76200" cy="43973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5067300" y="5302250"/>
            <a:ext cx="76200" cy="43973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5154613" y="5302250"/>
            <a:ext cx="76200" cy="43973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10414000" y="1241425"/>
            <a:ext cx="76200" cy="43973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10387013" y="1797050"/>
            <a:ext cx="76200" cy="43973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11072813" y="2279650"/>
            <a:ext cx="76200" cy="43973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10996613" y="2836863"/>
            <a:ext cx="76200" cy="43973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11093450" y="2833688"/>
            <a:ext cx="76200" cy="43973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10742613" y="3605213"/>
            <a:ext cx="76200" cy="43973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10780713" y="4264025"/>
            <a:ext cx="76200" cy="43973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10490200" y="4757738"/>
            <a:ext cx="76200" cy="43973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10845800" y="5316538"/>
            <a:ext cx="76200" cy="43973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10923588" y="5302250"/>
            <a:ext cx="76200" cy="43973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07771" y="450144"/>
            <a:ext cx="527050" cy="268154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07771" y="3040913"/>
            <a:ext cx="527050" cy="252617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525713" y="450144"/>
            <a:ext cx="527050" cy="268154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7525" name="TextBox 12"/>
          <p:cNvSpPr txBox="1">
            <a:spLocks noChangeArrowheads="1"/>
          </p:cNvSpPr>
          <p:nvPr/>
        </p:nvSpPr>
        <p:spPr bwMode="auto">
          <a:xfrm>
            <a:off x="5254625" y="96838"/>
            <a:ext cx="1952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Lũy tre </a:t>
            </a:r>
          </a:p>
        </p:txBody>
      </p:sp>
      <p:sp>
        <p:nvSpPr>
          <p:cNvPr id="107526" name="TextBox 14"/>
          <p:cNvSpPr txBox="1">
            <a:spLocks noChangeArrowheads="1"/>
          </p:cNvSpPr>
          <p:nvPr/>
        </p:nvSpPr>
        <p:spPr bwMode="auto">
          <a:xfrm>
            <a:off x="1157288" y="963613"/>
            <a:ext cx="498633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Mỗi sớm mai thức dậy 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Lũy tre xanh rì rào 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Ngọn tre cong gọng vó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Kéo mặt trời lên cao.</a:t>
            </a:r>
          </a:p>
        </p:txBody>
      </p:sp>
      <p:sp>
        <p:nvSpPr>
          <p:cNvPr id="107527" name="TextBox 16"/>
          <p:cNvSpPr txBox="1">
            <a:spLocks noChangeArrowheads="1"/>
          </p:cNvSpPr>
          <p:nvPr/>
        </p:nvSpPr>
        <p:spPr bwMode="auto">
          <a:xfrm>
            <a:off x="1157288" y="3457575"/>
            <a:ext cx="523398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Những trưa đồng đầy nắng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Trâu nằm nhai bóng râm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Tre bần thần nhớ gió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Chợt về đầy tiếng chim.</a:t>
            </a:r>
          </a:p>
        </p:txBody>
      </p:sp>
      <p:sp>
        <p:nvSpPr>
          <p:cNvPr id="107528" name="TextBox 17"/>
          <p:cNvSpPr txBox="1">
            <a:spLocks noChangeArrowheads="1"/>
          </p:cNvSpPr>
          <p:nvPr/>
        </p:nvSpPr>
        <p:spPr bwMode="auto">
          <a:xfrm>
            <a:off x="6911975" y="3457575"/>
            <a:ext cx="660558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Mặt trời xuống núi ngủ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Tre nâng vầng trăng lên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Sao,sao treo đầy cành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Suốt đêm dài thắp sáng.</a:t>
            </a:r>
          </a:p>
        </p:txBody>
      </p:sp>
      <p:sp>
        <p:nvSpPr>
          <p:cNvPr id="107529" name="TextBox 18"/>
          <p:cNvSpPr txBox="1">
            <a:spLocks noChangeArrowheads="1"/>
          </p:cNvSpPr>
          <p:nvPr/>
        </p:nvSpPr>
        <p:spPr bwMode="auto">
          <a:xfrm>
            <a:off x="6870700" y="963613"/>
            <a:ext cx="53721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Bỗng gà lên tiếng gáy 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Xôn sao ngoài lũy tre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Đêm chuyền dần về sáng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Mầm măng đợi nắng về.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582972" y="2999091"/>
            <a:ext cx="527050" cy="268154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-190500" y="1868488"/>
            <a:ext cx="1327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Khổ 1 </a:t>
            </a: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-239713" y="4349750"/>
            <a:ext cx="13287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Khổ 2 </a:t>
            </a: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5486400" y="1825625"/>
            <a:ext cx="1327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Khổ 3 </a:t>
            </a: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5670550" y="4379913"/>
            <a:ext cx="1327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Khổ 4 </a:t>
            </a:r>
          </a:p>
        </p:txBody>
      </p:sp>
    </p:spTree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756</Words>
  <Application>Microsoft Office PowerPoint</Application>
  <PresentationFormat>Widescreen</PresentationFormat>
  <Paragraphs>139</Paragraphs>
  <Slides>15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等线</vt:lpstr>
      <vt:lpstr>Microsoft YaHei</vt:lpstr>
      <vt:lpstr>SimSun</vt:lpstr>
      <vt:lpstr>Arial</vt:lpstr>
      <vt:lpstr>Arial-Rounded</vt:lpstr>
      <vt:lpstr>Calibri</vt:lpstr>
      <vt:lpstr>Calibri Light</vt:lpstr>
      <vt:lpstr>Times New Roman</vt:lpstr>
      <vt:lpstr>2_Office Theme</vt:lpstr>
      <vt:lpstr>3_Office Theme</vt:lpstr>
      <vt:lpstr>2_Office 主题​​</vt:lpstr>
      <vt:lpstr>4_Office Theme</vt:lpstr>
      <vt:lpstr>8_Office Theme</vt:lpstr>
      <vt:lpstr>6_Office Theme</vt:lpstr>
      <vt:lpstr>7_Office Theme</vt:lpstr>
      <vt:lpstr>9_Office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HA TRUNG</cp:lastModifiedBy>
  <cp:revision>58</cp:revision>
  <dcterms:created xsi:type="dcterms:W3CDTF">2021-05-27T08:02:03Z</dcterms:created>
  <dcterms:modified xsi:type="dcterms:W3CDTF">2025-01-20T02:43:50Z</dcterms:modified>
</cp:coreProperties>
</file>