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9"/>
  </p:notesMasterIdLst>
  <p:sldIdLst>
    <p:sldId id="424" r:id="rId2"/>
    <p:sldId id="410" r:id="rId3"/>
    <p:sldId id="427" r:id="rId4"/>
    <p:sldId id="358" r:id="rId5"/>
    <p:sldId id="360" r:id="rId6"/>
    <p:sldId id="400" r:id="rId7"/>
    <p:sldId id="399" r:id="rId8"/>
    <p:sldId id="411" r:id="rId9"/>
    <p:sldId id="412" r:id="rId10"/>
    <p:sldId id="401" r:id="rId11"/>
    <p:sldId id="428" r:id="rId12"/>
    <p:sldId id="366" r:id="rId13"/>
    <p:sldId id="413" r:id="rId14"/>
    <p:sldId id="365" r:id="rId15"/>
    <p:sldId id="414" r:id="rId16"/>
    <p:sldId id="415" r:id="rId17"/>
    <p:sldId id="404" r:id="rId18"/>
    <p:sldId id="367" r:id="rId19"/>
    <p:sldId id="416" r:id="rId20"/>
    <p:sldId id="417" r:id="rId21"/>
    <p:sldId id="418" r:id="rId22"/>
    <p:sldId id="419" r:id="rId23"/>
    <p:sldId id="368" r:id="rId24"/>
    <p:sldId id="420" r:id="rId25"/>
    <p:sldId id="371" r:id="rId26"/>
    <p:sldId id="423" r:id="rId27"/>
    <p:sldId id="421" r:id="rId28"/>
    <p:sldId id="405" r:id="rId29"/>
    <p:sldId id="425" r:id="rId30"/>
    <p:sldId id="372" r:id="rId31"/>
    <p:sldId id="374" r:id="rId32"/>
    <p:sldId id="396" r:id="rId33"/>
    <p:sldId id="406" r:id="rId34"/>
    <p:sldId id="379" r:id="rId35"/>
    <p:sldId id="380" r:id="rId36"/>
    <p:sldId id="408" r:id="rId37"/>
    <p:sldId id="381" r:id="rId38"/>
  </p:sldIdLst>
  <p:sldSz cx="6858000" cy="5143500"/>
  <p:notesSz cx="6858000" cy="9144000"/>
  <p:embeddedFontLst>
    <p:embeddedFont>
      <p:font typeface="HP001 4 hàng" charset="0"/>
      <p:regular r:id="rId40"/>
      <p:bold r:id="rId41"/>
    </p:embeddedFont>
    <p:embeddedFont>
      <p:font typeface="Microsoft YaHei" pitchFamily="34" charset="-122"/>
      <p:regular r:id="rId42"/>
      <p:bold r:id="rId43"/>
    </p:embeddedFont>
    <p:embeddedFont>
      <p:font typeface="Tahoma" pitchFamily="34" charset="0"/>
      <p:regular r:id="rId44"/>
      <p:bold r:id="rId45"/>
    </p:embeddedFont>
    <p:embeddedFont>
      <p:font typeface="Montserrat" charset="0"/>
      <p:regular r:id="rId46"/>
      <p:bold r:id="rId47"/>
      <p:italic r:id="rId48"/>
      <p:boldItalic r:id="rId49"/>
    </p:embeddedFont>
    <p:embeddedFont>
      <p:font typeface="Kalam" charset="0"/>
      <p:regular r:id="rId50"/>
      <p:bold r:id="rId51"/>
    </p:embeddedFont>
    <p:embeddedFont>
      <p:font typeface="HP001 5 hàng" charset="0"/>
      <p:regular r:id="rId52"/>
      <p:bold r:id="rId53"/>
    </p:embeddedFont>
    <p:embeddedFont>
      <p:font typeface=".VnTime"/>
      <p:regular r:id="rId54"/>
      <p:bold r:id="rId55"/>
      <p:italic r:id="rId56"/>
      <p:boldItalic r:id="rId57"/>
    </p:embeddedFont>
    <p:embeddedFont>
      <p:font typeface="Verdana" pitchFamily="3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98" d="100"/>
          <a:sy n="98" d="100"/>
        </p:scale>
        <p:origin x="-1230" y="-10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5559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422E860-2BC8-4321-96E8-98741FA67253}" type="slidenum">
              <a:rPr lang="en-US" altLang="vi-VN" smtClean="0"/>
              <a:pPr/>
              <a:t>1</a:t>
            </a:fld>
            <a:endParaRPr lang="en-US" altLang="vi-VN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207825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2F3E46C-2F9A-441F-B794-4734D9E12B5F}" type="slidenum">
              <a:rPr lang="en-US" altLang="en-US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</a:t>
            </a:fld>
            <a:endParaRPr lang="en-US" altLang="en-US" i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7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9077D98-3D44-4C1F-A31F-B60B70FBB7A0}" type="slidenum">
              <a:rPr lang="en-US" altLang="vi-VN" smtClean="0"/>
              <a:pPr/>
              <a:t>21</a:t>
            </a:fld>
            <a:endParaRPr lang="en-US" altLang="vi-VN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85193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3887078-FA06-4D60-8B21-FE5B2D0CF1D2}" type="slidenum">
              <a:rPr lang="en-US" altLang="vi-VN" smtClean="0"/>
              <a:pPr/>
              <a:t>22</a:t>
            </a:fld>
            <a:endParaRPr lang="en-US" altLang="vi-VN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182034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6AE6-30F5-4508-99BF-1DEF7DF3CD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345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2900" y="219075"/>
            <a:ext cx="6172200" cy="4295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BB70D-0A45-45BC-9583-AC4FECFC8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085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503DA-0E41-4606-B99E-9C1BDE3EA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59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1.xml"/><Relationship Id="rId1" Type="http://schemas.openxmlformats.org/officeDocument/2006/relationships/audio" Target="file:///C:\Users\user\Desktop\Chuy&#234;n%20&#273;&#7873;%20T&#7853;p%20&#273;&#7885;c\Qu&#234;%20H&#432;&#417;ng%20T&#432;&#417;i%20&#272;&#7865;p%20Beat%20V.A%20Lyric%20Loi%20bai%20hat%20_%205pktp75iKnz1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5.png"/><Relationship Id="rId2" Type="http://schemas.openxmlformats.org/officeDocument/2006/relationships/audio" Target="file:///D:\TAI%20LIEU%20O%20D\TUYET\Lop%20em%20vui%20ghe%20-%20Be%20Ngoc%20Minh%20%5bNCT%2058633922444674405000%5d.mp3" TargetMode="External"/><Relationship Id="rId1" Type="http://schemas.openxmlformats.org/officeDocument/2006/relationships/audio" Target="file:///D:\VAN%20SON\THU%20NIN\GA.Nin%20HOI%20GIANG%2008-09\02%20Track%202.wma" TargetMode="External"/><Relationship Id="rId6" Type="http://schemas.openxmlformats.org/officeDocument/2006/relationships/image" Target="../media/image24.png"/><Relationship Id="rId11" Type="http://schemas.openxmlformats.org/officeDocument/2006/relationships/image" Target="../media/image29.gif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WordArt 2"/>
          <p:cNvSpPr>
            <a:spLocks noChangeArrowheads="1" noChangeShapeType="1" noTextEdit="1"/>
          </p:cNvSpPr>
          <p:nvPr/>
        </p:nvSpPr>
        <p:spPr bwMode="auto">
          <a:xfrm>
            <a:off x="514350" y="342900"/>
            <a:ext cx="5637610" cy="480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92121"/>
              </a:avLst>
            </a:prstTxWarp>
          </a:bodyPr>
          <a:lstStyle/>
          <a:p>
            <a:pPr algn="ctr"/>
            <a:r>
              <a:rPr lang="vi-VN" sz="2700" b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các thầy cô giáo và các em học sinh thân yêu  </a:t>
            </a:r>
          </a:p>
        </p:txBody>
      </p:sp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342900" y="4057651"/>
            <a:ext cx="6286500" cy="94535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27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700" b="1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7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700" b="1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húc</a:t>
            </a:r>
            <a:r>
              <a:rPr lang="en-US" sz="27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700" b="1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sz="27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1257300" y="1600200"/>
            <a:ext cx="4286250" cy="97869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405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28650" y="2686050"/>
            <a:ext cx="548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altLang="vi-VN" sz="24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8" name="Picture 6" descr="Copy of 25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143250"/>
            <a:ext cx="1085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Copy of 25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432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Copy of 25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31432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860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7145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599751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613995" y="591234"/>
            <a:ext cx="176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1294389"/>
            <a:ext cx="6178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Một </a:t>
            </a:r>
            <a:r>
              <a:rPr lang="en-US" sz="2400" dirty="0">
                <a:latin typeface="UTM Avo" panose="02040603050506020204" pitchFamily="18" charset="0"/>
              </a:rPr>
              <a:t>hôm, chị én nâu đang sửa soạn đi ngủ thì nghe thấy tiếng khóc thút </a:t>
            </a:r>
            <a:r>
              <a:rPr lang="en-US" sz="2400" dirty="0" smtClean="0">
                <a:latin typeface="UTM Avo" panose="02040603050506020204" pitchFamily="18" charset="0"/>
              </a:rPr>
              <a:t>thít.</a:t>
            </a:r>
            <a:endParaRPr lang="vi-VN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2121818" y="1435958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072477" y="142542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135068" y="198234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251500" y="1982341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2653349"/>
            <a:ext cx="6178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sức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khô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dòng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!”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152075" y="2750014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557425" y="3261093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031580" y="3261094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667018" y="3750200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555706" y="3750201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442630" y="143595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061194" y="2821715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613995" y="591234"/>
            <a:ext cx="176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 smtClean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</a:rPr>
              <a:t>nghỉ</a:t>
            </a:r>
            <a:endParaRPr lang="en-US" sz="2400" b="1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1294389"/>
            <a:ext cx="6178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Một </a:t>
            </a:r>
            <a:r>
              <a:rPr lang="en-US" sz="2400" dirty="0">
                <a:latin typeface="UTM Avo" panose="02040603050506020204" pitchFamily="18" charset="0"/>
              </a:rPr>
              <a:t>hôm, chị én nâu đang sửa soạn đi ngủ thì nghe thấy tiếng khóc thút </a:t>
            </a:r>
            <a:r>
              <a:rPr lang="en-US" sz="2400" dirty="0" smtClean="0">
                <a:latin typeface="UTM Avo" panose="02040603050506020204" pitchFamily="18" charset="0"/>
              </a:rPr>
              <a:t>thít.</a:t>
            </a:r>
            <a:endParaRPr lang="vi-VN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2653349"/>
            <a:ext cx="6178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sức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khô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dòng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!”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066162" y="147413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439905" y="1434194"/>
            <a:ext cx="111312" cy="3676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60988" y="1457389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01402" y="2067219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98146" y="2071656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121936" y="2842190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054089" y="2842189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502683" y="331082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942777" y="3425849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447027" y="3865228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541179" y="386522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1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/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95457"/>
            <a:chOff x="460224" y="1435196"/>
            <a:chExt cx="5996762" cy="495457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sửa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soạn</a:t>
              </a:r>
              <a:endParaRPr lang="vi-VN" sz="2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41306" y="1405704"/>
            <a:ext cx="451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chuẩn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0224" y="2321627"/>
            <a:ext cx="1571463" cy="495457"/>
            <a:chOff x="460224" y="1435196"/>
            <a:chExt cx="1571463" cy="495457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thút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thít</a:t>
              </a:r>
              <a:endParaRPr lang="vi-VN" sz="20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41306" y="233459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quãng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6858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7610" y="1715691"/>
            <a:ext cx="320397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257167">
              <a:defRPr/>
            </a:pPr>
            <a:r>
              <a:rPr lang="en-US" altLang="zh-CN" sz="54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lang="en-US" sz="54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86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tiếp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tả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cảnh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mùa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xuân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trong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viên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78211" y="2102127"/>
            <a:ext cx="59967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</a:t>
            </a:r>
            <a:r>
              <a:rPr lang="en-US" sz="2000" dirty="0" smtClean="0">
                <a:latin typeface="UTM Avo" panose="02040603050506020204" pitchFamily="18" charset="0"/>
              </a:rPr>
              <a:t>a)</a:t>
            </a:r>
            <a:r>
              <a:rPr lang="vi-VN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626674" y="210212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9218" y="2614927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smtClean="0">
                <a:latin typeface="UTM Avo" panose="02040603050506020204" pitchFamily="18" charset="0"/>
              </a:rPr>
              <a:t>b) </a:t>
            </a:r>
            <a:r>
              <a:rPr lang="en-US" sz="2000" dirty="0" err="1" smtClean="0">
                <a:latin typeface="UTM Avo" panose="02040603050506020204" pitchFamily="18" charset="0"/>
              </a:rPr>
              <a:t>Đàn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67449" y="2618065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phương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Nam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trở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9217" y="3117790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>
                <a:latin typeface="UTM Avo" panose="02040603050506020204" pitchFamily="18" charset="0"/>
              </a:rPr>
              <a:t>c</a:t>
            </a:r>
            <a:r>
              <a:rPr lang="en-US" sz="2000" dirty="0" smtClean="0">
                <a:latin typeface="UTM Avo" panose="02040603050506020204" pitchFamily="18" charset="0"/>
              </a:rPr>
              <a:t>) </a:t>
            </a:r>
            <a:r>
              <a:rPr lang="en-US" sz="2000" dirty="0" err="1" smtClean="0">
                <a:latin typeface="UTM Avo" panose="02040603050506020204" pitchFamily="18" charset="0"/>
              </a:rPr>
              <a:t>Trẻ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em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069125" y="3119635"/>
            <a:ext cx="4515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đùa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ấm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  <p:bldP spid="19" grpId="0"/>
      <p:bldP spid="22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2</a:t>
            </a:r>
            <a:r>
              <a:rPr lang="en-US" sz="2000" b="1" dirty="0" smtClean="0">
                <a:latin typeface="UTM Avo" panose="02040603050506020204" pitchFamily="18" charset="0"/>
              </a:rPr>
              <a:t>. </a:t>
            </a:r>
            <a:r>
              <a:rPr lang="en-US" sz="2000" dirty="0" smtClean="0">
                <a:latin typeface="UTM Avo" panose="02040603050506020204" pitchFamily="18" charset="0"/>
              </a:rPr>
              <a:t>Vì sao cỏ non lại khóc?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600160" y="-641073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122" name="Picture 2" descr="Chim Én Hình ảnh | Định dạng hình ảnh PNG 400202120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2" b="89877" l="2674" r="90000">
                        <a14:foregroundMark x1="65930" y1="71272" x2="81163" y2="6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067">
            <a:off x="628482" y="2353992"/>
            <a:ext cx="2683743" cy="22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077030" y="1757258"/>
            <a:ext cx="3422094" cy="1248229"/>
          </a:xfrm>
          <a:prstGeom prst="wedgeEllipseCallout">
            <a:avLst>
              <a:gd name="adj1" fmla="val -47501"/>
              <a:gd name="adj2" fmla="val 6831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Cỏ non khóc vì bị các bạn nhỏ giẫm lên.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7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3. </a:t>
            </a:r>
            <a:r>
              <a:rPr lang="en-US" sz="2000" dirty="0" smtClean="0">
                <a:latin typeface="UTM Avo" panose="02040603050506020204" pitchFamily="18" charset="0"/>
              </a:rPr>
              <a:t>Thương cỏ non chim én làm gì?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600160" y="-641073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122" name="Picture 2" descr="Chim Én Hình ảnh | Định dạng hình ảnh PNG 400202120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2" b="89877" l="2674" r="90000">
                        <a14:foregroundMark x1="65930" y1="71272" x2="81163" y2="6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067">
            <a:off x="154010" y="2892684"/>
            <a:ext cx="2683743" cy="22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243012" y="1748413"/>
            <a:ext cx="5256111" cy="1808703"/>
          </a:xfrm>
          <a:prstGeom prst="wedgeEllipseCallout">
            <a:avLst>
              <a:gd name="adj1" fmla="val -47501"/>
              <a:gd name="adj2" fmla="val 6831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Chim én, đã gọi thêm nhiều bạn ra sức đi tìm cỏ khô tết thành dòng chữ “Không giẫm chân lên cỏ!” và đặt cạnh bãi cỏ.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0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4. </a:t>
            </a:r>
            <a:r>
              <a:rPr lang="en-US" sz="2000" dirty="0" err="1" smtClean="0">
                <a:latin typeface="UTM Avo" panose="02040603050506020204" pitchFamily="18" charset="0"/>
              </a:rPr>
              <a:t>Thay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chim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nhủ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đến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600160" y="-641073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122" name="Picture 2" descr="Chim Én Hình ảnh | Định dạng hình ảnh PNG 400202120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2" b="89877" l="2674" r="90000">
                        <a14:foregroundMark x1="65930" y1="71272" x2="81163" y2="6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067">
            <a:off x="628482" y="2353992"/>
            <a:ext cx="2683743" cy="22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077030" y="1757258"/>
            <a:ext cx="3422094" cy="1248229"/>
          </a:xfrm>
          <a:prstGeom prst="wedgeEllipseCallout">
            <a:avLst>
              <a:gd name="adj1" fmla="val -47501"/>
              <a:gd name="adj2" fmla="val 6831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ơi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Tìm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những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từ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ngữ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biết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tâm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trạng</a:t>
            </a:r>
            <a:r>
              <a:rPr lang="en-US" sz="2000" dirty="0" smtClean="0"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latin typeface="UTM Avo" panose="02040603050506020204" pitchFamily="18" charset="0"/>
              </a:rPr>
              <a:t>cảm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xúc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của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non.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35879" y="1780560"/>
            <a:ext cx="2975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thút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thít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nấc</a:t>
            </a:r>
            <a:endParaRPr lang="en-US" sz="20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hoẻn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miệng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endParaRPr lang="vi-VN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131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abstract-background"/>
          <p:cNvPicPr>
            <a:picLocks noChangeAspect="1" noChangeArrowheads="1"/>
          </p:cNvPicPr>
          <p:nvPr/>
        </p:nvPicPr>
        <p:blipFill>
          <a:blip r:embed="rId4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WordArt 3"/>
          <p:cNvSpPr>
            <a:spLocks noChangeArrowheads="1" noChangeShapeType="1" noTextEdit="1"/>
          </p:cNvSpPr>
          <p:nvPr/>
        </p:nvSpPr>
        <p:spPr bwMode="auto">
          <a:xfrm>
            <a:off x="171450" y="1275160"/>
            <a:ext cx="6457950" cy="215384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405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33124" name="AutoShape 4"/>
          <p:cNvSpPr>
            <a:spLocks noChangeArrowheads="1"/>
          </p:cNvSpPr>
          <p:nvPr/>
        </p:nvSpPr>
        <p:spPr bwMode="auto">
          <a:xfrm>
            <a:off x="171450" y="171450"/>
            <a:ext cx="671513" cy="67151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125" name="AutoShape 5"/>
          <p:cNvSpPr>
            <a:spLocks noChangeArrowheads="1"/>
          </p:cNvSpPr>
          <p:nvPr/>
        </p:nvSpPr>
        <p:spPr bwMode="auto">
          <a:xfrm>
            <a:off x="171450" y="0"/>
            <a:ext cx="671513" cy="67151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126" name="AutoShape 6"/>
          <p:cNvSpPr>
            <a:spLocks noChangeArrowheads="1"/>
          </p:cNvSpPr>
          <p:nvPr/>
        </p:nvSpPr>
        <p:spPr bwMode="auto">
          <a:xfrm>
            <a:off x="2857501" y="400051"/>
            <a:ext cx="1079897" cy="1079897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7111" name="Picture 7" descr="CHCA20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19431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 descr="DAIS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12001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9" descr="DAIS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13598"/>
            <a:ext cx="1257300" cy="112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0" name="AutoShape 10"/>
          <p:cNvSpPr>
            <a:spLocks noChangeArrowheads="1"/>
          </p:cNvSpPr>
          <p:nvPr/>
        </p:nvSpPr>
        <p:spPr bwMode="auto">
          <a:xfrm>
            <a:off x="4457700" y="3371850"/>
            <a:ext cx="671513" cy="67151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131" name="AutoShape 11"/>
          <p:cNvSpPr>
            <a:spLocks noChangeArrowheads="1"/>
          </p:cNvSpPr>
          <p:nvPr/>
        </p:nvSpPr>
        <p:spPr bwMode="auto">
          <a:xfrm rot="16200000">
            <a:off x="4857750" y="4471987"/>
            <a:ext cx="671513" cy="671513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050" i="1">
              <a:latin typeface="Arial" charset="0"/>
              <a:cs typeface="Arial" charset="0"/>
            </a:endParaRPr>
          </a:p>
        </p:txBody>
      </p:sp>
      <p:pic>
        <p:nvPicPr>
          <p:cNvPr id="47116" name="Picture 16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2366">
            <a:off x="5568553" y="-171450"/>
            <a:ext cx="128944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Quê Hương Tươi Đẹp Beat V.A Lyric Loi bai hat _ 5pktp75iKnz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4705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4501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5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5583"/>
                            </p:stCondLst>
                            <p:childTnLst>
                              <p:par>
                                <p:cTn id="1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7583"/>
                            </p:stCondLst>
                            <p:childTnLst>
                              <p:par>
                                <p:cTn id="2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9583"/>
                            </p:stCondLst>
                            <p:childTnLst>
                              <p:par>
                                <p:cTn id="2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3124" grpId="0" animBg="1"/>
      <p:bldP spid="133125" grpId="0" animBg="1"/>
      <p:bldP spid="133126" grpId="0" animBg="1"/>
      <p:bldP spid="133130" grpId="0" animBg="1"/>
      <p:bldP spid="1331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23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2" descr="90%"/>
          <p:cNvSpPr>
            <a:spLocks noChangeArrowheads="1" noChangeShapeType="1" noTextEdit="1"/>
          </p:cNvSpPr>
          <p:nvPr/>
        </p:nvSpPr>
        <p:spPr bwMode="auto">
          <a:xfrm>
            <a:off x="400050" y="285750"/>
            <a:ext cx="6115050" cy="2571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700" b="1" kern="1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Ch©n thµnh c¸m ¬n </a:t>
            </a:r>
          </a:p>
          <a:p>
            <a:pPr algn="ctr"/>
            <a:r>
              <a:rPr lang="pt-BR" sz="2700" b="1" kern="1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quý thÇy c« gi¸o!</a:t>
            </a:r>
            <a:endParaRPr lang="vi-VN" sz="2700" b="1" kern="1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pic>
        <p:nvPicPr>
          <p:cNvPr id="89091" name="Picture 3" descr="nhanhh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00337"/>
            <a:ext cx="1688306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 descr="nhanhho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800350"/>
            <a:ext cx="17145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CRNRC4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6157"/>
            <a:ext cx="1721644" cy="17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CRNRC4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36357" y="3543300"/>
            <a:ext cx="1721644" cy="17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 descr="C005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775" y="-196453"/>
            <a:ext cx="13144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02 Track 2.wma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800100"/>
            <a:ext cx="228600" cy="228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7" name="Lop em vui ghe - Be Ngoc Minh [NCT 58633922444674405000]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46291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0" descr="1128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7185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21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2079" fill="hold"/>
                                        <p:tgtEl>
                                          <p:spTgt spid="890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09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9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2327" fill="hold"/>
                                        <p:tgtEl>
                                          <p:spTgt spid="890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09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WordArt 2"/>
          <p:cNvSpPr>
            <a:spLocks noChangeArrowheads="1" noChangeShapeType="1" noTextEdit="1"/>
          </p:cNvSpPr>
          <p:nvPr/>
        </p:nvSpPr>
        <p:spPr bwMode="auto">
          <a:xfrm>
            <a:off x="514350" y="342900"/>
            <a:ext cx="5637610" cy="480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92121"/>
              </a:avLst>
            </a:prstTxWarp>
          </a:bodyPr>
          <a:lstStyle/>
          <a:p>
            <a:pPr algn="ctr"/>
            <a:r>
              <a:rPr lang="vi-VN" sz="2700" b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 về dự lớp 2 </a:t>
            </a:r>
          </a:p>
        </p:txBody>
      </p:sp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342900" y="4057651"/>
            <a:ext cx="6286500" cy="94535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27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700" b="1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7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7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vi-VN" sz="27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1257300" y="1600200"/>
            <a:ext cx="4286250" cy="97869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405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28650" y="2686050"/>
            <a:ext cx="54864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100" b="1" u="sng" dirty="0" err="1">
                <a:solidFill>
                  <a:srgbClr val="0000FF"/>
                </a:solidFill>
                <a:latin typeface="Tahoma" panose="020B0604030504040204" pitchFamily="34" charset="0"/>
              </a:rPr>
              <a:t>Giáo</a:t>
            </a:r>
            <a:r>
              <a:rPr lang="en-US" altLang="vi-VN" sz="2100" b="1" u="sng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vi-VN" sz="2100" b="1" u="sng" dirty="0" err="1">
                <a:solidFill>
                  <a:srgbClr val="0000FF"/>
                </a:solidFill>
                <a:latin typeface="Tahoma" panose="020B0604030504040204" pitchFamily="34" charset="0"/>
              </a:rPr>
              <a:t>viên</a:t>
            </a:r>
            <a:r>
              <a:rPr lang="en-US" altLang="vi-VN" sz="2100" b="1" u="sng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vi-VN" sz="2100" b="1" u="sng" dirty="0" err="1">
                <a:solidFill>
                  <a:srgbClr val="0000FF"/>
                </a:solidFill>
                <a:latin typeface="Tahoma" panose="020B0604030504040204" pitchFamily="34" charset="0"/>
              </a:rPr>
              <a:t>thực</a:t>
            </a:r>
            <a:r>
              <a:rPr lang="en-US" altLang="vi-VN" sz="2100" b="1" u="sng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vi-VN" sz="2100" b="1" u="sng" dirty="0" err="1">
                <a:solidFill>
                  <a:srgbClr val="0000FF"/>
                </a:solidFill>
                <a:latin typeface="Tahoma" panose="020B0604030504040204" pitchFamily="34" charset="0"/>
              </a:rPr>
              <a:t>hiện</a:t>
            </a:r>
            <a:r>
              <a:rPr lang="en-US" altLang="vi-VN" sz="2100" b="1" u="sng" dirty="0">
                <a:solidFill>
                  <a:srgbClr val="0000FF"/>
                </a:solidFill>
                <a:latin typeface="Tahoma" panose="020B0604030504040204" pitchFamily="34" charset="0"/>
              </a:rPr>
              <a:t>:</a:t>
            </a:r>
            <a:r>
              <a:rPr lang="en-US" altLang="vi-VN" sz="2100" b="1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vi-VN" sz="2100" b="1" dirty="0" err="1" smtClean="0">
                <a:solidFill>
                  <a:srgbClr val="0000FF"/>
                </a:solidFill>
                <a:latin typeface="Tahoma" panose="020B0604030504040204" pitchFamily="34" charset="0"/>
              </a:rPr>
              <a:t>Vũ</a:t>
            </a:r>
            <a:r>
              <a:rPr lang="en-US" altLang="vi-VN" sz="21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vi-VN" sz="2100" b="1" dirty="0" err="1" smtClean="0">
                <a:solidFill>
                  <a:srgbClr val="0000FF"/>
                </a:solidFill>
                <a:latin typeface="Tahoma" panose="020B0604030504040204" pitchFamily="34" charset="0"/>
              </a:rPr>
              <a:t>Thị</a:t>
            </a:r>
            <a:r>
              <a:rPr lang="en-US" altLang="vi-VN" sz="21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 Minh </a:t>
            </a:r>
            <a:r>
              <a:rPr lang="en-US" altLang="vi-VN" sz="2100" b="1" dirty="0" err="1" smtClean="0">
                <a:solidFill>
                  <a:srgbClr val="0000FF"/>
                </a:solidFill>
                <a:latin typeface="Tahoma" panose="020B0604030504040204" pitchFamily="34" charset="0"/>
              </a:rPr>
              <a:t>Hồng</a:t>
            </a:r>
            <a:endParaRPr lang="en-US" altLang="vi-VN" sz="2100" b="1" i="1" u="sng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pic>
        <p:nvPicPr>
          <p:cNvPr id="39942" name="Picture 6" descr="Copy of 25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143250"/>
            <a:ext cx="1085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Copy of 25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432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Copy of 25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31432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860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0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1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7145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50833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403950" y="385311"/>
            <a:ext cx="628054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Cỏ non cười rồi</a:t>
            </a:r>
            <a:r>
              <a:rPr lang="en-US" altLang="vi-VN" sz="2400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>
                <a:latin typeface="HP001 5 hàng" panose="020B0603050302020204" pitchFamily="34" charset="-93"/>
                <a:cs typeface="Times New Roman" panose="02020603050405020304" pitchFamily="18" charset="0"/>
              </a:rPr>
              <a:t>	</a:t>
            </a:r>
            <a:r>
              <a:rPr lang="en-US" altLang="vi-VN" sz="2400" b="1" dirty="0" smtClean="0">
                <a:latin typeface="HP001 5 hàng" panose="020B0603050302020204" pitchFamily="34" charset="-93"/>
                <a:cs typeface="Times New Roman" panose="02020603050405020304" pitchFamily="18" charset="0"/>
              </a:rPr>
              <a:t>Én nâu gọi các bạn của mình đến. Suốt đêm, cả đàn đi tìm cỏ khô tết thành dòng chữ: “Không giẫm chân lên cỏ!”, rồi đặt trên bãi cỏ. Xong việc, én nâu tươi cười bảo cỏ non: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 smtClean="0">
                <a:latin typeface="HP001 5 hàng" panose="020B0603050302020204" pitchFamily="34" charset="-93"/>
                <a:cs typeface="Times New Roman" panose="02020603050405020304" pitchFamily="18" charset="0"/>
              </a:rPr>
              <a:t>- Từ nay em yên tâm rồi. Không còn ai giẫm lên em nữa đâu.</a:t>
            </a:r>
            <a:endParaRPr lang="vi-VN" altLang="vi-VN" sz="2400" b="1" dirty="0"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712732" y="4355629"/>
            <a:ext cx="5372100" cy="43696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21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21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21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những</a:t>
            </a:r>
            <a:r>
              <a:rPr lang="en-US" sz="21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21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nào</a:t>
            </a:r>
            <a:r>
              <a:rPr lang="en-US" sz="21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21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21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r>
              <a:rPr lang="en-US" sz="21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8158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14103" y="655386"/>
            <a:ext cx="592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</a:t>
            </a:r>
            <a:r>
              <a:rPr lang="en-US" sz="2400" b="1" dirty="0" smtClean="0">
                <a:latin typeface="UTM Avo" panose="02040603050506020204" pitchFamily="18" charset="0"/>
              </a:rPr>
              <a:t>.</a:t>
            </a:r>
            <a:r>
              <a:rPr lang="en-US" sz="2400" dirty="0" smtClean="0">
                <a:latin typeface="UTM Avo" panose="02040603050506020204" pitchFamily="18" charset="0"/>
              </a:rPr>
              <a:t>  Chọn </a:t>
            </a:r>
            <a:r>
              <a:rPr lang="en-US" sz="2400" i="1" dirty="0" smtClean="0">
                <a:latin typeface="UTM Avo" panose="02040603050506020204" pitchFamily="18" charset="0"/>
              </a:rPr>
              <a:t>ng </a:t>
            </a:r>
            <a:r>
              <a:rPr lang="en-US" sz="2400" dirty="0" smtClean="0">
                <a:latin typeface="UTM Avo" panose="02040603050506020204" pitchFamily="18" charset="0"/>
              </a:rPr>
              <a:t> hoặc </a:t>
            </a:r>
            <a:r>
              <a:rPr lang="en-US" sz="2400" i="1" dirty="0" err="1" smtClean="0">
                <a:latin typeface="UTM Avo" panose="02040603050506020204" pitchFamily="18" charset="0"/>
              </a:rPr>
              <a:t>ngh</a:t>
            </a:r>
            <a:r>
              <a:rPr lang="en-US" sz="2400" dirty="0" smtClean="0">
                <a:latin typeface="UTM Avo" panose="02040603050506020204" pitchFamily="18" charset="0"/>
              </a:rPr>
              <a:t> thay cho chỗ chấm.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Buổi sớm, muôn ….ìn giọt sương đọng trên những ngọn cỏ, lóng lánh như …..ọc.</a:t>
            </a:r>
            <a:endParaRPr lang="en-US"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1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14103" y="655386"/>
            <a:ext cx="59288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2400" b="1" dirty="0" smtClean="0">
                <a:latin typeface="UTM Avo" panose="02040603050506020204" pitchFamily="18" charset="0"/>
              </a:rPr>
              <a:t>.</a:t>
            </a:r>
            <a:r>
              <a:rPr lang="en-US" sz="2400" dirty="0" smtClean="0">
                <a:latin typeface="UTM Avo" panose="02040603050506020204" pitchFamily="18" charset="0"/>
              </a:rPr>
              <a:t> a) Chọn </a:t>
            </a:r>
            <a:r>
              <a:rPr lang="en-US" sz="2400" i="1" dirty="0" err="1" smtClean="0">
                <a:latin typeface="UTM Avo" panose="02040603050506020204" pitchFamily="18" charset="0"/>
              </a:rPr>
              <a:t>tr</a:t>
            </a:r>
            <a:r>
              <a:rPr lang="en-US" sz="2400" dirty="0" smtClean="0">
                <a:latin typeface="UTM Avo" panose="02040603050506020204" pitchFamily="18" charset="0"/>
              </a:rPr>
              <a:t> hoặc </a:t>
            </a:r>
            <a:r>
              <a:rPr lang="en-US" sz="2400" i="1" dirty="0" err="1" smtClean="0">
                <a:latin typeface="UTM Avo" panose="02040603050506020204" pitchFamily="18" charset="0"/>
              </a:rPr>
              <a:t>ch</a:t>
            </a:r>
            <a:r>
              <a:rPr lang="en-US" sz="2400" dirty="0" smtClean="0">
                <a:latin typeface="UTM Avo" panose="02040603050506020204" pitchFamily="18" charset="0"/>
              </a:rPr>
              <a:t> thay cho chỗ chấm.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       Đồng làng </a:t>
            </a:r>
            <a:r>
              <a:rPr lang="en-US" sz="2400" dirty="0" err="1" smtClean="0">
                <a:latin typeface="UTM Avo" panose="02040603050506020204" pitchFamily="18" charset="0"/>
              </a:rPr>
              <a:t>vương</a:t>
            </a:r>
            <a:r>
              <a:rPr lang="en-US" sz="2400" dirty="0" smtClean="0">
                <a:latin typeface="UTM Avo" panose="02040603050506020204" pitchFamily="18" charset="0"/>
              </a:rPr>
              <a:t> ……</a:t>
            </a:r>
            <a:r>
              <a:rPr lang="en-US" sz="2400" dirty="0" err="1" smtClean="0">
                <a:latin typeface="UTM Avo" panose="02040603050506020204" pitchFamily="18" charset="0"/>
              </a:rPr>
              <a:t>út</a:t>
            </a:r>
            <a:r>
              <a:rPr lang="en-US" sz="2400" dirty="0" smtClean="0">
                <a:latin typeface="UTM Avo" panose="02040603050506020204" pitchFamily="18" charset="0"/>
              </a:rPr>
              <a:t> heo may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Mầm cây tỉnh giấc, vườn đầy </a:t>
            </a:r>
            <a:r>
              <a:rPr lang="en-US" sz="2400" dirty="0" err="1" smtClean="0">
                <a:latin typeface="UTM Avo" panose="02040603050506020204" pitchFamily="18" charset="0"/>
              </a:rPr>
              <a:t>tiếng</a:t>
            </a:r>
            <a:r>
              <a:rPr lang="en-US" sz="2400" dirty="0" smtClean="0">
                <a:latin typeface="UTM Avo" panose="02040603050506020204" pitchFamily="18" charset="0"/>
              </a:rPr>
              <a:t>  …….</a:t>
            </a:r>
            <a:r>
              <a:rPr lang="vi-VN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im</a:t>
            </a:r>
            <a:endParaRPr lang="en-US" sz="24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      Hạt mưa mải </a:t>
            </a:r>
            <a:r>
              <a:rPr lang="en-US" sz="2400" dirty="0" err="1" smtClean="0">
                <a:latin typeface="UTM Avo" panose="02040603050506020204" pitchFamily="18" charset="0"/>
              </a:rPr>
              <a:t>miết</a:t>
            </a:r>
            <a:r>
              <a:rPr lang="en-US" sz="2400" dirty="0" smtClean="0">
                <a:latin typeface="UTM Avo" panose="02040603050506020204" pitchFamily="18" charset="0"/>
              </a:rPr>
              <a:t>  …….</a:t>
            </a:r>
            <a:r>
              <a:rPr lang="en-US" sz="2400" dirty="0" err="1" smtClean="0">
                <a:latin typeface="UTM Avo" panose="02040603050506020204" pitchFamily="18" charset="0"/>
              </a:rPr>
              <a:t>ốn</a:t>
            </a:r>
            <a:r>
              <a:rPr lang="en-US" sz="2400" dirty="0" smtClean="0">
                <a:latin typeface="UTM Avo" panose="02040603050506020204" pitchFamily="18" charset="0"/>
              </a:rPr>
              <a:t> tìm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Cây </a:t>
            </a:r>
            <a:r>
              <a:rPr lang="en-US" sz="2400" dirty="0" err="1" smtClean="0">
                <a:latin typeface="UTM Avo" panose="02040603050506020204" pitchFamily="18" charset="0"/>
              </a:rPr>
              <a:t>đào</a:t>
            </a:r>
            <a:r>
              <a:rPr lang="en-US" sz="2400" dirty="0" smtClean="0">
                <a:latin typeface="UTM Avo" panose="02040603050506020204" pitchFamily="18" charset="0"/>
              </a:rPr>
              <a:t>  …...</a:t>
            </a:r>
            <a:r>
              <a:rPr lang="en-US" sz="2400" dirty="0" err="1" smtClean="0">
                <a:latin typeface="UTM Avo" panose="02040603050506020204" pitchFamily="18" charset="0"/>
              </a:rPr>
              <a:t>ước</a:t>
            </a:r>
            <a:r>
              <a:rPr lang="en-US" sz="2400" dirty="0" smtClean="0">
                <a:latin typeface="UTM Avo" panose="02040603050506020204" pitchFamily="18" charset="0"/>
              </a:rPr>
              <a:t> cửa lim dim mắt cười.</a:t>
            </a:r>
            <a:endParaRPr lang="en-US"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1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0113" y="923045"/>
            <a:ext cx="59288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3</a:t>
            </a:r>
            <a:r>
              <a:rPr lang="en-US" sz="2800" b="1" dirty="0" smtClean="0">
                <a:latin typeface="UTM Avo" panose="02040603050506020204" pitchFamily="18" charset="0"/>
              </a:rPr>
              <a:t>.</a:t>
            </a:r>
            <a:r>
              <a:rPr lang="en-US" sz="2800" dirty="0" smtClean="0">
                <a:latin typeface="UTM Avo" panose="02040603050506020204" pitchFamily="18" charset="0"/>
              </a:rPr>
              <a:t> b) Chọn </a:t>
            </a:r>
            <a:r>
              <a:rPr lang="en-US" sz="2800" i="1" dirty="0" err="1" smtClean="0">
                <a:latin typeface="UTM Avo" panose="02040603050506020204" pitchFamily="18" charset="0"/>
              </a:rPr>
              <a:t>êt</a:t>
            </a:r>
            <a:r>
              <a:rPr lang="en-US" sz="2800" dirty="0" smtClean="0">
                <a:latin typeface="UTM Avo" panose="02040603050506020204" pitchFamily="18" charset="0"/>
              </a:rPr>
              <a:t> hoặc </a:t>
            </a:r>
            <a:r>
              <a:rPr lang="en-US" sz="2800" i="1" dirty="0" err="1" smtClean="0">
                <a:latin typeface="UTM Avo" panose="02040603050506020204" pitchFamily="18" charset="0"/>
              </a:rPr>
              <a:t>êch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smtClean="0">
                <a:latin typeface="UTM Avo" panose="02040603050506020204" pitchFamily="18" charset="0"/>
              </a:rPr>
              <a:t>thay vào chỗ chấm.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UTM Avo" panose="02040603050506020204" pitchFamily="18" charset="0"/>
              </a:rPr>
              <a:t>- Vui </a:t>
            </a:r>
            <a:r>
              <a:rPr lang="en-US" sz="2800" dirty="0" err="1" smtClean="0">
                <a:latin typeface="UTM Avo" panose="02040603050506020204" pitchFamily="18" charset="0"/>
              </a:rPr>
              <a:t>như</a:t>
            </a:r>
            <a:r>
              <a:rPr lang="en-US" sz="2800" dirty="0" smtClean="0">
                <a:latin typeface="UTM Avo" panose="02040603050506020204" pitchFamily="18" charset="0"/>
              </a:rPr>
              <a:t> T…..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UTM Avo" panose="02040603050506020204" pitchFamily="18" charset="0"/>
              </a:rPr>
              <a:t>-</a:t>
            </a:r>
            <a:r>
              <a:rPr lang="vi-VN" sz="2800" dirty="0" smtClean="0">
                <a:latin typeface="UTM Avo" panose="02040603050506020204" pitchFamily="18" charset="0"/>
              </a:rPr>
              <a:t> êch</a:t>
            </a:r>
            <a:r>
              <a:rPr lang="en-US" sz="2800" dirty="0" smtClean="0">
                <a:latin typeface="UTM Avo" panose="02040603050506020204" pitchFamily="18" charset="0"/>
              </a:rPr>
              <a:t>…….kêu uôm </a:t>
            </a:r>
            <a:r>
              <a:rPr lang="en-US" sz="2800" dirty="0" err="1" smtClean="0">
                <a:latin typeface="UTM Avo" panose="02040603050506020204" pitchFamily="18" charset="0"/>
              </a:rPr>
              <a:t>uôm</a:t>
            </a:r>
            <a:r>
              <a:rPr lang="en-US" sz="2800" dirty="0" smtClean="0">
                <a:latin typeface="UTM Avo" panose="02040603050506020204" pitchFamily="18" charset="0"/>
              </a:rPr>
              <a:t>, ao chuôm đấy nước.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UTM Avo" panose="02040603050506020204" pitchFamily="18" charset="0"/>
              </a:rPr>
              <a:t>- Ánh trăng </a:t>
            </a:r>
            <a:r>
              <a:rPr lang="en-US" sz="2800" dirty="0" err="1" smtClean="0">
                <a:latin typeface="UTM Avo" panose="02040603050506020204" pitchFamily="18" charset="0"/>
              </a:rPr>
              <a:t>chênh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smtClean="0">
                <a:latin typeface="UTM Avo" panose="02040603050506020204" pitchFamily="18" charset="0"/>
              </a:rPr>
              <a:t>ch….. </a:t>
            </a:r>
            <a:r>
              <a:rPr lang="en-US" sz="2800" dirty="0" smtClean="0">
                <a:latin typeface="UTM Avo" panose="02040603050506020204" pitchFamily="18" charset="0"/>
              </a:rPr>
              <a:t>đầu làng.</a:t>
            </a:r>
            <a:endParaRPr lang="en-US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6858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WordArt 8"/>
          <p:cNvSpPr>
            <a:spLocks noChangeArrowheads="1" noChangeShapeType="1" noTextEdit="1"/>
          </p:cNvSpPr>
          <p:nvPr/>
        </p:nvSpPr>
        <p:spPr bwMode="auto">
          <a:xfrm>
            <a:off x="628651" y="742950"/>
            <a:ext cx="5632847" cy="3886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27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là hết!</a:t>
            </a:r>
          </a:p>
        </p:txBody>
      </p:sp>
      <p:pic>
        <p:nvPicPr>
          <p:cNvPr id="45060" name="Picture 10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2150" y="0"/>
            <a:ext cx="10858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WordArt 9"/>
          <p:cNvSpPr>
            <a:spLocks noChangeArrowheads="1" noChangeShapeType="1" noTextEdit="1"/>
          </p:cNvSpPr>
          <p:nvPr/>
        </p:nvSpPr>
        <p:spPr bwMode="auto">
          <a:xfrm>
            <a:off x="285750" y="3143250"/>
            <a:ext cx="611505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mạnh khỏe, các em chăm ngoan - học giỏi</a:t>
            </a:r>
          </a:p>
        </p:txBody>
      </p:sp>
      <p:pic>
        <p:nvPicPr>
          <p:cNvPr id="45062" name="Picture 5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18811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58428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BAE5E4">
                      <a:lumMod val="25000"/>
                    </a:srgb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BAE5E4">
                      <a:lumMod val="25000"/>
                    </a:srgb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rgbClr val="BAE5E4">
                    <a:lumMod val="25000"/>
                  </a:srgb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rgbClr val="BAE5E4">
                    <a:lumMod val="25000"/>
                  </a:srgbClr>
                </a:solidFill>
              </a:ln>
              <a:solidFill>
                <a:srgbClr val="FFAB40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2791" y="1647038"/>
            <a:ext cx="5785880" cy="2885634"/>
            <a:chOff x="522791" y="2074898"/>
            <a:chExt cx="5785880" cy="2457773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2074898"/>
              <a:ext cx="5785880" cy="245777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rgbClr val="FFFFFF"/>
                  </a:solidFill>
                </a:rPr>
                <a:t>KHÔNG DẪM CHÂN LÊN CỎ</a:t>
              </a:r>
              <a:endParaRPr lang="en-US" sz="600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rgbClr val="FFFFFF"/>
                  </a:solidFill>
                </a:rPr>
                <a:t>KHÔNG VỨT RÁC BỪA BÃI</a:t>
              </a:r>
              <a:endParaRPr lang="en-US" sz="600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rgbClr val="FFFFFF"/>
                  </a:solidFill>
                </a:rPr>
                <a:t>KHÔNG HÁI HOA</a:t>
              </a:r>
              <a:endParaRPr lang="en-US" sz="6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2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333188" y="1267461"/>
            <a:ext cx="6645264" cy="3390967"/>
            <a:chOff x="1611342" y="1270119"/>
            <a:chExt cx="4405927" cy="3390967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611342" y="1342815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2453100" y="2669526"/>
              <a:ext cx="34099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Mở rộng vốn từ bảo vệ môi trường; Dấu phẩy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523919" y="127011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3726" y="551503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vệ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sóc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526" y="1619251"/>
            <a:ext cx="1171693" cy="121118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1326" y="1619251"/>
            <a:ext cx="1171693" cy="1211188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cành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78776" y="1619251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7919" y="1619251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un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1326" y="2830439"/>
            <a:ext cx="1243291" cy="1211188"/>
            <a:chOff x="497526" y="1381126"/>
            <a:chExt cx="1243291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08941" y="1628953"/>
              <a:ext cx="1031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cỏ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78776" y="2830439"/>
            <a:ext cx="117169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hoa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50469" y="2830439"/>
            <a:ext cx="1214034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50469" y="1619251"/>
            <a:ext cx="1171693" cy="1211188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97526" y="1774924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8000" y="270515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phù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8001" y="1309376"/>
            <a:ext cx="6076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Cho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en-US" sz="1800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Buổi sáng, bước ra vườn hồng,  ……………………....  bông hồng đỏ thắm, bé vui sướng reo lên: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sao</a:t>
            </a:r>
            <a:r>
              <a:rPr lang="en-US" sz="1800" dirty="0" smtClean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smtClean="0">
                <a:latin typeface="UTM Avo" panose="02040603050506020204" pitchFamily="18" charset="0"/>
              </a:rPr>
              <a:t>   Nói rồi, bé định  ……..…………………. bông hoa. </a:t>
            </a:r>
            <a:r>
              <a:rPr lang="en-US" sz="1800" dirty="0" err="1" smtClean="0">
                <a:latin typeface="UTM Avo" panose="02040603050506020204" pitchFamily="18" charset="0"/>
              </a:rPr>
              <a:t>Bỗng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thầm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Xin  ……….…................. tôi.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rất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buồn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3950" y="745784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giơ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30974" y="729214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thấy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7998" y="745784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3.08642E-6 L 0.24421 0.163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9" y="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0.22708 0.402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3" y="2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-0.47361 0.563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2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4675" y="508640"/>
            <a:ext cx="58651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3. </a:t>
            </a:r>
            <a:r>
              <a:rPr lang="en-US" sz="2000" dirty="0" err="1" smtClean="0">
                <a:latin typeface="UTM Avo" panose="02040603050506020204" pitchFamily="18" charset="0"/>
              </a:rPr>
              <a:t>Cần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đặt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i="1" dirty="0" err="1" smtClean="0">
                <a:latin typeface="UTM Avo" panose="02040603050506020204" pitchFamily="18" charset="0"/>
              </a:rPr>
              <a:t>dấu</a:t>
            </a:r>
            <a:r>
              <a:rPr lang="en-US" sz="2000" i="1" dirty="0" smtClean="0">
                <a:latin typeface="UTM Avo" panose="02040603050506020204" pitchFamily="18" charset="0"/>
              </a:rPr>
              <a:t> </a:t>
            </a:r>
            <a:r>
              <a:rPr lang="en-US" sz="2000" i="1" dirty="0" err="1" smtClean="0">
                <a:latin typeface="UTM Avo" panose="02040603050506020204" pitchFamily="18" charset="0"/>
              </a:rPr>
              <a:t>phẩy</a:t>
            </a:r>
            <a:r>
              <a:rPr lang="en-US" sz="2000" i="1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vào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những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vị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trí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nào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trong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mỗi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a. Các bạn học sinh đang tưới nước bắt sâu cho cây.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b. Mọi người không được hái hoa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smtClean="0">
                <a:latin typeface="UTM Avo" panose="02040603050506020204" pitchFamily="18" charset="0"/>
              </a:rPr>
              <a:t>bẻ cành.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c.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non </a:t>
            </a:r>
            <a:r>
              <a:rPr lang="en-US" sz="2000" dirty="0" err="1" smtClean="0">
                <a:latin typeface="UTM Avo" panose="02040603050506020204" pitchFamily="18" charset="0"/>
              </a:rPr>
              <a:t>đều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đáng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yêu</a:t>
            </a:r>
            <a:r>
              <a:rPr lang="en-US" sz="2000" dirty="0" smtClean="0">
                <a:latin typeface="UTM Avo" panose="02040603050506020204" pitchFamily="18" charset="0"/>
              </a:rPr>
              <a:t>. 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741683" y="1450429"/>
            <a:ext cx="115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151587" y="2385849"/>
            <a:ext cx="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8599" y="3292692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Cho </a:t>
            </a:r>
            <a:r>
              <a:rPr lang="en-US" sz="1800" i="1" dirty="0" err="1" smtClean="0">
                <a:latin typeface="UTM Avo" panose="02040603050506020204" pitchFamily="18" charset="0"/>
              </a:rPr>
              <a:t>hoa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khoe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97" y="2203056"/>
            <a:ext cx="2104472" cy="2538728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9776" y="2592441"/>
            <a:ext cx="1519084" cy="2149343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1655814" y="1935128"/>
            <a:ext cx="3364230" cy="491490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định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ngắt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Cỏ</a:t>
            </a:r>
            <a:r>
              <a:rPr lang="en-US" sz="1800" i="1" dirty="0" smtClean="0">
                <a:latin typeface="UTM Avo" panose="02040603050506020204" pitchFamily="18" charset="0"/>
              </a:rPr>
              <a:t> non </a:t>
            </a:r>
            <a:r>
              <a:rPr lang="en-US" sz="1800" i="1" dirty="0" err="1" smtClean="0">
                <a:latin typeface="UTM Avo" panose="02040603050506020204" pitchFamily="18" charset="0"/>
              </a:rPr>
              <a:t>cười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khi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 </a:t>
            </a:r>
            <a:r>
              <a:rPr lang="en-US" sz="1800" dirty="0" err="1" smtClean="0">
                <a:latin typeface="UTM Avo" panose="02040603050506020204" pitchFamily="18" charset="0"/>
              </a:rPr>
              <a:t>khóc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non?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1639104" y="2595034"/>
            <a:ext cx="1035516" cy="217886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3841284" y="2628074"/>
            <a:ext cx="1035516" cy="217886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33994" y="1889760"/>
            <a:ext cx="3364230" cy="705274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78" y="501591"/>
            <a:ext cx="602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báo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xanh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sạch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nhà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smtClean="0">
                <a:latin typeface="UTM Avo" panose="02040603050506020204" pitchFamily="18" charset="0"/>
              </a:rPr>
              <a:t>Chia </a:t>
            </a:r>
            <a:r>
              <a:rPr lang="en-US" sz="1800" dirty="0" err="1" smtClean="0">
                <a:latin typeface="UTM Avo" panose="02040603050506020204" pitchFamily="18" charset="0"/>
              </a:rPr>
              <a:t>sẻ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9" y="2320664"/>
            <a:ext cx="5192169" cy="23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tấm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dưới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nhở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điều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2791" y="2074898"/>
            <a:ext cx="5785880" cy="2457773"/>
            <a:chOff x="522791" y="2074898"/>
            <a:chExt cx="5785880" cy="2457773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2074898"/>
              <a:ext cx="5785880" cy="245777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DẪM CHÂN LÊN CỎ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VỨT RÁC BỪA BÃI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HÁI HOA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=""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>
                <a:latin typeface="UTM Avo" panose="02040603050506020204" pitchFamily="18" charset="0"/>
              </a:rPr>
              <a:t>N</a:t>
            </a:r>
            <a:r>
              <a:rPr lang="en-US" dirty="0" smtClean="0">
                <a:latin typeface="UTM Avo" panose="02040603050506020204" pitchFamily="18" charset="0"/>
              </a:rPr>
              <a:t>am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8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00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u="sng" dirty="0" err="1" smtClean="0">
                <a:latin typeface="UTM Avo" panose="02040603050506020204" pitchFamily="18" charset="0"/>
              </a:rPr>
              <a:t>bừng</a:t>
            </a:r>
            <a:r>
              <a:rPr lang="en-US" u="sng" dirty="0" smtClean="0">
                <a:latin typeface="UTM Avo" panose="02040603050506020204" pitchFamily="18" charset="0"/>
              </a:rPr>
              <a:t> </a:t>
            </a:r>
            <a:r>
              <a:rPr lang="en-US" u="sng" dirty="0" err="1" smtClean="0">
                <a:latin typeface="UTM Avo" panose="02040603050506020204" pitchFamily="18" charset="0"/>
              </a:rPr>
              <a:t>tỉnh</a:t>
            </a:r>
            <a:r>
              <a:rPr lang="en-US" u="sng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u="sng" dirty="0" err="1" smtClean="0">
                <a:latin typeface="UTM Avo" panose="02040603050506020204" pitchFamily="18" charset="0"/>
              </a:rPr>
              <a:t>sửa</a:t>
            </a:r>
            <a:r>
              <a:rPr lang="en-US" u="sng" dirty="0" smtClean="0">
                <a:latin typeface="UTM Avo" panose="02040603050506020204" pitchFamily="18" charset="0"/>
              </a:rPr>
              <a:t> </a:t>
            </a:r>
            <a:r>
              <a:rPr lang="en-US" u="sng" dirty="0" err="1" smtClean="0">
                <a:latin typeface="UTM Avo" panose="02040603050506020204" pitchFamily="18" charset="0"/>
              </a:rPr>
              <a:t>soạn</a:t>
            </a:r>
            <a:r>
              <a:rPr lang="en-US" u="sng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u="sng" dirty="0" err="1" smtClean="0">
                <a:latin typeface="UTM Avo" panose="02040603050506020204" pitchFamily="18" charset="0"/>
              </a:rPr>
              <a:t>thút</a:t>
            </a:r>
            <a:r>
              <a:rPr lang="en-US" u="sng" dirty="0" smtClean="0">
                <a:latin typeface="UTM Avo" panose="02040603050506020204" pitchFamily="18" charset="0"/>
              </a:rPr>
              <a:t> </a:t>
            </a:r>
            <a:r>
              <a:rPr lang="en-US" u="sng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u="sng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1015710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2035530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u="sng" dirty="0" err="1" smtClean="0">
                <a:latin typeface="UTM Avo" panose="02040603050506020204" pitchFamily="18" charset="0"/>
              </a:rPr>
              <a:t>nhoẻn</a:t>
            </a:r>
            <a:r>
              <a:rPr lang="en-US" u="sng" dirty="0" smtClean="0">
                <a:latin typeface="UTM Avo" panose="02040603050506020204" pitchFamily="18" charset="0"/>
              </a:rPr>
              <a:t> </a:t>
            </a:r>
            <a:r>
              <a:rPr lang="en-US" u="sng" dirty="0" err="1" smtClean="0">
                <a:latin typeface="UTM Avo" panose="02040603050506020204" pitchFamily="18" charset="0"/>
              </a:rPr>
              <a:t>miệng</a:t>
            </a:r>
            <a:r>
              <a:rPr lang="en-US" u="sng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104575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7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1737</Words>
  <Application>Microsoft Office PowerPoint</Application>
  <PresentationFormat>Custom</PresentationFormat>
  <Paragraphs>188</Paragraphs>
  <Slides>37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Arial</vt:lpstr>
      <vt:lpstr>HP001 4 hàng</vt:lpstr>
      <vt:lpstr>Microsoft YaHei</vt:lpstr>
      <vt:lpstr>Times New Roman</vt:lpstr>
      <vt:lpstr>UTM Avo</vt:lpstr>
      <vt:lpstr>Tahoma</vt:lpstr>
      <vt:lpstr>Montserrat</vt:lpstr>
      <vt:lpstr>Kalam</vt:lpstr>
      <vt:lpstr>HP001 5 hàng</vt:lpstr>
      <vt:lpstr>.VnTime</vt:lpstr>
      <vt:lpstr>Verdana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VU HONG</cp:lastModifiedBy>
  <cp:revision>146</cp:revision>
  <dcterms:modified xsi:type="dcterms:W3CDTF">2025-03-10T01:26:51Z</dcterms:modified>
</cp:coreProperties>
</file>