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  <p:sldMasterId id="2147483674" r:id="rId3"/>
  </p:sldMasterIdLst>
  <p:notesMasterIdLst>
    <p:notesMasterId r:id="rId22"/>
  </p:notesMasterIdLst>
  <p:sldIdLst>
    <p:sldId id="256" r:id="rId4"/>
    <p:sldId id="258" r:id="rId5"/>
    <p:sldId id="275" r:id="rId6"/>
    <p:sldId id="266" r:id="rId7"/>
    <p:sldId id="297" r:id="rId8"/>
    <p:sldId id="267" r:id="rId9"/>
    <p:sldId id="279" r:id="rId10"/>
    <p:sldId id="298" r:id="rId11"/>
    <p:sldId id="446" r:id="rId12"/>
    <p:sldId id="299" r:id="rId13"/>
    <p:sldId id="300" r:id="rId14"/>
    <p:sldId id="269" r:id="rId15"/>
    <p:sldId id="283" r:id="rId16"/>
    <p:sldId id="271" r:id="rId17"/>
    <p:sldId id="301" r:id="rId18"/>
    <p:sldId id="302" r:id="rId19"/>
    <p:sldId id="303" r:id="rId20"/>
    <p:sldId id="304" r:id="rId21"/>
  </p:sldIdLst>
  <p:sldSz cx="9144000" cy="5143500" type="screen16x9"/>
  <p:notesSz cx="6858000" cy="9144000"/>
  <p:embeddedFontLst>
    <p:embeddedFont>
      <p:font typeface="DFPOP1-W9" panose="020B0604020202020204" charset="-128"/>
      <p:regular r:id="rId23"/>
    </p:embeddedFont>
    <p:embeddedFont>
      <p:font typeface="Arial-Rounded" panose="020B0500000000000000" charset="0"/>
      <p:regular r:id="rId24"/>
    </p:embeddedFont>
  </p:embeddedFontLst>
  <p:custDataLst>
    <p:tags r:id="rId2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97"/>
          </p14:sldIdLst>
        </p14:section>
        <p14:section name="Tiết 2" id="{47239A1A-9B72-4DA5-96A7-F8786F163078}">
          <p14:sldIdLst>
            <p14:sldId id="267"/>
            <p14:sldId id="279"/>
            <p14:sldId id="298"/>
            <p14:sldId id="446"/>
            <p14:sldId id="299"/>
            <p14:sldId id="300"/>
            <p14:sldId id="269"/>
            <p14:sldId id="283"/>
            <p14:sldId id="271"/>
            <p14:sldId id="301"/>
            <p14:sldId id="302"/>
            <p14:sldId id="303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73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764" y="40"/>
      </p:cViewPr>
      <p:guideLst>
        <p:guide orient="horz" pos="1573"/>
        <p:guide pos="28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  <a:t>18</a:t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4442235"/>
            <a:ext cx="9144000" cy="70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5" y="1"/>
            <a:ext cx="1255713" cy="132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170815" indent="-170815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513715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855980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198245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1540510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1883410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25675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67940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10205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26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16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43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69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6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22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49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875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5" Type="http://schemas.openxmlformats.org/officeDocument/2006/relationships/image" Target="../media/image18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75226" y="4073598"/>
            <a:ext cx="1812925" cy="41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..................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063750" y="2764155"/>
            <a:ext cx="46062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 tay trước khi ăn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402965" y="1854835"/>
            <a:ext cx="20897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10510"/>
            <a:ext cx="7886700" cy="1967865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solidFill>
                  <a:schemeClr val="tx1"/>
                </a:solidFill>
                <a:sym typeface="+mn-ea"/>
              </a:rPr>
              <a:t>Để phòng bệnh chúng ta phải làm rửa tay sạch trước khi ăn.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8650" y="273844"/>
            <a:ext cx="4617720" cy="84963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Viết vào vở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  <p:bldP spid="8" grpId="0" bldLvl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44700"/>
            <a:ext cx="7886700" cy="2733675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uống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sôi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(....)</a:t>
            </a:r>
          </a:p>
          <a:p>
            <a:pPr marL="0" indent="0" algn="ctr">
              <a:buNone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6525" y="238125"/>
            <a:ext cx="4617720" cy="84963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Hoàn thiện câu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934210" y="3501390"/>
            <a:ext cx="61137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Vi trùng                        Rửa tay                        Phòng bệnh</a:t>
            </a:r>
          </a:p>
        </p:txBody>
      </p:sp>
      <p:sp>
        <p:nvSpPr>
          <p:cNvPr id="5" name="Oval 4"/>
          <p:cNvSpPr/>
          <p:nvPr/>
        </p:nvSpPr>
        <p:spPr>
          <a:xfrm>
            <a:off x="6031865" y="3428365"/>
            <a:ext cx="1815465" cy="6026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Phòng bệnh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8" grpId="0" bldLvl="0" animBg="1"/>
      <p:bldP spid="8" grpId="1" animBg="1"/>
      <p:bldP spid="4" grpId="0"/>
      <p:bldP spid="4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sát tranh</a:t>
            </a:r>
            <a:endParaRPr 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955" y="118110"/>
            <a:ext cx="5329555" cy="472313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421380" y="889000"/>
            <a:ext cx="365125" cy="5657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1365" y="870585"/>
            <a:ext cx="1167765" cy="8947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804285" y="824865"/>
            <a:ext cx="1569720" cy="26739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195695" y="889000"/>
            <a:ext cx="127635" cy="26098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viết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610870" y="706755"/>
            <a:ext cx="82308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Để phòng bệnh chúng ta phải rửa tay trước khi ăn. Cần rửa tay bằng xà phòng với nước sạch.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980" y="567055"/>
            <a:ext cx="6504305" cy="2923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36525" y="238125"/>
            <a:ext cx="2720340" cy="84963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Trò chơi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658870" y="341630"/>
            <a:ext cx="40786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Calibri" panose="020F0502020204030204" charset="0"/>
                <a:cs typeface="Calibri" panose="020F0502020204030204" charset="0"/>
              </a:rPr>
              <a:t>Em làm bác sỹ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232535"/>
            <a:ext cx="6057900" cy="2969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762000" y="646510"/>
            <a:ext cx="822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85" tIns="34288" rIns="68485" bIns="3428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411606" y="1485906"/>
            <a:ext cx="6149340" cy="2225993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68485" tIns="34288" rIns="68485" bIns="3428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/>
          <p:cNvSpPr/>
          <p:nvPr/>
        </p:nvSpPr>
        <p:spPr>
          <a:xfrm>
            <a:off x="319177" y="329765"/>
            <a:ext cx="850564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sát tranh các bạn đang rửa tay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46075" y="1116965"/>
            <a:ext cx="2445385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a. Vì sao các bạn phải rửa tay?</a:t>
            </a:r>
          </a:p>
          <a:p>
            <a:pPr algn="just">
              <a:lnSpc>
                <a:spcPct val="150000"/>
              </a:lnSpc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b. Em thường rửa tay khi nào?</a:t>
            </a:r>
          </a:p>
        </p:txBody>
      </p:sp>
      <p:pic>
        <p:nvPicPr>
          <p:cNvPr id="6" name="Picture 5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645" y="1116965"/>
            <a:ext cx="4441190" cy="3407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4318000" y="2374900"/>
            <a:ext cx="309880" cy="299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endParaRPr lang="en-US">
              <a:sym typeface="Wingdings" panose="05000000000000000000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644650" y="238125"/>
            <a:ext cx="665734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Rửa tay trước khi ăn</a:t>
            </a:r>
          </a:p>
          <a:p>
            <a:pPr algn="ctr">
              <a:lnSpc>
                <a:spcPct val="100000"/>
              </a:lnSpc>
            </a:pPr>
            <a:endParaRPr lang="en-US" sz="1600" b="1">
              <a:latin typeface="Calibri" panose="020F0502020204030204" charset="0"/>
              <a:cs typeface="Calibri" panose="020F0502020204030204" charset="0"/>
            </a:endParaRPr>
          </a:p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charset="0"/>
                <a:cs typeface="Calibri" panose="020F0502020204030204" charset="0"/>
              </a:rPr>
              <a:t>     Vi trùng có ở khắp nơi. Nhưng chúng ta không nhìn thấy được bằng mắt thường. Khi tay tiếp xúc với đồ vật, vi trùng dính vào tay.</a:t>
            </a:r>
          </a:p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charset="0"/>
                <a:cs typeface="Calibri" panose="020F0502020204030204" charset="0"/>
              </a:rPr>
              <a:t>     Tay cầm thức ăn, vi trùng từ tay theo tay đi vào cơ thể. Do đó chúng ta có thể mắc bệnh.</a:t>
            </a:r>
          </a:p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charset="0"/>
                <a:cs typeface="Calibri" panose="020F0502020204030204" charset="0"/>
              </a:rPr>
              <a:t>     Để phòng bệnh chúng ta phải rửa tay trước khi ăn. Cần rửa tay bằng xà phòng với nước sạch.</a:t>
            </a:r>
          </a:p>
        </p:txBody>
      </p:sp>
      <p:pic>
        <p:nvPicPr>
          <p:cNvPr id="22" name="Picture 21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2437765"/>
            <a:ext cx="5126355" cy="2573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738505" y="469265"/>
            <a:ext cx="7136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a. Vi trùng đi vào cơ thể người bằng cách nào?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2645410" y="889635"/>
            <a:ext cx="41979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Vi trùng từ tay theo tay đi vào cơ thể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93750" y="1537335"/>
            <a:ext cx="75457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b. Để phòng bệnh chúng ta phải làm gì?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037840" y="2011680"/>
            <a:ext cx="33851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Rửa tay sạch trước khi ăn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907415" y="2541270"/>
            <a:ext cx="5037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c. Cần rửa tay như thế nào cho đúng?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2003425" y="2924175"/>
            <a:ext cx="48399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Cần rửa tay bằng xà phòng với nước sạch.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8578" y="1645920"/>
            <a:ext cx="5637276" cy="1193292"/>
          </a:xfrm>
          <a:prstGeom prst="rect">
            <a:avLst/>
          </a:prstGeom>
          <a:noFill/>
        </p:spPr>
        <p:txBody>
          <a:bodyPr numCol="1">
            <a:prstTxWarp prst="textDoubleWave1">
              <a:avLst/>
            </a:prstTxWarp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GB" sz="4950" b="1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GB" sz="4950" b="1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4950" b="1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endParaRPr kumimoji="0" lang="en-GB" sz="4950" b="1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C17E2B85-9F30-FD20-F160-43FC92E60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0" y="4280147"/>
            <a:ext cx="1328738" cy="35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88" b="1" dirty="0" err="1">
                <a:solidFill>
                  <a:srgbClr val="FF0000"/>
                </a:solidFill>
                <a:cs typeface="Arial" panose="020B0604020202020204" pitchFamily="34" charset="0"/>
              </a:rPr>
              <a:t>Thời</a:t>
            </a:r>
            <a:r>
              <a:rPr lang="en-US" altLang="en-US" sz="1688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688" b="1" dirty="0" err="1">
                <a:solidFill>
                  <a:srgbClr val="FF0000"/>
                </a:solidFill>
                <a:cs typeface="Arial" panose="020B0604020202020204" pitchFamily="34" charset="0"/>
              </a:rPr>
              <a:t>gian</a:t>
            </a:r>
            <a:r>
              <a:rPr lang="en-US" altLang="en-US" sz="1688" b="1" dirty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192520" name="Rectangle 8">
            <a:extLst>
              <a:ext uri="{FF2B5EF4-FFF2-40B4-BE49-F238E27FC236}">
                <a16:creationId xmlns:a16="http://schemas.microsoft.com/office/drawing/2014/main" id="{F9E48DAB-F609-7FEF-A906-36286C737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273" y="4280147"/>
            <a:ext cx="1239781" cy="426868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 b="1" dirty="0" err="1">
                <a:solidFill>
                  <a:srgbClr val="FF3300"/>
                </a:solidFill>
                <a:cs typeface="Arial" panose="020B0604020202020204" pitchFamily="34" charset="0"/>
              </a:rPr>
              <a:t>Hết</a:t>
            </a:r>
            <a:r>
              <a:rPr lang="en-US" altLang="en-US" sz="2100" b="1" dirty="0">
                <a:solidFill>
                  <a:srgbClr val="FF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b="1" dirty="0" err="1">
                <a:solidFill>
                  <a:srgbClr val="FF3300"/>
                </a:solidFill>
                <a:cs typeface="Arial" panose="020B0604020202020204" pitchFamily="34" charset="0"/>
              </a:rPr>
              <a:t>giờ</a:t>
            </a:r>
            <a:endParaRPr lang="en-US" altLang="en-US" sz="2100" b="1" dirty="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sp>
        <p:nvSpPr>
          <p:cNvPr id="192521" name="Oval 9">
            <a:extLst>
              <a:ext uri="{FF2B5EF4-FFF2-40B4-BE49-F238E27FC236}">
                <a16:creationId xmlns:a16="http://schemas.microsoft.com/office/drawing/2014/main" id="{4714465A-913F-27DC-F518-8A599C0F6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093" y="4138396"/>
            <a:ext cx="728663" cy="728663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192522" name="Oval 10">
            <a:extLst>
              <a:ext uri="{FF2B5EF4-FFF2-40B4-BE49-F238E27FC236}">
                <a16:creationId xmlns:a16="http://schemas.microsoft.com/office/drawing/2014/main" id="{862C4EE6-0AC5-3473-4EF1-4F198F104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093" y="4143756"/>
            <a:ext cx="728663" cy="728663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192523" name="Oval 11">
            <a:extLst>
              <a:ext uri="{FF2B5EF4-FFF2-40B4-BE49-F238E27FC236}">
                <a16:creationId xmlns:a16="http://schemas.microsoft.com/office/drawing/2014/main" id="{C84C8EAD-B900-5CBB-BF72-721639EB9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0198" y="4117426"/>
            <a:ext cx="728663" cy="728663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192524" name="Oval 12">
            <a:extLst>
              <a:ext uri="{FF2B5EF4-FFF2-40B4-BE49-F238E27FC236}">
                <a16:creationId xmlns:a16="http://schemas.microsoft.com/office/drawing/2014/main" id="{44222891-082D-9B8B-BC44-28E95D8FC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412" y="4112066"/>
            <a:ext cx="728663" cy="728663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192525" name="Oval 13">
            <a:extLst>
              <a:ext uri="{FF2B5EF4-FFF2-40B4-BE49-F238E27FC236}">
                <a16:creationId xmlns:a16="http://schemas.microsoft.com/office/drawing/2014/main" id="{1F700C81-A383-60CF-20D8-C3F7F6C55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0198" y="4106707"/>
            <a:ext cx="728663" cy="728663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B6C337-8BAA-5192-940E-6EE2FBB13A3D}"/>
              </a:ext>
            </a:extLst>
          </p:cNvPr>
          <p:cNvSpPr txBox="1"/>
          <p:nvPr/>
        </p:nvSpPr>
        <p:spPr>
          <a:xfrm>
            <a:off x="647690" y="3571119"/>
            <a:ext cx="4084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Theo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DD17E0-6F60-E519-0296-F2D588E24DFC}"/>
              </a:ext>
            </a:extLst>
          </p:cNvPr>
          <p:cNvSpPr txBox="1"/>
          <p:nvPr/>
        </p:nvSpPr>
        <p:spPr>
          <a:xfrm>
            <a:off x="647690" y="4185917"/>
            <a:ext cx="392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</a:t>
            </a:r>
            <a:r>
              <a:rPr lang="en-US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291B7-7EB1-EA6F-4BE7-5F1FF4AF372A}"/>
              </a:ext>
            </a:extLst>
          </p:cNvPr>
          <p:cNvSpPr txBox="1"/>
          <p:nvPr/>
        </p:nvSpPr>
        <p:spPr>
          <a:xfrm>
            <a:off x="632476" y="4604537"/>
            <a:ext cx="2899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C.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38B0BB-A42F-0101-1CE3-D57E6D9B79DB}"/>
              </a:ext>
            </a:extLst>
          </p:cNvPr>
          <p:cNvSpPr/>
          <p:nvPr/>
        </p:nvSpPr>
        <p:spPr>
          <a:xfrm>
            <a:off x="565483" y="3529970"/>
            <a:ext cx="502277" cy="5309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5D2194-AEC6-AF0D-E76C-19CF49BEA9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9" t="12983" r="48753" b="14035"/>
          <a:stretch/>
        </p:blipFill>
        <p:spPr>
          <a:xfrm rot="16200000">
            <a:off x="3059631" y="-1627875"/>
            <a:ext cx="2538663" cy="7526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57742D-C3CE-18D7-31A8-8EDE5A717BE9}"/>
              </a:ext>
            </a:extLst>
          </p:cNvPr>
          <p:cNvSpPr txBox="1"/>
          <p:nvPr/>
        </p:nvSpPr>
        <p:spPr>
          <a:xfrm>
            <a:off x="444767" y="191381"/>
            <a:ext cx="8699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Vi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7968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2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4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2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0" grpId="0" animBg="1"/>
      <p:bldP spid="192520" grpId="1" animBg="1"/>
      <p:bldP spid="192521" grpId="0" animBg="1"/>
      <p:bldP spid="192522" grpId="0" animBg="1"/>
      <p:bldP spid="192523" grpId="0" animBg="1"/>
      <p:bldP spid="192524" grpId="0" animBg="1"/>
      <p:bldP spid="192525" grpId="0" animBg="1"/>
      <p:bldP spid="9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361</Words>
  <Application>Microsoft Office PowerPoint</Application>
  <PresentationFormat>On-screen Show (16:9)</PresentationFormat>
  <Paragraphs>61</Paragraphs>
  <Slides>18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.VnArial</vt:lpstr>
      <vt:lpstr>Arial-Rounded</vt:lpstr>
      <vt:lpstr>DFPOP1-W9</vt:lpstr>
      <vt:lpstr>Calibri</vt:lpstr>
      <vt:lpstr>方正准圆简体</vt:lpstr>
      <vt:lpstr>Wingdings</vt:lpstr>
      <vt:lpstr>SimSun</vt:lpstr>
      <vt:lpstr>Calibri Light</vt:lpstr>
      <vt:lpstr>Times New Roman</vt:lpstr>
      <vt:lpstr>Arial</vt:lpstr>
      <vt:lpstr>Office 主题</vt:lpstr>
      <vt:lpstr>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Bui Duc Nghia 20203036</cp:lastModifiedBy>
  <cp:revision>21</cp:revision>
  <dcterms:created xsi:type="dcterms:W3CDTF">2020-08-13T09:19:00Z</dcterms:created>
  <dcterms:modified xsi:type="dcterms:W3CDTF">2025-03-06T08:24:35Z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