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90" r:id="rId17"/>
    <p:sldId id="276" r:id="rId18"/>
    <p:sldId id="280" r:id="rId19"/>
    <p:sldId id="282" r:id="rId20"/>
    <p:sldId id="283" r:id="rId21"/>
    <p:sldId id="284" r:id="rId22"/>
    <p:sldId id="285" r:id="rId23"/>
    <p:sldId id="286" r:id="rId24"/>
    <p:sldId id="287" r:id="rId25"/>
    <p:sldId id="288"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60" y="2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BAF468-6F91-492A-B3DB-49F580049FA4}" type="datetimeFigureOut">
              <a:rPr lang="en-US" smtClean="0"/>
              <a:t>19/05/2024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51789-BEA5-4033-AA88-DF230C3238CD}" type="slidenum">
              <a:rPr lang="en-US" smtClean="0"/>
              <a:t>‹#›</a:t>
            </a:fld>
            <a:endParaRPr lang="en-US"/>
          </a:p>
        </p:txBody>
      </p:sp>
    </p:spTree>
    <p:extLst>
      <p:ext uri="{BB962C8B-B14F-4D97-AF65-F5344CB8AC3E}">
        <p14:creationId xmlns:p14="http://schemas.microsoft.com/office/powerpoint/2010/main" val="253909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AF468-6F91-492A-B3DB-49F580049FA4}" type="datetimeFigureOut">
              <a:rPr lang="en-US" smtClean="0"/>
              <a:t>19/05/2024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51789-BEA5-4033-AA88-DF230C3238CD}" type="slidenum">
              <a:rPr lang="en-US" smtClean="0"/>
              <a:t>‹#›</a:t>
            </a:fld>
            <a:endParaRPr lang="en-US"/>
          </a:p>
        </p:txBody>
      </p:sp>
    </p:spTree>
    <p:extLst>
      <p:ext uri="{BB962C8B-B14F-4D97-AF65-F5344CB8AC3E}">
        <p14:creationId xmlns:p14="http://schemas.microsoft.com/office/powerpoint/2010/main" val="3047351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AF468-6F91-492A-B3DB-49F580049FA4}" type="datetimeFigureOut">
              <a:rPr lang="en-US" smtClean="0"/>
              <a:t>19/05/2024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51789-BEA5-4033-AA88-DF230C3238CD}" type="slidenum">
              <a:rPr lang="en-US" smtClean="0"/>
              <a:t>‹#›</a:t>
            </a:fld>
            <a:endParaRPr lang="en-US"/>
          </a:p>
        </p:txBody>
      </p:sp>
    </p:spTree>
    <p:extLst>
      <p:ext uri="{BB962C8B-B14F-4D97-AF65-F5344CB8AC3E}">
        <p14:creationId xmlns:p14="http://schemas.microsoft.com/office/powerpoint/2010/main" val="407715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AF468-6F91-492A-B3DB-49F580049FA4}" type="datetimeFigureOut">
              <a:rPr lang="en-US" smtClean="0"/>
              <a:t>19/05/2024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51789-BEA5-4033-AA88-DF230C3238CD}" type="slidenum">
              <a:rPr lang="en-US" smtClean="0"/>
              <a:t>‹#›</a:t>
            </a:fld>
            <a:endParaRPr lang="en-US"/>
          </a:p>
        </p:txBody>
      </p:sp>
    </p:spTree>
    <p:extLst>
      <p:ext uri="{BB962C8B-B14F-4D97-AF65-F5344CB8AC3E}">
        <p14:creationId xmlns:p14="http://schemas.microsoft.com/office/powerpoint/2010/main" val="59775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BAF468-6F91-492A-B3DB-49F580049FA4}" type="datetimeFigureOut">
              <a:rPr lang="en-US" smtClean="0"/>
              <a:t>19/05/2024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51789-BEA5-4033-AA88-DF230C3238CD}" type="slidenum">
              <a:rPr lang="en-US" smtClean="0"/>
              <a:t>‹#›</a:t>
            </a:fld>
            <a:endParaRPr lang="en-US"/>
          </a:p>
        </p:txBody>
      </p:sp>
    </p:spTree>
    <p:extLst>
      <p:ext uri="{BB962C8B-B14F-4D97-AF65-F5344CB8AC3E}">
        <p14:creationId xmlns:p14="http://schemas.microsoft.com/office/powerpoint/2010/main" val="428909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BAF468-6F91-492A-B3DB-49F580049FA4}" type="datetimeFigureOut">
              <a:rPr lang="en-US" smtClean="0"/>
              <a:t>19/05/2024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51789-BEA5-4033-AA88-DF230C3238CD}" type="slidenum">
              <a:rPr lang="en-US" smtClean="0"/>
              <a:t>‹#›</a:t>
            </a:fld>
            <a:endParaRPr lang="en-US"/>
          </a:p>
        </p:txBody>
      </p:sp>
    </p:spTree>
    <p:extLst>
      <p:ext uri="{BB962C8B-B14F-4D97-AF65-F5344CB8AC3E}">
        <p14:creationId xmlns:p14="http://schemas.microsoft.com/office/powerpoint/2010/main" val="380839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BAF468-6F91-492A-B3DB-49F580049FA4}" type="datetimeFigureOut">
              <a:rPr lang="en-US" smtClean="0"/>
              <a:t>19/05/2024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751789-BEA5-4033-AA88-DF230C3238CD}" type="slidenum">
              <a:rPr lang="en-US" smtClean="0"/>
              <a:t>‹#›</a:t>
            </a:fld>
            <a:endParaRPr lang="en-US"/>
          </a:p>
        </p:txBody>
      </p:sp>
    </p:spTree>
    <p:extLst>
      <p:ext uri="{BB962C8B-B14F-4D97-AF65-F5344CB8AC3E}">
        <p14:creationId xmlns:p14="http://schemas.microsoft.com/office/powerpoint/2010/main" val="4164275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BAF468-6F91-492A-B3DB-49F580049FA4}" type="datetimeFigureOut">
              <a:rPr lang="en-US" smtClean="0"/>
              <a:t>19/05/2024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751789-BEA5-4033-AA88-DF230C3238CD}" type="slidenum">
              <a:rPr lang="en-US" smtClean="0"/>
              <a:t>‹#›</a:t>
            </a:fld>
            <a:endParaRPr lang="en-US"/>
          </a:p>
        </p:txBody>
      </p:sp>
    </p:spTree>
    <p:extLst>
      <p:ext uri="{BB962C8B-B14F-4D97-AF65-F5344CB8AC3E}">
        <p14:creationId xmlns:p14="http://schemas.microsoft.com/office/powerpoint/2010/main" val="2839260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AF468-6F91-492A-B3DB-49F580049FA4}" type="datetimeFigureOut">
              <a:rPr lang="en-US" smtClean="0"/>
              <a:t>19/05/2024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751789-BEA5-4033-AA88-DF230C3238CD}" type="slidenum">
              <a:rPr lang="en-US" smtClean="0"/>
              <a:t>‹#›</a:t>
            </a:fld>
            <a:endParaRPr lang="en-US"/>
          </a:p>
        </p:txBody>
      </p:sp>
    </p:spTree>
    <p:extLst>
      <p:ext uri="{BB962C8B-B14F-4D97-AF65-F5344CB8AC3E}">
        <p14:creationId xmlns:p14="http://schemas.microsoft.com/office/powerpoint/2010/main" val="3041829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AF468-6F91-492A-B3DB-49F580049FA4}" type="datetimeFigureOut">
              <a:rPr lang="en-US" smtClean="0"/>
              <a:t>19/05/2024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51789-BEA5-4033-AA88-DF230C3238CD}" type="slidenum">
              <a:rPr lang="en-US" smtClean="0"/>
              <a:t>‹#›</a:t>
            </a:fld>
            <a:endParaRPr lang="en-US"/>
          </a:p>
        </p:txBody>
      </p:sp>
    </p:spTree>
    <p:extLst>
      <p:ext uri="{BB962C8B-B14F-4D97-AF65-F5344CB8AC3E}">
        <p14:creationId xmlns:p14="http://schemas.microsoft.com/office/powerpoint/2010/main" val="2353357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AF468-6F91-492A-B3DB-49F580049FA4}" type="datetimeFigureOut">
              <a:rPr lang="en-US" smtClean="0"/>
              <a:t>19/05/2024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51789-BEA5-4033-AA88-DF230C3238CD}" type="slidenum">
              <a:rPr lang="en-US" smtClean="0"/>
              <a:t>‹#›</a:t>
            </a:fld>
            <a:endParaRPr lang="en-US"/>
          </a:p>
        </p:txBody>
      </p:sp>
    </p:spTree>
    <p:extLst>
      <p:ext uri="{BB962C8B-B14F-4D97-AF65-F5344CB8AC3E}">
        <p14:creationId xmlns:p14="http://schemas.microsoft.com/office/powerpoint/2010/main" val="243887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BAF468-6F91-492A-B3DB-49F580049FA4}" type="datetimeFigureOut">
              <a:rPr lang="en-US" smtClean="0"/>
              <a:t>19/05/2024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4751789-BEA5-4033-AA88-DF230C3238CD}" type="slidenum">
              <a:rPr lang="en-US" smtClean="0"/>
              <a:t>‹#›</a:t>
            </a:fld>
            <a:endParaRPr lang="en-US"/>
          </a:p>
        </p:txBody>
      </p:sp>
    </p:spTree>
    <p:extLst>
      <p:ext uri="{BB962C8B-B14F-4D97-AF65-F5344CB8AC3E}">
        <p14:creationId xmlns:p14="http://schemas.microsoft.com/office/powerpoint/2010/main" val="3050682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inh Nen PMSV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WordArt 5"/>
          <p:cNvSpPr>
            <a:spLocks noChangeArrowheads="1" noChangeShapeType="1" noTextEdit="1"/>
          </p:cNvSpPr>
          <p:nvPr/>
        </p:nvSpPr>
        <p:spPr bwMode="auto">
          <a:xfrm rot="561782">
            <a:off x="3962400" y="589417"/>
            <a:ext cx="3962400" cy="2800350"/>
          </a:xfrm>
          <a:prstGeom prst="rect">
            <a:avLst/>
          </a:prstGeom>
        </p:spPr>
        <p:txBody>
          <a:bodyPr wrap="none" fromWordArt="1">
            <a:prstTxWarp prst="textPlain">
              <a:avLst>
                <a:gd name="adj" fmla="val 50000"/>
              </a:avLst>
            </a:prstTxWarp>
          </a:bodyPr>
          <a:lstStyle/>
          <a:p>
            <a:pPr algn="ctr"/>
            <a:r>
              <a:rPr lang="en-US" sz="800" kern="10">
                <a:ln w="9525">
                  <a:solidFill>
                    <a:srgbClr val="000000"/>
                  </a:solidFill>
                  <a:round/>
                  <a:headEnd/>
                  <a:tailEnd/>
                </a:ln>
                <a:solidFill>
                  <a:srgbClr val="0000FF"/>
                </a:solidFill>
                <a:latin typeface="Times New Roman"/>
                <a:cs typeface="Times New Roman"/>
              </a:rPr>
              <a:t>Đọc to </a:t>
            </a:r>
          </a:p>
          <a:p>
            <a:pPr algn="ctr"/>
            <a:r>
              <a:rPr lang="en-US" sz="800" kern="10">
                <a:ln w="9525">
                  <a:solidFill>
                    <a:srgbClr val="000000"/>
                  </a:solidFill>
                  <a:round/>
                  <a:headEnd/>
                  <a:tailEnd/>
                </a:ln>
                <a:solidFill>
                  <a:srgbClr val="0000FF"/>
                </a:solidFill>
                <a:latin typeface="Times New Roman"/>
                <a:cs typeface="Times New Roman"/>
              </a:rPr>
              <a:t>nghe chung</a:t>
            </a:r>
          </a:p>
        </p:txBody>
      </p:sp>
    </p:spTree>
    <p:extLst>
      <p:ext uri="{BB962C8B-B14F-4D97-AF65-F5344CB8AC3E}">
        <p14:creationId xmlns:p14="http://schemas.microsoft.com/office/powerpoint/2010/main" val="3113106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Content Placeholder 3" descr="ckh6.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410200" y="0"/>
            <a:ext cx="3733800" cy="830997"/>
          </a:xfrm>
          <a:prstGeom prst="rect">
            <a:avLst/>
          </a:prstGeom>
        </p:spPr>
        <p:txBody>
          <a:bodyPr wrap="square">
            <a:spAutoFit/>
          </a:bodyPr>
          <a:lstStyle/>
          <a:p>
            <a:r>
              <a:rPr lang="en-US" sz="2400" b="1">
                <a:solidFill>
                  <a:schemeClr val="bg1"/>
                </a:solidFill>
              </a:rPr>
              <a:t>Người em mang số vàng bạc chia cho dân nghèo. </a:t>
            </a:r>
            <a:endParaRPr lang="en-US" sz="2400">
              <a:solidFill>
                <a:schemeClr val="bg1"/>
              </a:solidFill>
            </a:endParaRPr>
          </a:p>
        </p:txBody>
      </p:sp>
    </p:spTree>
    <p:extLst>
      <p:ext uri="{BB962C8B-B14F-4D97-AF65-F5344CB8AC3E}">
        <p14:creationId xmlns:p14="http://schemas.microsoft.com/office/powerpoint/2010/main" val="305111950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Content Placeholder 3" descr="caykh7b.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6200" y="0"/>
            <a:ext cx="4800600" cy="2246769"/>
          </a:xfrm>
          <a:prstGeom prst="rect">
            <a:avLst/>
          </a:prstGeom>
        </p:spPr>
        <p:txBody>
          <a:bodyPr wrap="square">
            <a:spAutoFit/>
          </a:bodyPr>
          <a:lstStyle/>
          <a:p>
            <a:r>
              <a:rPr lang="en-US" sz="2000" b="1">
                <a:solidFill>
                  <a:schemeClr val="bg1"/>
                </a:solidFill>
              </a:rPr>
              <a:t>Tiếng lành đồn xa, vợ chồng người anh nghe tiếng vậy liền tức tốc sang nhà người em hỏi thăm câu chuyện rồi gạ người em đổi lấy túp lều và cây khế.</a:t>
            </a:r>
            <a:r>
              <a:rPr lang="en-US" sz="2000">
                <a:solidFill>
                  <a:schemeClr val="bg1"/>
                </a:solidFill>
              </a:rPr>
              <a:t> </a:t>
            </a:r>
            <a:r>
              <a:rPr lang="en-US" sz="2000" b="1">
                <a:solidFill>
                  <a:schemeClr val="bg1"/>
                </a:solidFill>
              </a:rPr>
              <a:t>Vợ chồng người em thật thà nhận lời. Thế rồi vợ chồng người anh dọn sang túp lều cạnh cây khế để ở</a:t>
            </a:r>
            <a:r>
              <a:rPr lang="en-US" sz="2000">
                <a:solidFill>
                  <a:schemeClr val="bg1"/>
                </a:solidFill>
              </a:rPr>
              <a:t>. </a:t>
            </a:r>
          </a:p>
        </p:txBody>
      </p:sp>
    </p:spTree>
    <p:extLst>
      <p:ext uri="{BB962C8B-B14F-4D97-AF65-F5344CB8AC3E}">
        <p14:creationId xmlns:p14="http://schemas.microsoft.com/office/powerpoint/2010/main" val="345562697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Content Placeholder 3" descr="ckh7.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0" y="-84859"/>
            <a:ext cx="4572000" cy="2554545"/>
          </a:xfrm>
          <a:prstGeom prst="rect">
            <a:avLst/>
          </a:prstGeom>
        </p:spPr>
        <p:txBody>
          <a:bodyPr wrap="square">
            <a:spAutoFit/>
          </a:bodyPr>
          <a:lstStyle/>
          <a:p>
            <a:r>
              <a:rPr lang="en-US" sz="2000" b="1">
                <a:solidFill>
                  <a:schemeClr val="bg1"/>
                </a:solidFill>
              </a:rPr>
              <a:t>Năm đó, chim Phượng Hoàng bay đến ăn khế. Vợ chồng người anh đứng ở dưới nói vọng lên:</a:t>
            </a:r>
          </a:p>
          <a:p>
            <a:r>
              <a:rPr lang="en-US" sz="2000" b="1">
                <a:solidFill>
                  <a:schemeClr val="bg1"/>
                </a:solidFill>
              </a:rPr>
              <a:t>- Chim ơi! Chim ăn hết khế của ta, ta lấy đâu khế mang ra chợ bán bây giờ.</a:t>
            </a:r>
          </a:p>
          <a:p>
            <a:r>
              <a:rPr lang="en-US" sz="2000" b="1">
                <a:solidFill>
                  <a:schemeClr val="bg1"/>
                </a:solidFill>
              </a:rPr>
              <a:t>Chim Phượng Hoàng nói với người anh:</a:t>
            </a:r>
          </a:p>
          <a:p>
            <a:r>
              <a:rPr lang="en-US" sz="2000" b="1">
                <a:solidFill>
                  <a:schemeClr val="bg1"/>
                </a:solidFill>
              </a:rPr>
              <a:t>- Ăn 1 quả, trả 1 cục vàng may túi 3 gang mang đi mà đựng.</a:t>
            </a:r>
          </a:p>
        </p:txBody>
      </p:sp>
    </p:spTree>
    <p:extLst>
      <p:ext uri="{BB962C8B-B14F-4D97-AF65-F5344CB8AC3E}">
        <p14:creationId xmlns:p14="http://schemas.microsoft.com/office/powerpoint/2010/main" val="340070383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Content Placeholder 5" descr="Hinh_nen_dong_(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4" descr="ck10.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42900"/>
            <a:ext cx="3962400" cy="183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0" descr="ckh8.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628651"/>
            <a:ext cx="1905000" cy="105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14954"/>
            <a:ext cx="9144000" cy="1938992"/>
          </a:xfrm>
          <a:prstGeom prst="rect">
            <a:avLst/>
          </a:prstGeom>
        </p:spPr>
        <p:txBody>
          <a:bodyPr wrap="square">
            <a:spAutoFit/>
          </a:bodyPr>
          <a:lstStyle/>
          <a:p>
            <a:r>
              <a:rPr lang="en-US" sz="2000" b="1">
                <a:solidFill>
                  <a:schemeClr val="bg1"/>
                </a:solidFill>
              </a:rPr>
              <a:t>Chỉ chờ chim Phượng Hoàng nói vậy, vợ chồng người anh về may hẳn túi 12 gang và chờ chim Phượng Hoàng đón đi lấy vàng. Sáng hômm sau,  chim Phượng Hoàng đưa người anh đi lấy vàng. Chim cũng bay ra quãng đường </a:t>
            </a:r>
          </a:p>
          <a:p>
            <a:r>
              <a:rPr lang="en-US" sz="2000" b="1">
                <a:solidFill>
                  <a:schemeClr val="bg1"/>
                </a:solidFill>
              </a:rPr>
              <a:t>rất xa và đưa người anh đến đảo có rất nhiều vàng. </a:t>
            </a:r>
          </a:p>
          <a:p>
            <a:r>
              <a:rPr lang="en-US" sz="2000" b="1">
                <a:solidFill>
                  <a:schemeClr val="bg1"/>
                </a:solidFill>
              </a:rPr>
              <a:t>Lòng </a:t>
            </a:r>
            <a:r>
              <a:rPr lang="en-US" sz="2000" b="1"/>
              <a:t>tham</a:t>
            </a:r>
            <a:r>
              <a:rPr lang="en-US" sz="2000" b="1">
                <a:solidFill>
                  <a:schemeClr val="bg1"/>
                </a:solidFill>
              </a:rPr>
              <a:t> nổi </a:t>
            </a:r>
            <a:r>
              <a:rPr lang="en-US" sz="2000" b="1"/>
              <a:t>lên, người </a:t>
            </a:r>
            <a:r>
              <a:rPr lang="en-US" sz="2000" b="1">
                <a:solidFill>
                  <a:schemeClr val="bg1"/>
                </a:solidFill>
              </a:rPr>
              <a:t>anh nhặt đầy túi to rồi </a:t>
            </a:r>
          </a:p>
          <a:p>
            <a:r>
              <a:rPr lang="en-US" sz="2000" b="1">
                <a:solidFill>
                  <a:schemeClr val="bg1"/>
                </a:solidFill>
              </a:rPr>
              <a:t>nhét </a:t>
            </a:r>
            <a:r>
              <a:rPr lang="en-US" sz="2000" b="1"/>
              <a:t>cả vào </a:t>
            </a:r>
            <a:r>
              <a:rPr lang="en-US" sz="2000" b="1">
                <a:solidFill>
                  <a:schemeClr val="bg1"/>
                </a:solidFill>
              </a:rPr>
              <a:t>túi </a:t>
            </a:r>
            <a:r>
              <a:rPr lang="en-US" sz="2000" b="1"/>
              <a:t>quần</a:t>
            </a:r>
            <a:r>
              <a:rPr lang="en-US" sz="2000" b="1">
                <a:solidFill>
                  <a:schemeClr val="bg1"/>
                </a:solidFill>
              </a:rPr>
              <a:t>, nhét cả vào túi áo. Rồi người anh leo lên lưng chim. </a:t>
            </a:r>
          </a:p>
        </p:txBody>
      </p:sp>
    </p:spTree>
    <p:extLst>
      <p:ext uri="{BB962C8B-B14F-4D97-AF65-F5344CB8AC3E}">
        <p14:creationId xmlns:p14="http://schemas.microsoft.com/office/powerpoint/2010/main" val="58646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4" fill="hold" nodeType="afterEffect">
                                  <p:stCondLst>
                                    <p:cond delay="0"/>
                                  </p:stCondLst>
                                  <p:childTnLst>
                                    <p:set>
                                      <p:cBhvr>
                                        <p:cTn id="6" dur="1" fill="hold">
                                          <p:stCondLst>
                                            <p:cond delay="0"/>
                                          </p:stCondLst>
                                        </p:cTn>
                                        <p:tgtEl>
                                          <p:spTgt spid="22538"/>
                                        </p:tgtEl>
                                        <p:attrNameLst>
                                          <p:attrName>style.visibility</p:attrName>
                                        </p:attrNameLst>
                                      </p:cBhvr>
                                      <p:to>
                                        <p:strVal val="visible"/>
                                      </p:to>
                                    </p:set>
                                    <p:animEffect transition="in" filter="wheel(4)">
                                      <p:cBhvr>
                                        <p:cTn id="7"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479925" y="2286000"/>
            <a:ext cx="1847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4400">
              <a:solidFill>
                <a:schemeClr val="tx2"/>
              </a:solidFill>
            </a:endParaRPr>
          </a:p>
        </p:txBody>
      </p:sp>
      <p:pic>
        <p:nvPicPr>
          <p:cNvPr id="29699" name="Content Placeholder 5" descr="Hinh_nen_dong_(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7" y="10391"/>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ck10.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67200" cy="197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0" descr="ckh8.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057400"/>
            <a:ext cx="2133600" cy="118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86200" y="24931"/>
            <a:ext cx="5410200" cy="2308324"/>
          </a:xfrm>
          <a:prstGeom prst="rect">
            <a:avLst/>
          </a:prstGeom>
        </p:spPr>
        <p:txBody>
          <a:bodyPr wrap="square">
            <a:spAutoFit/>
          </a:bodyPr>
          <a:lstStyle/>
          <a:p>
            <a:r>
              <a:rPr lang="en-US" sz="2400" b="1">
                <a:solidFill>
                  <a:schemeClr val="bg1"/>
                </a:solidFill>
              </a:rPr>
              <a:t>Quãng đường rất xa, chim rất là mệt, bay qua biển đông lại có gió lớn. Chim bảo người anh hãy vứt bớt số vàng đi, người anh nhất định không nghe, thế là chim chao cánh hất người anh cùng túi vàng xuống biển</a:t>
            </a:r>
          </a:p>
        </p:txBody>
      </p:sp>
    </p:spTree>
    <p:extLst>
      <p:ext uri="{BB962C8B-B14F-4D97-AF65-F5344CB8AC3E}">
        <p14:creationId xmlns:p14="http://schemas.microsoft.com/office/powerpoint/2010/main" val="2413587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wheel(4)">
                                      <p:cBhvr>
                                        <p:cTn id="7" dur="500"/>
                                        <p:tgtEl>
                                          <p:spTgt spid="29699"/>
                                        </p:tgtEl>
                                      </p:cBhvr>
                                    </p:animEffect>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29701"/>
                                        </p:tgtEl>
                                        <p:attrNameLst>
                                          <p:attrName>style.visibility</p:attrName>
                                        </p:attrNameLst>
                                      </p:cBhvr>
                                      <p:to>
                                        <p:strVal val="visible"/>
                                      </p:to>
                                    </p:set>
                                    <p:animEffect transition="in" filter="wheel(4)">
                                      <p:cBhvr>
                                        <p:cTn id="11"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Content Placeholder 3" descr="ckc.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200" y="4341581"/>
            <a:ext cx="9144000" cy="830997"/>
          </a:xfrm>
          <a:prstGeom prst="rect">
            <a:avLst/>
          </a:prstGeom>
        </p:spPr>
        <p:txBody>
          <a:bodyPr wrap="square">
            <a:spAutoFit/>
          </a:bodyPr>
          <a:lstStyle/>
          <a:p>
            <a:r>
              <a:rPr lang="en-US" sz="2400" b="1">
                <a:solidFill>
                  <a:schemeClr val="bg1"/>
                </a:solidFill>
              </a:rPr>
              <a:t>Vì lòng tham nên người anh đã bị </a:t>
            </a:r>
            <a:r>
              <a:rPr lang="en-US" sz="2400" b="1"/>
              <a:t>ngã xuống biển sâu</a:t>
            </a:r>
            <a:r>
              <a:rPr lang="en-US" sz="2400" b="1">
                <a:solidFill>
                  <a:schemeClr val="bg1"/>
                </a:solidFill>
              </a:rPr>
              <a:t>, còn người em có lòng tốt nên có cuộc sống hạnh phúc đến trọn đời.</a:t>
            </a:r>
          </a:p>
        </p:txBody>
      </p:sp>
    </p:spTree>
    <p:extLst>
      <p:ext uri="{BB962C8B-B14F-4D97-AF65-F5344CB8AC3E}">
        <p14:creationId xmlns:p14="http://schemas.microsoft.com/office/powerpoint/2010/main" val="305243842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97787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a:ln>
                <a:noFill/>
              </a:ln>
            </a:endParaRPr>
          </a:p>
        </p:txBody>
      </p:sp>
      <p:sp>
        <p:nvSpPr>
          <p:cNvPr id="34819" name="Content Placeholder 2"/>
          <p:cNvSpPr>
            <a:spLocks noGrp="1"/>
          </p:cNvSpPr>
          <p:nvPr>
            <p:ph idx="1"/>
          </p:nvPr>
        </p:nvSpPr>
        <p:spPr/>
        <p:txBody>
          <a:bodyPr/>
          <a:lstStyle/>
          <a:p>
            <a:endParaRPr lang="en-US"/>
          </a:p>
        </p:txBody>
      </p:sp>
      <p:pic>
        <p:nvPicPr>
          <p:cNvPr id="4" name="Picture 4" descr="hinhne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WordArt 5"/>
          <p:cNvSpPr>
            <a:spLocks noChangeArrowheads="1" noChangeShapeType="1" noTextEdit="1"/>
          </p:cNvSpPr>
          <p:nvPr/>
        </p:nvSpPr>
        <p:spPr bwMode="auto">
          <a:xfrm>
            <a:off x="309563" y="0"/>
            <a:ext cx="8153400" cy="1514475"/>
          </a:xfrm>
          <a:prstGeom prst="rect">
            <a:avLst/>
          </a:prstGeom>
        </p:spPr>
        <p:txBody>
          <a:bodyPr wrap="none" fromWordArt="1">
            <a:prstTxWarp prst="textPlain">
              <a:avLst>
                <a:gd name="adj" fmla="val 50000"/>
              </a:avLst>
            </a:prstTxWarp>
          </a:bodyPr>
          <a:lstStyle/>
          <a:p>
            <a:pPr algn="ctr"/>
            <a:r>
              <a:rPr lang="en-US" sz="300" kern="10">
                <a:ln w="9525">
                  <a:solidFill>
                    <a:srgbClr val="000000"/>
                  </a:solidFill>
                  <a:round/>
                  <a:headEnd/>
                  <a:tailEnd/>
                </a:ln>
                <a:solidFill>
                  <a:srgbClr val="FF0000"/>
                </a:solidFill>
                <a:effectLst>
                  <a:outerShdw blurRad="38100" dist="38100" dir="2700000" algn="tl" rotWithShape="0">
                    <a:srgbClr val="000000">
                      <a:alpha val="43137"/>
                    </a:srgbClr>
                  </a:outerShdw>
                </a:effectLst>
                <a:latin typeface="Times New Roman"/>
                <a:cs typeface="Times New Roman"/>
              </a:rPr>
              <a:t>Trong câu chuyện có những nhân vật</a:t>
            </a:r>
          </a:p>
        </p:txBody>
      </p:sp>
      <p:pic>
        <p:nvPicPr>
          <p:cNvPr id="6" name="Content Placeholder 3" descr="ckc.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980" y="1606207"/>
            <a:ext cx="3048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5"/>
          <p:cNvSpPr>
            <a:spLocks noChangeArrowheads="1" noChangeShapeType="1" noTextEdit="1"/>
          </p:cNvSpPr>
          <p:nvPr/>
        </p:nvSpPr>
        <p:spPr bwMode="auto">
          <a:xfrm>
            <a:off x="285318" y="3399507"/>
            <a:ext cx="2570163" cy="1143000"/>
          </a:xfrm>
          <a:prstGeom prst="rect">
            <a:avLst/>
          </a:prstGeom>
        </p:spPr>
        <p:txBody>
          <a:bodyPr wrap="none" fromWordArt="1">
            <a:prstTxWarp prst="textPlain">
              <a:avLst>
                <a:gd name="adj" fmla="val 50000"/>
              </a:avLst>
            </a:prstTxWarp>
          </a:bodyPr>
          <a:lstStyle/>
          <a:p>
            <a:pPr algn="ctr"/>
            <a:r>
              <a:rPr lang="vi-VN" sz="400" b="1" kern="10">
                <a:ln w="9525">
                  <a:solidFill>
                    <a:srgbClr val="FF0000"/>
                  </a:solidFill>
                  <a:round/>
                  <a:headEnd/>
                  <a:tailEnd/>
                </a:ln>
                <a:solidFill>
                  <a:srgbClr val="FFFF00"/>
                </a:solidFill>
                <a:effectLst>
                  <a:outerShdw dist="35921" dir="2700000" algn="ctr" rotWithShape="0">
                    <a:srgbClr val="C0C0C0">
                      <a:alpha val="79999"/>
                    </a:srgbClr>
                  </a:outerShdw>
                </a:effectLst>
                <a:latin typeface="Times New Roman"/>
                <a:cs typeface="Times New Roman"/>
              </a:rPr>
              <a:t>Vợ chồng người em</a:t>
            </a:r>
          </a:p>
          <a:p>
            <a:pPr algn="ctr"/>
            <a:endParaRPr lang="en-US" sz="400" b="1" kern="10">
              <a:ln w="9525">
                <a:solidFill>
                  <a:srgbClr val="FF0000"/>
                </a:solidFill>
                <a:round/>
                <a:headEnd/>
                <a:tailEnd/>
              </a:ln>
              <a:solidFill>
                <a:srgbClr val="FFFF00"/>
              </a:solidFill>
              <a:effectLst>
                <a:outerShdw dist="35921" dir="2700000" algn="ctr" rotWithShape="0">
                  <a:srgbClr val="C0C0C0">
                    <a:alpha val="79999"/>
                  </a:srgbClr>
                </a:outerShdw>
              </a:effectLst>
              <a:latin typeface="Times New Roman"/>
              <a:cs typeface="Times New Roman"/>
            </a:endParaRPr>
          </a:p>
        </p:txBody>
      </p:sp>
      <p:pic>
        <p:nvPicPr>
          <p:cNvPr id="13" name="Picture 5" descr="C:\Users\Admin\Downloads\44871789_188100642013094_2566700021189705728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2531" y="1693122"/>
            <a:ext cx="2763837" cy="168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WordArt 5"/>
          <p:cNvSpPr>
            <a:spLocks noChangeArrowheads="1" noChangeShapeType="1" noTextEdit="1"/>
          </p:cNvSpPr>
          <p:nvPr/>
        </p:nvSpPr>
        <p:spPr bwMode="auto">
          <a:xfrm>
            <a:off x="6476205" y="3377857"/>
            <a:ext cx="2570163" cy="1143000"/>
          </a:xfrm>
          <a:prstGeom prst="rect">
            <a:avLst/>
          </a:prstGeom>
        </p:spPr>
        <p:txBody>
          <a:bodyPr wrap="none" fromWordArt="1">
            <a:prstTxWarp prst="textPlain">
              <a:avLst>
                <a:gd name="adj" fmla="val 50000"/>
              </a:avLst>
            </a:prstTxWarp>
          </a:bodyPr>
          <a:lstStyle/>
          <a:p>
            <a:pPr algn="ctr"/>
            <a:r>
              <a:rPr lang="vi-VN" sz="400" b="1" kern="10">
                <a:ln w="9525">
                  <a:solidFill>
                    <a:srgbClr val="FF0000"/>
                  </a:solidFill>
                  <a:round/>
                  <a:headEnd/>
                  <a:tailEnd/>
                </a:ln>
                <a:solidFill>
                  <a:srgbClr val="FFFF00"/>
                </a:solidFill>
                <a:effectLst>
                  <a:outerShdw dist="35921" dir="2700000" algn="ctr" rotWithShape="0">
                    <a:srgbClr val="C0C0C0">
                      <a:alpha val="79999"/>
                    </a:srgbClr>
                  </a:outerShdw>
                </a:effectLst>
                <a:latin typeface="Times New Roman"/>
                <a:cs typeface="Times New Roman"/>
              </a:rPr>
              <a:t>Vợ chồng người anh</a:t>
            </a:r>
          </a:p>
          <a:p>
            <a:pPr algn="ctr"/>
            <a:endParaRPr lang="en-US" sz="400" b="1" kern="10">
              <a:ln w="9525">
                <a:solidFill>
                  <a:srgbClr val="FF0000"/>
                </a:solidFill>
                <a:round/>
                <a:headEnd/>
                <a:tailEnd/>
              </a:ln>
              <a:solidFill>
                <a:srgbClr val="FFFF00"/>
              </a:solidFill>
              <a:effectLst>
                <a:outerShdw dist="35921" dir="2700000" algn="ctr" rotWithShape="0">
                  <a:srgbClr val="C0C0C0">
                    <a:alpha val="79999"/>
                  </a:srgbClr>
                </a:outerShdw>
              </a:effectLst>
              <a:latin typeface="Times New Roman"/>
              <a:cs typeface="Times New Roman"/>
            </a:endParaRPr>
          </a:p>
        </p:txBody>
      </p:sp>
      <p:pic>
        <p:nvPicPr>
          <p:cNvPr id="15" name="Picture 3" descr="C:\Users\Admin\Downloads\43592758_277507509771428_6813805846615556096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8843" y="3583999"/>
            <a:ext cx="313848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WordArt 5"/>
          <p:cNvSpPr>
            <a:spLocks noChangeArrowheads="1" noChangeShapeType="1" noTextEdit="1"/>
          </p:cNvSpPr>
          <p:nvPr/>
        </p:nvSpPr>
        <p:spPr bwMode="auto">
          <a:xfrm>
            <a:off x="3208843" y="3023701"/>
            <a:ext cx="3048000" cy="1143000"/>
          </a:xfrm>
          <a:prstGeom prst="rect">
            <a:avLst/>
          </a:prstGeom>
        </p:spPr>
        <p:txBody>
          <a:bodyPr wrap="none" fromWordArt="1">
            <a:prstTxWarp prst="textPlain">
              <a:avLst>
                <a:gd name="adj" fmla="val 50000"/>
              </a:avLst>
            </a:prstTxWarp>
          </a:bodyPr>
          <a:lstStyle/>
          <a:p>
            <a:pPr algn="ctr"/>
            <a:r>
              <a:rPr lang="vi-VN" sz="400" b="1" kern="10">
                <a:ln w="9525">
                  <a:solidFill>
                    <a:srgbClr val="FF0000"/>
                  </a:solidFill>
                  <a:round/>
                  <a:headEnd/>
                  <a:tailEnd/>
                </a:ln>
                <a:solidFill>
                  <a:srgbClr val="FFFF00"/>
                </a:solidFill>
                <a:effectLst>
                  <a:outerShdw dist="35921" dir="2700000" algn="ctr" rotWithShape="0">
                    <a:srgbClr val="C0C0C0">
                      <a:alpha val="79999"/>
                    </a:srgbClr>
                  </a:outerShdw>
                </a:effectLst>
                <a:latin typeface="Times New Roman"/>
                <a:cs typeface="Times New Roman"/>
              </a:rPr>
              <a:t>Chim Phượng Hoàng</a:t>
            </a:r>
          </a:p>
          <a:p>
            <a:pPr algn="ctr"/>
            <a:endParaRPr lang="en-US" sz="400" b="1" kern="10">
              <a:ln w="9525">
                <a:solidFill>
                  <a:srgbClr val="FF0000"/>
                </a:solidFill>
                <a:round/>
                <a:headEnd/>
                <a:tailEnd/>
              </a:ln>
              <a:solidFill>
                <a:srgbClr val="FFFF00"/>
              </a:solidFill>
              <a:effectLst>
                <a:outerShdw dist="35921"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1977827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fltVal val="0"/>
                                          </p:val>
                                        </p:tav>
                                        <p:tav tm="100000">
                                          <p:val>
                                            <p:strVal val="#ppt_h"/>
                                          </p:val>
                                        </p:tav>
                                      </p:tavLst>
                                    </p:anim>
                                    <p:anim calcmode="lin" valueType="num">
                                      <p:cBhvr>
                                        <p:cTn id="31" dur="1000" fill="hold"/>
                                        <p:tgtEl>
                                          <p:spTgt spid="14"/>
                                        </p:tgtEl>
                                        <p:attrNameLst>
                                          <p:attrName>style.rotation</p:attrName>
                                        </p:attrNameLst>
                                      </p:cBhvr>
                                      <p:tavLst>
                                        <p:tav tm="0">
                                          <p:val>
                                            <p:fltVal val="90"/>
                                          </p:val>
                                        </p:tav>
                                        <p:tav tm="100000">
                                          <p:val>
                                            <p:fltVal val="0"/>
                                          </p:val>
                                        </p:tav>
                                      </p:tavLst>
                                    </p:anim>
                                    <p:animEffect transition="in" filter="fade">
                                      <p:cBhvr>
                                        <p:cTn id="32" dur="10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endParaRPr lang="en-US" dirty="0">
              <a:ln>
                <a:noFill/>
              </a:ln>
            </a:endParaRPr>
          </a:p>
        </p:txBody>
      </p:sp>
      <p:pic>
        <p:nvPicPr>
          <p:cNvPr id="6" name="Content Placeholder 3" descr="caytre3.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28" y="-27621"/>
            <a:ext cx="4527128" cy="517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aykhe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7621"/>
            <a:ext cx="4648200" cy="517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072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Content Placeholder 3" descr="caykhe4.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376714"/>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dmin\Desktop\doc-truyen-co-tich-cay-k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722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cake&#10;&#10;Description automatically generated with low confid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1085850"/>
            <a:ext cx="3386576" cy="6680274"/>
          </a:xfrm>
          <a:prstGeom prst="rect">
            <a:avLst/>
          </a:prstGeom>
        </p:spPr>
      </p:pic>
      <p:sp>
        <p:nvSpPr>
          <p:cNvPr id="3" name="Rectangle 2"/>
          <p:cNvSpPr/>
          <p:nvPr/>
        </p:nvSpPr>
        <p:spPr>
          <a:xfrm>
            <a:off x="6553200" y="815400"/>
            <a:ext cx="4572000" cy="3539430"/>
          </a:xfrm>
          <a:prstGeom prst="rect">
            <a:avLst/>
          </a:prstGeom>
        </p:spPr>
        <p:txBody>
          <a:bodyPr>
            <a:spAutoFit/>
          </a:bodyPr>
          <a:lstStyle/>
          <a:p>
            <a:r>
              <a:rPr lang="en-US" sz="2800" b="1" i="1"/>
              <a:t>+ Nhà xuất bản: </a:t>
            </a:r>
          </a:p>
          <a:p>
            <a:r>
              <a:rPr lang="en-US" sz="2800" b="1" i="1"/>
              <a:t>Kim Đồng</a:t>
            </a:r>
          </a:p>
          <a:p>
            <a:r>
              <a:rPr lang="en-US" sz="2800" b="1" i="1"/>
              <a:t>+ Tranh:</a:t>
            </a:r>
          </a:p>
          <a:p>
            <a:r>
              <a:rPr lang="en-US" sz="2800" b="1" i="1"/>
              <a:t> Nguyễn Bích</a:t>
            </a:r>
          </a:p>
          <a:p>
            <a:r>
              <a:rPr lang="en-US" sz="2800" b="1" i="1"/>
              <a:t>+ Biên đọc: </a:t>
            </a:r>
          </a:p>
          <a:p>
            <a:r>
              <a:rPr lang="en-US" sz="2800" b="1" i="1"/>
              <a:t>Hồng Hà</a:t>
            </a:r>
          </a:p>
          <a:p>
            <a:r>
              <a:rPr lang="en-US" sz="2800" b="1" i="1"/>
              <a:t>+ Bản thảo: </a:t>
            </a:r>
          </a:p>
          <a:p>
            <a:r>
              <a:rPr lang="en-US" sz="2800" b="1" i="1"/>
              <a:t>Lê Thị Bách</a:t>
            </a:r>
          </a:p>
        </p:txBody>
      </p:sp>
      <p:sp>
        <p:nvSpPr>
          <p:cNvPr id="5" name="TextBox 4"/>
          <p:cNvSpPr txBox="1"/>
          <p:nvPr/>
        </p:nvSpPr>
        <p:spPr>
          <a:xfrm>
            <a:off x="2743200" y="1428750"/>
            <a:ext cx="184731" cy="369332"/>
          </a:xfrm>
          <a:prstGeom prst="rect">
            <a:avLst/>
          </a:prstGeom>
          <a:noFill/>
        </p:spPr>
        <p:txBody>
          <a:bodyPr wrap="none" rtlCol="0">
            <a:spAutoFit/>
          </a:bodyPr>
          <a:lstStyle/>
          <a:p>
            <a:endParaRPr lang="en-US"/>
          </a:p>
        </p:txBody>
      </p:sp>
      <p:sp>
        <p:nvSpPr>
          <p:cNvPr id="7" name="Google Shape;2946;p39"/>
          <p:cNvSpPr/>
          <p:nvPr/>
        </p:nvSpPr>
        <p:spPr>
          <a:xfrm>
            <a:off x="2835565" y="666750"/>
            <a:ext cx="3016733" cy="1176694"/>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endParaRPr lang="en-GB" sz="40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8567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Content Placeholder 3" descr="caykhe5.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597741"/>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Content Placeholder 3" descr="ckh6.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926011"/>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Content Placeholder 3" descr="caykh7b.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11964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Content Placeholder 3" descr="ckh7.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3450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479925" y="2286000"/>
            <a:ext cx="1847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4400">
              <a:solidFill>
                <a:schemeClr val="tx2"/>
              </a:solidFill>
            </a:endParaRPr>
          </a:p>
        </p:txBody>
      </p:sp>
      <p:pic>
        <p:nvPicPr>
          <p:cNvPr id="29699" name="Content Placeholder 5" descr="Hinh_nen_dong_(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ck10.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67200" cy="197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0" descr="ckh8.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057400"/>
            <a:ext cx="2133600" cy="118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28602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4" fill="hold" nodeType="after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wheel(4)">
                                      <p:cBhvr>
                                        <p:cTn id="7"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50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3" descr="ckd.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563" y="4019550"/>
            <a:ext cx="9109364" cy="1200329"/>
          </a:xfrm>
          <a:prstGeom prst="rect">
            <a:avLst/>
          </a:prstGeom>
        </p:spPr>
        <p:txBody>
          <a:bodyPr wrap="square">
            <a:spAutoFit/>
          </a:bodyPr>
          <a:lstStyle/>
          <a:p>
            <a:r>
              <a:rPr lang="en-US" sz="2400" b="1"/>
              <a:t>Ngày xửa, ngày xưa, ở 1 làng kia có 2 anh em cha mẹ đã mất sớm. Sống nương tựa vào nhau. Nhưng người anh thì tham lam, người em thì hiền lành chăm chỉ. </a:t>
            </a:r>
          </a:p>
        </p:txBody>
      </p:sp>
    </p:spTree>
    <p:extLst>
      <p:ext uri="{BB962C8B-B14F-4D97-AF65-F5344CB8AC3E}">
        <p14:creationId xmlns:p14="http://schemas.microsoft.com/office/powerpoint/2010/main" val="26673009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Content Placeholder 3" descr="DSC_006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cay.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2286001"/>
            <a:ext cx="4905375" cy="250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885" y="-1364"/>
            <a:ext cx="9140536" cy="830997"/>
          </a:xfrm>
          <a:prstGeom prst="rect">
            <a:avLst/>
          </a:prstGeom>
        </p:spPr>
        <p:txBody>
          <a:bodyPr wrap="square">
            <a:spAutoFit/>
          </a:bodyPr>
          <a:lstStyle/>
          <a:p>
            <a:r>
              <a:rPr lang="en-US" sz="2400" b="1">
                <a:solidFill>
                  <a:schemeClr val="bg1"/>
                </a:solidFill>
              </a:rPr>
              <a:t>Tất cả các công việc trong gia đình từ việc nấu cơm, đến việc đồng áng đều 1 tay người em làm tất. </a:t>
            </a:r>
          </a:p>
        </p:txBody>
      </p:sp>
    </p:spTree>
    <p:extLst>
      <p:ext uri="{BB962C8B-B14F-4D97-AF65-F5344CB8AC3E}">
        <p14:creationId xmlns:p14="http://schemas.microsoft.com/office/powerpoint/2010/main" val="80826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7" presetClass="entr" presetSubtype="2" fill="hold" nodeType="after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0" fill="hold"/>
                                        <p:tgtEl>
                                          <p:spTgt spid="15365"/>
                                        </p:tgtEl>
                                        <p:attrNameLst>
                                          <p:attrName>ppt_x</p:attrName>
                                        </p:attrNameLst>
                                      </p:cBhvr>
                                      <p:tavLst>
                                        <p:tav tm="0">
                                          <p:val>
                                            <p:strVal val="1+#ppt_w/2"/>
                                          </p:val>
                                        </p:tav>
                                        <p:tav tm="100000">
                                          <p:val>
                                            <p:strVal val="#ppt_x"/>
                                          </p:val>
                                        </p:tav>
                                      </p:tavLst>
                                    </p:anim>
                                    <p:anim calcmode="lin" valueType="num">
                                      <p:cBhvr additive="base">
                                        <p:cTn id="8" dur="5000" fill="hold"/>
                                        <p:tgtEl>
                                          <p:spTgt spid="153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ln>
                <a:noFill/>
              </a:ln>
            </a:endParaRPr>
          </a:p>
        </p:txBody>
      </p:sp>
      <p:sp>
        <p:nvSpPr>
          <p:cNvPr id="21507" name="Content Placeholder 2"/>
          <p:cNvSpPr>
            <a:spLocks noGrp="1"/>
          </p:cNvSpPr>
          <p:nvPr>
            <p:ph idx="1"/>
          </p:nvPr>
        </p:nvSpPr>
        <p:spPr/>
        <p:txBody>
          <a:bodyPr/>
          <a:lstStyle/>
          <a:p>
            <a:endParaRPr lang="en-US"/>
          </a:p>
        </p:txBody>
      </p:sp>
      <p:pic>
        <p:nvPicPr>
          <p:cNvPr id="4" name="Picture 3" descr="caykhe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3"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aykhe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38"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4636" y="-9660"/>
            <a:ext cx="9331036" cy="707886"/>
          </a:xfrm>
          <a:prstGeom prst="rect">
            <a:avLst/>
          </a:prstGeom>
        </p:spPr>
        <p:txBody>
          <a:bodyPr wrap="square">
            <a:spAutoFit/>
          </a:bodyPr>
          <a:lstStyle/>
          <a:p>
            <a:r>
              <a:rPr lang="en-US" sz="2000" b="1"/>
              <a:t>Thế rồi 1 ngày kia người anh và người em đều lập gia đình. Vợ chồng người anh tham lam bảo nhau chiếm hết của cải, tài sản</a:t>
            </a:r>
          </a:p>
        </p:txBody>
      </p:sp>
    </p:spTree>
    <p:extLst>
      <p:ext uri="{BB962C8B-B14F-4D97-AF65-F5344CB8AC3E}">
        <p14:creationId xmlns:p14="http://schemas.microsoft.com/office/powerpoint/2010/main" val="28154869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n>
                <a:noFill/>
              </a:ln>
            </a:endParaRPr>
          </a:p>
        </p:txBody>
      </p:sp>
      <p:sp>
        <p:nvSpPr>
          <p:cNvPr id="22531" name="Content Placeholder 2"/>
          <p:cNvSpPr>
            <a:spLocks noGrp="1"/>
          </p:cNvSpPr>
          <p:nvPr>
            <p:ph idx="1"/>
          </p:nvPr>
        </p:nvSpPr>
        <p:spPr/>
        <p:txBody>
          <a:bodyPr/>
          <a:lstStyle/>
          <a:p>
            <a:endParaRPr lang="en-US"/>
          </a:p>
        </p:txBody>
      </p:sp>
      <p:pic>
        <p:nvPicPr>
          <p:cNvPr id="4" name="Content Placeholder 3" descr="caytr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72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200" y="7843"/>
            <a:ext cx="9220200" cy="1323439"/>
          </a:xfrm>
          <a:prstGeom prst="rect">
            <a:avLst/>
          </a:prstGeom>
        </p:spPr>
        <p:txBody>
          <a:bodyPr wrap="square">
            <a:spAutoFit/>
          </a:bodyPr>
          <a:lstStyle/>
          <a:p>
            <a:r>
              <a:rPr lang="en-US" sz="2000" b="1">
                <a:solidFill>
                  <a:schemeClr val="bg1"/>
                </a:solidFill>
              </a:rPr>
              <a:t>Chỉ chia cho người em 1 túp lều nhỏ và 1 cây khế. Vợ chồng người em chăm chỉ làm ăn, hằng ngày chăm sóc cho cây khế. Chẳng phụ công người em cây khế lớn nhanh như thổi và cho rất nhiều quả chín. Đến lúc khế chín, vợ chồng người em hái khế mang ra chợ bán lấy tiền đong gạo. </a:t>
            </a:r>
          </a:p>
        </p:txBody>
      </p:sp>
    </p:spTree>
    <p:extLst>
      <p:ext uri="{BB962C8B-B14F-4D97-AF65-F5344CB8AC3E}">
        <p14:creationId xmlns:p14="http://schemas.microsoft.com/office/powerpoint/2010/main" val="100372725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Content Placeholder 3" descr="caykhe4.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0"/>
            <a:ext cx="9144000" cy="1015663"/>
          </a:xfrm>
          <a:prstGeom prst="rect">
            <a:avLst/>
          </a:prstGeom>
        </p:spPr>
        <p:txBody>
          <a:bodyPr wrap="square">
            <a:spAutoFit/>
          </a:bodyPr>
          <a:lstStyle/>
          <a:p>
            <a:r>
              <a:rPr lang="en-US" sz="2000" b="1">
                <a:solidFill>
                  <a:schemeClr val="bg1"/>
                </a:solidFill>
              </a:rPr>
              <a:t>Thế rồi 1 buổi sáng nọ có 1 chú chim Phượng Hoàng ở đâu bay đến nó chọn cành khế cao nhất, chọn những quả khế ngon nhất mổ ăn lia lịa. Người em thấy mổ khế ăn liền nói với chim:</a:t>
            </a:r>
          </a:p>
        </p:txBody>
      </p:sp>
      <p:sp>
        <p:nvSpPr>
          <p:cNvPr id="3" name="TextBox 2"/>
          <p:cNvSpPr txBox="1"/>
          <p:nvPr/>
        </p:nvSpPr>
        <p:spPr>
          <a:xfrm>
            <a:off x="5181600" y="666750"/>
            <a:ext cx="3962400" cy="1754326"/>
          </a:xfrm>
          <a:prstGeom prst="rect">
            <a:avLst/>
          </a:prstGeom>
          <a:noFill/>
        </p:spPr>
        <p:txBody>
          <a:bodyPr wrap="square" rtlCol="0">
            <a:spAutoFit/>
          </a:bodyPr>
          <a:lstStyle/>
          <a:p>
            <a:r>
              <a:rPr lang="en-US" b="1">
                <a:solidFill>
                  <a:schemeClr val="bg1"/>
                </a:solidFill>
              </a:rPr>
              <a:t>- Chim ơi! Chim ăn hết khế của tôi, tôi lấy đâu khế mang ra chợ bán bây giờ.</a:t>
            </a:r>
          </a:p>
          <a:p>
            <a:r>
              <a:rPr lang="en-US" b="1">
                <a:solidFill>
                  <a:schemeClr val="bg1"/>
                </a:solidFill>
              </a:rPr>
              <a:t>Chim nghe người em nói thế liền nói với người em.</a:t>
            </a:r>
          </a:p>
          <a:p>
            <a:r>
              <a:rPr lang="en-US" b="1">
                <a:solidFill>
                  <a:schemeClr val="bg1"/>
                </a:solidFill>
              </a:rPr>
              <a:t>- Ăn 1 quả, trả 1 cục vàng may túi 3 gang mang đi mà đựng.</a:t>
            </a:r>
          </a:p>
        </p:txBody>
      </p:sp>
    </p:spTree>
    <p:extLst>
      <p:ext uri="{BB962C8B-B14F-4D97-AF65-F5344CB8AC3E}">
        <p14:creationId xmlns:p14="http://schemas.microsoft.com/office/powerpoint/2010/main" val="138123485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Content Placeholder 5" descr="Hinh_nen_dong_(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aykhe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5750"/>
            <a:ext cx="3048000" cy="205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 y="-95250"/>
            <a:ext cx="9143999" cy="1938992"/>
          </a:xfrm>
          <a:prstGeom prst="rect">
            <a:avLst/>
          </a:prstGeom>
        </p:spPr>
        <p:txBody>
          <a:bodyPr wrap="square">
            <a:spAutoFit/>
          </a:bodyPr>
          <a:lstStyle/>
          <a:p>
            <a:r>
              <a:rPr lang="en-US" sz="2000" b="1">
                <a:solidFill>
                  <a:schemeClr val="bg1"/>
                </a:solidFill>
              </a:rPr>
              <a:t>Người em nghe lời chim dặn, tối hôm đó khâu túi 3 gang. Sáng hôm sau, chim Phượng Hoàng đến đưa người em đi lấy vàng. Chim bay qua 1 quãng đường rất xa, bay qua nhiều ngọn đồi, nhiều con suối, chim bay qua </a:t>
            </a:r>
          </a:p>
          <a:p>
            <a:r>
              <a:rPr lang="en-US" sz="2000" b="1">
                <a:solidFill>
                  <a:schemeClr val="bg1"/>
                </a:solidFill>
              </a:rPr>
              <a:t>dòng sông rộng lớn rồi chim đưa người em tới 1 hòn đảo. </a:t>
            </a:r>
          </a:p>
          <a:p>
            <a:r>
              <a:rPr lang="en-US" sz="2000" b="1">
                <a:solidFill>
                  <a:schemeClr val="bg1"/>
                </a:solidFill>
              </a:rPr>
              <a:t>Hòn đảo đó có rất nhiều vàng bạc. Chim bảo người em hãy </a:t>
            </a:r>
          </a:p>
          <a:p>
            <a:r>
              <a:rPr lang="en-US" sz="2000" b="1">
                <a:solidFill>
                  <a:schemeClr val="bg1"/>
                </a:solidFill>
              </a:rPr>
              <a:t>                                                  lấy vàng bạc mà mang về. </a:t>
            </a:r>
          </a:p>
        </p:txBody>
      </p:sp>
    </p:spTree>
    <p:extLst>
      <p:ext uri="{BB962C8B-B14F-4D97-AF65-F5344CB8AC3E}">
        <p14:creationId xmlns:p14="http://schemas.microsoft.com/office/powerpoint/2010/main" val="2480318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Content Placeholder 3" descr="caykhe5.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971800" y="0"/>
            <a:ext cx="6477000" cy="1200329"/>
          </a:xfrm>
          <a:prstGeom prst="rect">
            <a:avLst/>
          </a:prstGeom>
        </p:spPr>
        <p:txBody>
          <a:bodyPr wrap="square">
            <a:spAutoFit/>
          </a:bodyPr>
          <a:lstStyle/>
          <a:p>
            <a:r>
              <a:rPr lang="en-US" sz="2400" b="1">
                <a:solidFill>
                  <a:schemeClr val="bg1"/>
                </a:solidFill>
              </a:rPr>
              <a:t>Người em chỉ lấy đủ túi 3 gang rồi leo lên mình chim trở về nhà. Trở về nhà, người em trở nên giàu có. </a:t>
            </a:r>
          </a:p>
        </p:txBody>
      </p:sp>
    </p:spTree>
    <p:extLst>
      <p:ext uri="{BB962C8B-B14F-4D97-AF65-F5344CB8AC3E}">
        <p14:creationId xmlns:p14="http://schemas.microsoft.com/office/powerpoint/2010/main" val="324673433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739</Words>
  <Application>Microsoft Office PowerPoint</Application>
  <PresentationFormat>Trình chiếu Trên màn hình (16:9)</PresentationFormat>
  <Paragraphs>39</Paragraphs>
  <Slides>25</Slides>
  <Notes>0</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25</vt:i4>
      </vt:variant>
    </vt:vector>
  </HeadingPairs>
  <TitlesOfParts>
    <vt:vector size="29" baseType="lpstr">
      <vt:lpstr>Arial</vt:lpstr>
      <vt:lpstr>Calibri</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Phùng Văn Cường</cp:lastModifiedBy>
  <cp:revision>23</cp:revision>
  <cp:lastPrinted>2023-12-15T02:06:24Z</cp:lastPrinted>
  <dcterms:created xsi:type="dcterms:W3CDTF">2018-10-24T15:09:32Z</dcterms:created>
  <dcterms:modified xsi:type="dcterms:W3CDTF">2024-05-19T07:47:44Z</dcterms:modified>
</cp:coreProperties>
</file>