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9" r:id="rId1"/>
    <p:sldMasterId id="2147483981" r:id="rId2"/>
    <p:sldMasterId id="2147483993" r:id="rId3"/>
    <p:sldMasterId id="2147484005" r:id="rId4"/>
    <p:sldMasterId id="2147484017" r:id="rId5"/>
    <p:sldMasterId id="2147484045" r:id="rId6"/>
  </p:sldMasterIdLst>
  <p:notesMasterIdLst>
    <p:notesMasterId r:id="rId31"/>
  </p:notesMasterIdLst>
  <p:sldIdLst>
    <p:sldId id="373" r:id="rId7"/>
    <p:sldId id="368" r:id="rId8"/>
    <p:sldId id="341" r:id="rId9"/>
    <p:sldId id="339" r:id="rId10"/>
    <p:sldId id="369" r:id="rId11"/>
    <p:sldId id="360" r:id="rId12"/>
    <p:sldId id="359" r:id="rId13"/>
    <p:sldId id="361" r:id="rId14"/>
    <p:sldId id="326" r:id="rId15"/>
    <p:sldId id="351" r:id="rId16"/>
    <p:sldId id="362" r:id="rId17"/>
    <p:sldId id="370" r:id="rId18"/>
    <p:sldId id="270" r:id="rId19"/>
    <p:sldId id="353" r:id="rId20"/>
    <p:sldId id="363" r:id="rId21"/>
    <p:sldId id="364" r:id="rId22"/>
    <p:sldId id="365" r:id="rId23"/>
    <p:sldId id="348" r:id="rId24"/>
    <p:sldId id="354" r:id="rId25"/>
    <p:sldId id="371" r:id="rId26"/>
    <p:sldId id="309" r:id="rId27"/>
    <p:sldId id="310" r:id="rId28"/>
    <p:sldId id="313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CE74"/>
    <a:srgbClr val="E0506F"/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23DCADC-2D58-4E12-B5DA-052F25A417AA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7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0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80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9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01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82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2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6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84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7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0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9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4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27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9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D9A8B-6607-4965-BDC5-80AF34C1D7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96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9C8CF-C271-4A7F-ADF3-2993470A0E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85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D6A40-E87F-4216-9AA9-C2DE4DBBE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12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3D736-B06D-492F-94D9-FC433E038D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5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491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BA06-4E21-49AE-BE39-34E02D0B6D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78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E1129-A545-4E0E-840D-01682AB37B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1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5BAB-5378-457F-8AB4-B465B97967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3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82C02-3292-4663-88E6-FC18D00E21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14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B38DC-5A08-483E-AA6B-F79A3A32A8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288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B139-5F7F-4C7A-8025-3A529507E9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44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383B8-3D34-45A8-9FB3-5698048E99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02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09D2A-84B5-4D88-8E4B-DB23792776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59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086BD-4C02-4393-A446-0B7ABE46D8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27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BA584-119C-4312-810F-E3EEB99AB7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0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5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C731D-B2D1-4A39-B59A-9CB171F46A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7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0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7363-48CF-4888-82CA-F41D37F93CC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9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1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4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4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986BF-A386-414D-8B8C-76A175547E1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8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.xml"/><Relationship Id="rId7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gif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2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4a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2.m4a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18"/>
          <p:cNvSpPr txBox="1">
            <a:spLocks noChangeArrowheads="1"/>
          </p:cNvSpPr>
          <p:nvPr/>
        </p:nvSpPr>
        <p:spPr bwMode="auto">
          <a:xfrm>
            <a:off x="4876801" y="4787159"/>
            <a:ext cx="5943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</a:rPr>
              <a:t>Tam </a:t>
            </a:r>
            <a:r>
              <a:rPr lang="en-US" sz="2400" b="1" i="1" dirty="0" err="1">
                <a:solidFill>
                  <a:srgbClr val="000000"/>
                </a:solidFill>
              </a:rPr>
              <a:t>Đường</a:t>
            </a:r>
            <a:r>
              <a:rPr lang="en-US" sz="2400" b="1" i="1" dirty="0">
                <a:solidFill>
                  <a:srgbClr val="000000"/>
                </a:solidFill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</a:rPr>
              <a:t>ngày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</a:rPr>
              <a:t>21 </a:t>
            </a:r>
            <a:r>
              <a:rPr lang="en-US" sz="2400" b="1" i="1" dirty="0" err="1">
                <a:solidFill>
                  <a:srgbClr val="000000"/>
                </a:solidFill>
              </a:rPr>
              <a:t>tháng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</a:rPr>
              <a:t>9 </a:t>
            </a:r>
            <a:r>
              <a:rPr lang="en-US" sz="2400" b="1" i="1" dirty="0" err="1">
                <a:solidFill>
                  <a:srgbClr val="000000"/>
                </a:solidFill>
              </a:rPr>
              <a:t>năm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</a:rPr>
              <a:t>2023</a:t>
            </a:r>
            <a:endParaRPr lang="id-ID" sz="2400" b="1" i="1" dirty="0">
              <a:solidFill>
                <a:srgbClr val="000000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743200" y="609600"/>
            <a:ext cx="72390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PHÒNG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GD&amp;ĐT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HUYỆN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ĐƯỜNG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TRƯỜNG TIỂU HỌC THỊ TRẤN TAM ĐƯỜNG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85490" y="340593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70C0"/>
                </a:solidFill>
              </a:rPr>
              <a:t>Người</a:t>
            </a:r>
            <a:r>
              <a:rPr lang="en-US" altLang="en-US" sz="40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</a:rPr>
              <a:t>dạy</a:t>
            </a:r>
            <a:r>
              <a:rPr lang="en-US" altLang="en-US" sz="4000" b="1" dirty="0" smtClean="0">
                <a:solidFill>
                  <a:srgbClr val="0070C0"/>
                </a:solidFill>
              </a:rPr>
              <a:t>: </a:t>
            </a:r>
            <a:r>
              <a:rPr lang="en-US" altLang="en-US" sz="4000" b="1" dirty="0" err="1" smtClean="0">
                <a:solidFill>
                  <a:srgbClr val="0070C0"/>
                </a:solidFill>
              </a:rPr>
              <a:t>Trịnh</a:t>
            </a:r>
            <a:r>
              <a:rPr lang="en-US" altLang="en-US" sz="40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</a:rPr>
              <a:t>Ngọc</a:t>
            </a:r>
            <a:r>
              <a:rPr lang="en-US" altLang="en-US" sz="40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</a:rPr>
              <a:t>Lan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085490" y="1876962"/>
            <a:ext cx="9734910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SINH HOẠT CHUYÊN MÔN 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NGHIÊN CỨU BÀI HỌC TỔ KHỐI 4 + 5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57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6" y="724517"/>
            <a:ext cx="10937000" cy="1015877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xmlns="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51" y="5208799"/>
            <a:ext cx="3865071" cy="386507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596979"/>
            <a:ext cx="10740980" cy="4288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Đặt thước đo góc sao cho tâm của thước trùng với đỉnh của góc; 1 cạnh đi qua vạch 0 của thước.</a:t>
            </a:r>
          </a:p>
          <a:p>
            <a:pPr algn="just"/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Xem cạnh còn lại của góc đi qua vạch chia độ nào thì chính là số đo của góc.</a:t>
            </a:r>
          </a:p>
        </p:txBody>
      </p:sp>
    </p:spTree>
    <p:extLst>
      <p:ext uri="{BB962C8B-B14F-4D97-AF65-F5344CB8AC3E}">
        <p14:creationId xmlns:p14="http://schemas.microsoft.com/office/powerpoint/2010/main" val="934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8 L 0.21927 -0.09051 C 0.26224 0.00324 0.32708 0.05394 0.39505 0.05394 C 0.47239 0.05394 0.53437 0.00324 0.57734 -0.09051 L 0.78476 -0.50648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xmlns="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11677738" cy="5917921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ộp Văn bản 22">
            <a:extLst>
              <a:ext uri="{FF2B5EF4-FFF2-40B4-BE49-F238E27FC236}">
                <a16:creationId xmlns:a16="http://schemas.microsoft.com/office/drawing/2014/main" xmlns="" id="{026AE188-2DA9-8FD5-6A01-A3790A4D94D8}"/>
              </a:ext>
            </a:extLst>
          </p:cNvPr>
          <p:cNvSpPr txBox="1"/>
          <p:nvPr/>
        </p:nvSpPr>
        <p:spPr>
          <a:xfrm>
            <a:off x="369033" y="425269"/>
            <a:ext cx="113636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Sáu</a:t>
            </a:r>
            <a:r>
              <a:rPr kumimoji="0" lang="en-US" altLang="zh-CN" sz="4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22 </a:t>
            </a:r>
            <a:r>
              <a:rPr kumimoji="0" lang="en-US" altLang="zh-CN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9 </a:t>
            </a:r>
            <a:r>
              <a:rPr kumimoji="0" lang="en-US" altLang="zh-CN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E77D2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3175">
                  <a:noFill/>
                </a:ln>
                <a:solidFill>
                  <a:srgbClr val="E77D20"/>
                </a:solidFill>
                <a:ea typeface="微软雅黑" panose="020B0503020204020204" pitchFamily="34" charset="-122"/>
              </a:rPr>
              <a:t>Toán</a:t>
            </a:r>
            <a:endParaRPr kumimoji="0" lang="en-US" altLang="zh-CN" sz="4800" b="1" i="0" u="none" strike="noStrike" kern="1200" cap="none" spc="0" normalizeH="0" baseline="0" noProof="0" dirty="0">
              <a:ln w="3175">
                <a:noFill/>
              </a:ln>
              <a:solidFill>
                <a:srgbClr val="E77D2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BB906D-8F66-22D1-95FE-2411D724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803" y="1110705"/>
            <a:ext cx="8010838" cy="2091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81" y="3065815"/>
            <a:ext cx="6198229" cy="30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90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44" y="2588051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036" y="3940451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727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15666" y="126482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648165" y="1223876"/>
            <a:ext cx="1169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 smtClean="0">
                <a:solidFill>
                  <a:srgbClr val="0070C0"/>
                </a:solidFill>
                <a:latin typeface="Calibri" panose="020F0502020204030204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Calibri" panose="020F0502020204030204"/>
              </a:rPr>
              <a:t> 1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/>
              </a:rPr>
              <a:t>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61" y="1808651"/>
            <a:ext cx="8556172" cy="45656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629271" y="4589428"/>
            <a:ext cx="1146314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75053" y="4535941"/>
            <a:ext cx="1139959" cy="888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5" y="173645"/>
            <a:ext cx="11136156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xmlns="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4638261"/>
            <a:ext cx="3865071" cy="29906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15404" y="1358981"/>
            <a:ext cx="9823268" cy="36981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orte" panose="03060902040502070203" pitchFamily="66" charset="0"/>
            </a:endParaRPr>
          </a:p>
        </p:txBody>
      </p:sp>
      <p:sp>
        <p:nvSpPr>
          <p:cNvPr id="9" name="PA_矩形 10">
            <a:extLst>
              <a:ext uri="{FF2B5EF4-FFF2-40B4-BE49-F238E27FC236}">
                <a16:creationId xmlns:a16="http://schemas.microsoft.com/office/drawing/2014/main" xmlns="" id="{92D0060E-48B1-4472-AD4E-BBD28B00F88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1930765"/>
            <a:ext cx="10638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noProof="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Trò</a:t>
            </a:r>
            <a:r>
              <a:rPr lang="en-US" altLang="zh-CN" sz="8000" noProof="0" dirty="0" smtClean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8000" noProof="0" dirty="0" err="1" smtClean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chơi</a:t>
            </a:r>
            <a:r>
              <a:rPr lang="en-US" altLang="zh-CN" sz="8000" noProof="0" dirty="0" smtClean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noProof="0" dirty="0" err="1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Bảng</a:t>
            </a:r>
            <a:r>
              <a:rPr lang="en-US" altLang="zh-CN" sz="8000" noProof="0" dirty="0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8000" noProof="0" dirty="0" err="1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vàng</a:t>
            </a:r>
            <a:r>
              <a:rPr lang="en-US" altLang="zh-CN" sz="8000" noProof="0" dirty="0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8000" noProof="0" dirty="0" err="1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lớp</a:t>
            </a:r>
            <a:r>
              <a:rPr lang="en-US" altLang="zh-CN" sz="8000" noProof="0" dirty="0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8000" noProof="0" dirty="0" err="1" smtClean="0">
                <a:solidFill>
                  <a:srgbClr val="FFC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3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8 L 0.21928 -0.0905 C 0.26224 0.00325 0.32709 0.05394 0.39506 0.05394 C 0.4724 0.05394 0.53438 0.00325 0.57735 -0.0905 L 0.78477 -0.50648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22641" y="29352"/>
            <a:ext cx="11939379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xmlns="" id="{C56449C4-9B55-2E5C-A35C-36D328BE3801}"/>
              </a:ext>
            </a:extLst>
          </p:cNvPr>
          <p:cNvGrpSpPr/>
          <p:nvPr/>
        </p:nvGrpSpPr>
        <p:grpSpPr>
          <a:xfrm>
            <a:off x="-159937" y="264971"/>
            <a:ext cx="2161049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xmlns="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xmlns="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F21B3F6-855D-519E-8C44-6960B9B80C89}"/>
              </a:ext>
            </a:extLst>
          </p:cNvPr>
          <p:cNvGrpSpPr/>
          <p:nvPr/>
        </p:nvGrpSpPr>
        <p:grpSpPr>
          <a:xfrm>
            <a:off x="390452" y="3441759"/>
            <a:ext cx="12090160" cy="2031325"/>
            <a:chOff x="829077" y="3285769"/>
            <a:chExt cx="11766311" cy="2031325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8063739C-15CD-72BD-7E0A-2A844305E86A}"/>
                </a:ext>
              </a:extLst>
            </p:cNvPr>
            <p:cNvSpPr txBox="1"/>
            <p:nvPr/>
          </p:nvSpPr>
          <p:spPr>
            <a:xfrm>
              <a:off x="829077" y="3285769"/>
              <a:ext cx="1176631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 ,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508CBF3-82D0-A940-FA47-C40E19BBBFB4}"/>
                </a:ext>
              </a:extLst>
            </p:cNvPr>
            <p:cNvSpPr/>
            <p:nvPr/>
          </p:nvSpPr>
          <p:spPr>
            <a:xfrm>
              <a:off x="5704321" y="4068394"/>
              <a:ext cx="689116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1EFEEC6-AB2E-9519-E78D-D3390B9907D0}"/>
                </a:ext>
              </a:extLst>
            </p:cNvPr>
            <p:cNvSpPr/>
            <p:nvPr/>
          </p:nvSpPr>
          <p:spPr>
            <a:xfrm>
              <a:off x="11436162" y="4128268"/>
              <a:ext cx="82542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BDDD17F-3D28-E2D2-CE0C-EC41B7E0D0EC}"/>
                </a:ext>
              </a:extLst>
            </p:cNvPr>
            <p:cNvSpPr/>
            <p:nvPr/>
          </p:nvSpPr>
          <p:spPr>
            <a:xfrm>
              <a:off x="5603841" y="4752792"/>
              <a:ext cx="77152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44F6D6A-2750-E6E0-4A8B-431B81D7A615}"/>
                </a:ext>
              </a:extLst>
            </p:cNvPr>
            <p:cNvSpPr/>
            <p:nvPr/>
          </p:nvSpPr>
          <p:spPr>
            <a:xfrm>
              <a:off x="11258325" y="4752792"/>
              <a:ext cx="759547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xmlns="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33" y="128790"/>
            <a:ext cx="9388216" cy="34416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62815" y="5419573"/>
            <a:ext cx="5499652" cy="1133061"/>
          </a:xfrm>
          <a:prstGeom prst="ellipse">
            <a:avLst/>
          </a:prstGeom>
          <a:solidFill>
            <a:srgbClr val="62CE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</a:rPr>
              <a:t> 4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59977" y="118663"/>
            <a:ext cx="11939379" cy="6591229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xmlns="" id="{C56449C4-9B55-2E5C-A35C-36D328BE3801}"/>
              </a:ext>
            </a:extLst>
          </p:cNvPr>
          <p:cNvGrpSpPr/>
          <p:nvPr/>
        </p:nvGrpSpPr>
        <p:grpSpPr>
          <a:xfrm>
            <a:off x="742944" y="33732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xmlns="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xmlns="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F21B3F6-855D-519E-8C44-6960B9B80C89}"/>
              </a:ext>
            </a:extLst>
          </p:cNvPr>
          <p:cNvGrpSpPr/>
          <p:nvPr/>
        </p:nvGrpSpPr>
        <p:grpSpPr>
          <a:xfrm>
            <a:off x="273355" y="1391544"/>
            <a:ext cx="6170630" cy="1384995"/>
            <a:chOff x="920493" y="1421779"/>
            <a:chExt cx="10366678" cy="1384995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8063739C-15CD-72BD-7E0A-2A844305E86A}"/>
                </a:ext>
              </a:extLst>
            </p:cNvPr>
            <p:cNvSpPr txBox="1"/>
            <p:nvPr/>
          </p:nvSpPr>
          <p:spPr>
            <a:xfrm>
              <a:off x="920493" y="1421779"/>
              <a:ext cx="103666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óc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508CBF3-82D0-A940-FA47-C40E19BBBFB4}"/>
                </a:ext>
              </a:extLst>
            </p:cNvPr>
            <p:cNvSpPr/>
            <p:nvPr/>
          </p:nvSpPr>
          <p:spPr>
            <a:xfrm>
              <a:off x="9736703" y="1635386"/>
              <a:ext cx="68911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BDDD17F-3D28-E2D2-CE0C-EC41B7E0D0EC}"/>
                </a:ext>
              </a:extLst>
            </p:cNvPr>
            <p:cNvSpPr/>
            <p:nvPr/>
          </p:nvSpPr>
          <p:spPr>
            <a:xfrm>
              <a:off x="9692448" y="2340048"/>
              <a:ext cx="77152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CC942C2-43A2-89EE-6E05-4D23A5458F1B}"/>
              </a:ext>
            </a:extLst>
          </p:cNvPr>
          <p:cNvSpPr/>
          <p:nvPr/>
        </p:nvSpPr>
        <p:spPr>
          <a:xfrm>
            <a:off x="5384251" y="1622233"/>
            <a:ext cx="840454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F95E2AC-AC26-64EC-84F9-AF460B11BF6C}"/>
              </a:ext>
            </a:extLst>
          </p:cNvPr>
          <p:cNvSpPr/>
          <p:nvPr/>
        </p:nvSpPr>
        <p:spPr>
          <a:xfrm>
            <a:off x="5388199" y="2300287"/>
            <a:ext cx="848143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xmlns="" id="{DD731160-F4E9-69C4-6ED9-CBAA1C0EC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05"/>
          <a:stretch/>
        </p:blipFill>
        <p:spPr>
          <a:xfrm>
            <a:off x="6349285" y="118663"/>
            <a:ext cx="5750071" cy="6372289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9569002" y="1828799"/>
            <a:ext cx="0" cy="396356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>
            <a:off x="7031865" y="5792359"/>
            <a:ext cx="255001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CD13B78-527F-480C-20AD-C4CB226778D1}"/>
              </a:ext>
            </a:extLst>
          </p:cNvPr>
          <p:cNvCxnSpPr>
            <a:cxnSpLocks/>
          </p:cNvCxnSpPr>
          <p:nvPr/>
        </p:nvCxnSpPr>
        <p:spPr>
          <a:xfrm flipH="1">
            <a:off x="7031865" y="1838513"/>
            <a:ext cx="2550016" cy="39538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7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55118" y="66748"/>
            <a:ext cx="11939379" cy="6761511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xmlns="" id="{C56449C4-9B55-2E5C-A35C-36D328BE3801}"/>
              </a:ext>
            </a:extLst>
          </p:cNvPr>
          <p:cNvGrpSpPr/>
          <p:nvPr/>
        </p:nvGrpSpPr>
        <p:grpSpPr>
          <a:xfrm>
            <a:off x="438144" y="48663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xmlns="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xmlns="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8063739C-15CD-72BD-7E0A-2A844305E86A}"/>
              </a:ext>
            </a:extLst>
          </p:cNvPr>
          <p:cNvSpPr txBox="1"/>
          <p:nvPr/>
        </p:nvSpPr>
        <p:spPr>
          <a:xfrm>
            <a:off x="388839" y="5579117"/>
            <a:ext cx="1179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C;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CA, CD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…..      ;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DA, DB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 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600410ED-B486-C3ED-8B8F-6DA34802F973}"/>
              </a:ext>
            </a:extLst>
          </p:cNvPr>
          <p:cNvSpPr/>
          <p:nvPr/>
        </p:nvSpPr>
        <p:spPr>
          <a:xfrm>
            <a:off x="5201544" y="5705561"/>
            <a:ext cx="853657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0F9D188C-3D27-6FBE-B6A8-89E89C9962DC}"/>
              </a:ext>
            </a:extLst>
          </p:cNvPr>
          <p:cNvSpPr/>
          <p:nvPr/>
        </p:nvSpPr>
        <p:spPr>
          <a:xfrm>
            <a:off x="11217350" y="5705560"/>
            <a:ext cx="697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xmlns="" id="{DD731160-F4E9-69C4-6ED9-CBAA1C0EC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3"/>
          <a:stretch/>
        </p:blipFill>
        <p:spPr>
          <a:xfrm>
            <a:off x="1378039" y="206062"/>
            <a:ext cx="9878096" cy="543552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2846231" y="1771650"/>
            <a:ext cx="1040743" cy="2142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3886974" y="3914439"/>
            <a:ext cx="4226149" cy="3882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2884868" y="1797409"/>
            <a:ext cx="5266892" cy="253103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60028258-AC85-853D-5FC0-2CB032244C0A}"/>
              </a:ext>
            </a:extLst>
          </p:cNvPr>
          <p:cNvCxnSpPr>
            <a:cxnSpLocks/>
          </p:cNvCxnSpPr>
          <p:nvPr/>
        </p:nvCxnSpPr>
        <p:spPr>
          <a:xfrm flipH="1" flipV="1">
            <a:off x="8113123" y="1410841"/>
            <a:ext cx="30572" cy="28918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" y="6139899"/>
            <a:ext cx="1038848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7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342138" cy="6414446"/>
          </a:xfrm>
          <a:custGeom>
            <a:avLst/>
            <a:gdLst>
              <a:gd name="connsiteX0" fmla="*/ 0 w 11342138"/>
              <a:gd name="connsiteY0" fmla="*/ 1069096 h 6414446"/>
              <a:gd name="connsiteX1" fmla="*/ 1069096 w 11342138"/>
              <a:gd name="connsiteY1" fmla="*/ 0 h 6414446"/>
              <a:gd name="connsiteX2" fmla="*/ 10273042 w 11342138"/>
              <a:gd name="connsiteY2" fmla="*/ 0 h 6414446"/>
              <a:gd name="connsiteX3" fmla="*/ 11342138 w 11342138"/>
              <a:gd name="connsiteY3" fmla="*/ 1069096 h 6414446"/>
              <a:gd name="connsiteX4" fmla="*/ 11342138 w 11342138"/>
              <a:gd name="connsiteY4" fmla="*/ 5345350 h 6414446"/>
              <a:gd name="connsiteX5" fmla="*/ 10273042 w 11342138"/>
              <a:gd name="connsiteY5" fmla="*/ 6414446 h 6414446"/>
              <a:gd name="connsiteX6" fmla="*/ 1069096 w 11342138"/>
              <a:gd name="connsiteY6" fmla="*/ 6414446 h 6414446"/>
              <a:gd name="connsiteX7" fmla="*/ 0 w 11342138"/>
              <a:gd name="connsiteY7" fmla="*/ 5345350 h 6414446"/>
              <a:gd name="connsiteX8" fmla="*/ 0 w 113421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21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136275" y="77600"/>
                  <a:pt x="7806963" y="-27269"/>
                  <a:pt x="10273042" y="0"/>
                </a:cubicBezTo>
                <a:cubicBezTo>
                  <a:pt x="10934117" y="-93171"/>
                  <a:pt x="11451722" y="510911"/>
                  <a:pt x="11342138" y="1069096"/>
                </a:cubicBezTo>
                <a:cubicBezTo>
                  <a:pt x="11451138" y="2536417"/>
                  <a:pt x="11263929" y="4353943"/>
                  <a:pt x="11342138" y="5345350"/>
                </a:cubicBezTo>
                <a:cubicBezTo>
                  <a:pt x="11330273" y="5931154"/>
                  <a:pt x="10794602" y="6444826"/>
                  <a:pt x="10273042" y="6414446"/>
                </a:cubicBezTo>
                <a:cubicBezTo>
                  <a:pt x="6740657" y="6463623"/>
                  <a:pt x="3369101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3421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974978" y="-129276"/>
                  <a:pt x="6311214" y="-77778"/>
                  <a:pt x="10273042" y="0"/>
                </a:cubicBezTo>
                <a:cubicBezTo>
                  <a:pt x="10845784" y="-56436"/>
                  <a:pt x="11326408" y="569352"/>
                  <a:pt x="11342138" y="1069096"/>
                </a:cubicBezTo>
                <a:cubicBezTo>
                  <a:pt x="11423737" y="1542640"/>
                  <a:pt x="11496438" y="3696807"/>
                  <a:pt x="11342138" y="5345350"/>
                </a:cubicBezTo>
                <a:cubicBezTo>
                  <a:pt x="11388901" y="6034414"/>
                  <a:pt x="10831988" y="6425151"/>
                  <a:pt x="10273042" y="6414446"/>
                </a:cubicBezTo>
                <a:cubicBezTo>
                  <a:pt x="7832886" y="6458666"/>
                  <a:pt x="341326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ed and tan fan&#10;&#10;Description automatically generated">
            <a:extLst>
              <a:ext uri="{FF2B5EF4-FFF2-40B4-BE49-F238E27FC236}">
                <a16:creationId xmlns:a16="http://schemas.microsoft.com/office/drawing/2014/main" xmlns="" id="{D1480FF9-C99A-A0A8-E6D8-2E4ADE8A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373487"/>
            <a:ext cx="11024315" cy="2783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7939C7-6631-8ADE-6E16-E8EE9F72BBA0}"/>
              </a:ext>
            </a:extLst>
          </p:cNvPr>
          <p:cNvSpPr txBox="1"/>
          <p:nvPr/>
        </p:nvSpPr>
        <p:spPr>
          <a:xfrm>
            <a:off x="629880" y="3205246"/>
            <a:ext cx="10368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194569-4103-C4E0-5CD0-02D5A2EDCBF0}"/>
              </a:ext>
            </a:extLst>
          </p:cNvPr>
          <p:cNvSpPr txBox="1"/>
          <p:nvPr/>
        </p:nvSpPr>
        <p:spPr>
          <a:xfrm>
            <a:off x="629880" y="5252991"/>
            <a:ext cx="10368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80" y="4671858"/>
            <a:ext cx="792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194569-4103-C4E0-5CD0-02D5A2EDCBF0}"/>
              </a:ext>
            </a:extLst>
          </p:cNvPr>
          <p:cNvSpPr txBox="1"/>
          <p:nvPr/>
        </p:nvSpPr>
        <p:spPr>
          <a:xfrm>
            <a:off x="629880" y="4159353"/>
            <a:ext cx="1036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3623" y="6420394"/>
            <a:ext cx="189411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 </a:t>
            </a:r>
            <a:r>
              <a:rPr lang="en-US" dirty="0" err="1" smtClean="0"/>
              <a:t>toàn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0880"/>
            <a:ext cx="11964473" cy="1757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428"/>
            <a:ext cx="4648849" cy="346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49" y="1442428"/>
            <a:ext cx="3905795" cy="3467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44" y="1442428"/>
            <a:ext cx="3637356" cy="346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514625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74" y="3045924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40" y="1753164"/>
            <a:ext cx="6381886" cy="6575827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467" y="3047232"/>
            <a:ext cx="5122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5224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xmlns="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-65350" y="0"/>
            <a:ext cx="12187647" cy="6996033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xmlns="" id="{FD1C116F-5A53-3627-C653-3E4550C99D90}"/>
              </a:ext>
            </a:extLst>
          </p:cNvPr>
          <p:cNvSpPr/>
          <p:nvPr/>
        </p:nvSpPr>
        <p:spPr>
          <a:xfrm>
            <a:off x="0" y="605307"/>
            <a:ext cx="11784060" cy="541503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xmlns="" id="{B80138F7-4E41-D56C-8B11-2F19F0D81CCA}"/>
              </a:ext>
            </a:extLst>
          </p:cNvPr>
          <p:cNvSpPr txBox="1"/>
          <p:nvPr/>
        </p:nvSpPr>
        <p:spPr>
          <a:xfrm>
            <a:off x="302599" y="864510"/>
            <a:ext cx="1117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đơn vị đo góc, kí hiệu là 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Chẳng hạn một độ viết là 1°</a:t>
            </a:r>
          </a:p>
        </p:txBody>
      </p:sp>
      <p:sp>
        <p:nvSpPr>
          <p:cNvPr id="33" name="TextBox 47">
            <a:extLst>
              <a:ext uri="{FF2B5EF4-FFF2-40B4-BE49-F238E27FC236}">
                <a16:creationId xmlns:a16="http://schemas.microsoft.com/office/drawing/2014/main" xmlns="" id="{F4B6113A-6656-82AB-DB02-710FC286F47E}"/>
              </a:ext>
            </a:extLst>
          </p:cNvPr>
          <p:cNvSpPr txBox="1"/>
          <p:nvPr/>
        </p:nvSpPr>
        <p:spPr>
          <a:xfrm>
            <a:off x="302599" y="1922595"/>
            <a:ext cx="10087782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xmlns="" id="{680AF40C-22F8-7516-B045-6F12465D198B}"/>
              </a:ext>
            </a:extLst>
          </p:cNvPr>
          <p:cNvSpPr txBox="1"/>
          <p:nvPr/>
        </p:nvSpPr>
        <p:spPr>
          <a:xfrm>
            <a:off x="418508" y="2670146"/>
            <a:ext cx="10947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*Cách đo góc bằng thước đo góc: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Đặt thước đo góc sao cho tâm của thước trùng với đỉnh của góc; 1 cạnh đi qua vạch 0 của thước.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Xem cạnh còn lại của góc đi qua vạch chia độ nào thì chính là số đo của góc.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482F3D-8802-8608-6FB5-71C69C3C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764" y="-274022"/>
            <a:ext cx="5129461" cy="10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33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92" y="-593133"/>
            <a:ext cx="3865071" cy="2975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03"/>
            <a:ext cx="12192000" cy="55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9571839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xmlns="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363" y="867931"/>
            <a:ext cx="3776255" cy="6442938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63" y="-190022"/>
            <a:ext cx="3865071" cy="3865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2222314"/>
            <a:ext cx="9259909" cy="432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8749" y="2548295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5" y="3759825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</a:rPr>
              <a:t>Hương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Thảo</a:t>
            </a:r>
            <a:r>
              <a:rPr lang="en-US" dirty="0">
                <a:solidFill>
                  <a:prstClr val="black"/>
                </a:solidFill>
              </a:rPr>
              <a:t> – </a:t>
            </a:r>
            <a:r>
              <a:rPr lang="en-US" dirty="0" err="1">
                <a:solidFill>
                  <a:prstClr val="black"/>
                </a:solidFill>
              </a:rPr>
              <a:t>Zalo</a:t>
            </a:r>
            <a:r>
              <a:rPr lang="en-US" dirty="0">
                <a:solidFill>
                  <a:prstClr val="black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7925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-324337" y="79155"/>
            <a:ext cx="12790213" cy="7377354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390" y="33597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xmlns="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77" y="-608432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FE3D90B-2846-2D15-5D32-8AA4ED2CCE80}"/>
              </a:ext>
            </a:extLst>
          </p:cNvPr>
          <p:cNvGrpSpPr/>
          <p:nvPr/>
        </p:nvGrpSpPr>
        <p:grpSpPr>
          <a:xfrm>
            <a:off x="4150521" y="1469539"/>
            <a:ext cx="2218490" cy="2515099"/>
            <a:chOff x="4191000" y="1096210"/>
            <a:chExt cx="2019300" cy="143166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C848A7A-2859-9C8D-578F-00BE525D9008}"/>
                </a:ext>
              </a:extLst>
            </p:cNvPr>
            <p:cNvSpPr txBox="1"/>
            <p:nvPr/>
          </p:nvSpPr>
          <p:spPr>
            <a:xfrm>
              <a:off x="5354116" y="109621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xmlns="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11" y="3730946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xmlns="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76" y="3767832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146E421A-9A8F-7FF6-8CBB-6E7F1E6C4E6A}"/>
              </a:ext>
            </a:extLst>
          </p:cNvPr>
          <p:cNvSpPr/>
          <p:nvPr/>
        </p:nvSpPr>
        <p:spPr>
          <a:xfrm>
            <a:off x="842390" y="1711467"/>
            <a:ext cx="3268129" cy="1978062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Tớ</a:t>
            </a:r>
            <a:r>
              <a:rPr lang="en-US" sz="2800" b="1" dirty="0" smtClean="0"/>
              <a:t>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góc</a:t>
            </a:r>
            <a:r>
              <a:rPr lang="en-US" sz="2800" b="1" dirty="0"/>
              <a:t> </a:t>
            </a:r>
            <a:r>
              <a:rPr lang="en-US" sz="2800" b="1" dirty="0" err="1"/>
              <a:t>đỉnh</a:t>
            </a:r>
            <a:r>
              <a:rPr lang="en-US" sz="2800" b="1" dirty="0"/>
              <a:t> O; </a:t>
            </a:r>
            <a:r>
              <a:rPr lang="en-US" sz="2800" b="1" dirty="0" err="1"/>
              <a:t>cạnh</a:t>
            </a:r>
            <a:r>
              <a:rPr lang="en-US" sz="2800" b="1" dirty="0"/>
              <a:t> OA, OB </a:t>
            </a:r>
            <a:r>
              <a:rPr lang="en-US" sz="2800" b="1" dirty="0" err="1"/>
              <a:t>bé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 </a:t>
            </a:r>
            <a:r>
              <a:rPr lang="en-US" sz="2800" b="1" dirty="0" err="1"/>
              <a:t>góc</a:t>
            </a:r>
            <a:r>
              <a:rPr lang="en-US" sz="2800" b="1" dirty="0"/>
              <a:t> </a:t>
            </a:r>
            <a:r>
              <a:rPr lang="en-US" sz="2800" b="1" dirty="0" err="1"/>
              <a:t>đỉnh</a:t>
            </a:r>
            <a:r>
              <a:rPr lang="en-US" sz="2800" b="1" dirty="0"/>
              <a:t> P; </a:t>
            </a:r>
            <a:r>
              <a:rPr lang="en-US" sz="2800" b="1" dirty="0" err="1"/>
              <a:t>cạnh</a:t>
            </a:r>
            <a:r>
              <a:rPr lang="en-US" sz="28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F13CF1-43B5-37EC-C7F6-15EB88B4115A}"/>
              </a:ext>
            </a:extLst>
          </p:cNvPr>
          <p:cNvSpPr txBox="1"/>
          <p:nvPr/>
        </p:nvSpPr>
        <p:spPr>
          <a:xfrm>
            <a:off x="966217" y="1052438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A48B87A7-CFE0-DD57-2094-227736589CF9}"/>
              </a:ext>
            </a:extLst>
          </p:cNvPr>
          <p:cNvSpPr/>
          <p:nvPr/>
        </p:nvSpPr>
        <p:spPr>
          <a:xfrm>
            <a:off x="5112913" y="3848634"/>
            <a:ext cx="2629913" cy="1724659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góc</a:t>
            </a:r>
            <a:r>
              <a:rPr lang="en-US" sz="2800" b="1" dirty="0"/>
              <a:t> </a:t>
            </a:r>
            <a:r>
              <a:rPr lang="en-US" sz="2800" b="1" dirty="0" err="1"/>
              <a:t>này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endParaRPr lang="en-US" sz="28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79EF1651-4B32-B00C-E00F-8DAA44148287}"/>
              </a:ext>
            </a:extLst>
          </p:cNvPr>
          <p:cNvSpPr/>
          <p:nvPr/>
        </p:nvSpPr>
        <p:spPr>
          <a:xfrm>
            <a:off x="9191625" y="489397"/>
            <a:ext cx="3087741" cy="2683174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Phải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thước</a:t>
            </a:r>
            <a:r>
              <a:rPr lang="en-US" sz="2800" b="1" dirty="0"/>
              <a:t> </a:t>
            </a:r>
            <a:r>
              <a:rPr lang="en-US" sz="2800" b="1" dirty="0" err="1"/>
              <a:t>đo</a:t>
            </a:r>
            <a:r>
              <a:rPr lang="en-US" sz="2800" b="1" dirty="0"/>
              <a:t> </a:t>
            </a:r>
            <a:r>
              <a:rPr lang="en-US" sz="2800" b="1" dirty="0" err="1"/>
              <a:t>góc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đo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góc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bao </a:t>
            </a:r>
            <a:r>
              <a:rPr lang="en-US" sz="2800" b="1" dirty="0" err="1">
                <a:solidFill>
                  <a:srgbClr val="FF0000"/>
                </a:solidFill>
              </a:rPr>
              <a:t>nhiêu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rồi</a:t>
            </a:r>
            <a:r>
              <a:rPr lang="en-US" sz="2800" b="1" dirty="0"/>
              <a:t> so </a:t>
            </a:r>
            <a:r>
              <a:rPr lang="en-US" sz="2800" b="1" dirty="0" err="1"/>
              <a:t>sánh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!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5667" y="5565341"/>
            <a:ext cx="6896909" cy="907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C000"/>
                </a:solidFill>
              </a:rPr>
              <a:t>• </a:t>
            </a:r>
            <a:r>
              <a:rPr lang="vi-VN" sz="3000" b="1" dirty="0">
                <a:solidFill>
                  <a:srgbClr val="FFC000"/>
                </a:solidFill>
              </a:rPr>
              <a:t>Độ là đơn vị đo góc, kí hiệu là °.</a:t>
            </a:r>
            <a:endParaRPr lang="en-US" sz="3000" dirty="0">
              <a:solidFill>
                <a:srgbClr val="FFC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FE3D90B-2846-2D15-5D32-8AA4ED2CCE80}"/>
              </a:ext>
            </a:extLst>
          </p:cNvPr>
          <p:cNvGrpSpPr/>
          <p:nvPr/>
        </p:nvGrpSpPr>
        <p:grpSpPr>
          <a:xfrm>
            <a:off x="6037422" y="1386200"/>
            <a:ext cx="2218490" cy="2072561"/>
            <a:chOff x="4191000" y="1096210"/>
            <a:chExt cx="2019300" cy="117976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C848A7A-2859-9C8D-578F-00BE525D9008}"/>
                </a:ext>
              </a:extLst>
            </p:cNvPr>
            <p:cNvSpPr txBox="1"/>
            <p:nvPr/>
          </p:nvSpPr>
          <p:spPr>
            <a:xfrm>
              <a:off x="5354116" y="1096210"/>
              <a:ext cx="542925" cy="33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33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P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33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056775"/>
              </p:ext>
            </p:extLst>
          </p:nvPr>
        </p:nvGraphicFramePr>
        <p:xfrm>
          <a:off x="4794250" y="2397125"/>
          <a:ext cx="1143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9" imgW="114120" imgH="126720" progId="Equation.DSMT4">
                  <p:embed/>
                </p:oleObj>
              </mc:Choice>
              <mc:Fallback>
                <p:oleObj name="Equation" r:id="rId9" imgW="1141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94250" y="2397125"/>
                        <a:ext cx="1143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6547877" y="5568597"/>
            <a:ext cx="5558097" cy="921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 smtClean="0">
                <a:solidFill>
                  <a:srgbClr val="FFC000"/>
                </a:solidFill>
              </a:rPr>
              <a:t>Chẳng </a:t>
            </a:r>
            <a:r>
              <a:rPr lang="vi-VN" sz="3000" b="1" dirty="0">
                <a:solidFill>
                  <a:srgbClr val="FFC000"/>
                </a:solidFill>
              </a:rPr>
              <a:t>hạn một độ viết là 1°</a:t>
            </a:r>
          </a:p>
        </p:txBody>
      </p:sp>
    </p:spTree>
    <p:extLst>
      <p:ext uri="{BB962C8B-B14F-4D97-AF65-F5344CB8AC3E}">
        <p14:creationId xmlns:p14="http://schemas.microsoft.com/office/powerpoint/2010/main" val="1387483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5" grpId="0" animBg="1"/>
      <p:bldP spid="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31304" y="617797"/>
            <a:ext cx="11701670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xmlns="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75" y="-666689"/>
            <a:ext cx="13107030" cy="898341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443C15-B3CC-0DEB-02C5-9BD9F73F1808}"/>
              </a:ext>
            </a:extLst>
          </p:cNvPr>
          <p:cNvGrpSpPr/>
          <p:nvPr/>
        </p:nvGrpSpPr>
        <p:grpSpPr>
          <a:xfrm>
            <a:off x="3542068" y="3732046"/>
            <a:ext cx="2019300" cy="1948752"/>
            <a:chOff x="4191000" y="552942"/>
            <a:chExt cx="2019300" cy="198615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89A7D7C-1109-4CC3-6A1E-C248BA519284}"/>
                </a:ext>
              </a:extLst>
            </p:cNvPr>
            <p:cNvSpPr txBox="1"/>
            <p:nvPr/>
          </p:nvSpPr>
          <p:spPr>
            <a:xfrm>
              <a:off x="5090708" y="552942"/>
              <a:ext cx="542925" cy="59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A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9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O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95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B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A443C15-B3CC-0DEB-02C5-9BD9F73F1808}"/>
              </a:ext>
            </a:extLst>
          </p:cNvPr>
          <p:cNvGrpSpPr/>
          <p:nvPr/>
        </p:nvGrpSpPr>
        <p:grpSpPr>
          <a:xfrm>
            <a:off x="6758408" y="3679032"/>
            <a:ext cx="2019300" cy="1949977"/>
            <a:chOff x="4191000" y="540470"/>
            <a:chExt cx="2019300" cy="198740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389A7D7C-1109-4CC3-6A1E-C248BA519284}"/>
                </a:ext>
              </a:extLst>
            </p:cNvPr>
            <p:cNvSpPr txBox="1"/>
            <p:nvPr/>
          </p:nvSpPr>
          <p:spPr>
            <a:xfrm>
              <a:off x="5010150" y="54047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75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889343" y="354476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390" y="33597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xmlns="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67" y="-509608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FE3D90B-2846-2D15-5D32-8AA4ED2CCE80}"/>
              </a:ext>
            </a:extLst>
          </p:cNvPr>
          <p:cNvGrpSpPr/>
          <p:nvPr/>
        </p:nvGrpSpPr>
        <p:grpSpPr>
          <a:xfrm>
            <a:off x="4150521" y="1468678"/>
            <a:ext cx="2218490" cy="2515960"/>
            <a:chOff x="4191000" y="1095720"/>
            <a:chExt cx="2019300" cy="143215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C848A7A-2859-9C8D-578F-00BE525D9008}"/>
                </a:ext>
              </a:extLst>
            </p:cNvPr>
            <p:cNvSpPr txBox="1"/>
            <p:nvPr/>
          </p:nvSpPr>
          <p:spPr>
            <a:xfrm>
              <a:off x="5159628" y="109572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443C15-B3CC-0DEB-02C5-9BD9F73F1808}"/>
              </a:ext>
            </a:extLst>
          </p:cNvPr>
          <p:cNvGrpSpPr/>
          <p:nvPr/>
        </p:nvGrpSpPr>
        <p:grpSpPr>
          <a:xfrm>
            <a:off x="6551701" y="1442435"/>
            <a:ext cx="2019300" cy="2040208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xmlns="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35" y="3152697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xmlns="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70" y="3345709"/>
            <a:ext cx="1936788" cy="21973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F13CF1-43B5-37EC-C7F6-15EB88B4115A}"/>
              </a:ext>
            </a:extLst>
          </p:cNvPr>
          <p:cNvSpPr txBox="1"/>
          <p:nvPr/>
        </p:nvSpPr>
        <p:spPr>
          <a:xfrm>
            <a:off x="966217" y="1052438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28" name="Rectangle: Rounded Corners 35">
            <a:extLst>
              <a:ext uri="{FF2B5EF4-FFF2-40B4-BE49-F238E27FC236}">
                <a16:creationId xmlns:a16="http://schemas.microsoft.com/office/drawing/2014/main" xmlns="" id="{8AA14028-27D0-EC2B-FB32-C114E820C4D1}"/>
              </a:ext>
            </a:extLst>
          </p:cNvPr>
          <p:cNvSpPr/>
          <p:nvPr/>
        </p:nvSpPr>
        <p:spPr>
          <a:xfrm>
            <a:off x="1797463" y="5158874"/>
            <a:ext cx="8950050" cy="1836696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rgbClr val="7030A0"/>
                </a:solidFill>
              </a:rPr>
              <a:t>• </a:t>
            </a:r>
            <a:r>
              <a:rPr lang="vi-VN" sz="2800" b="1" dirty="0">
                <a:solidFill>
                  <a:srgbClr val="7030A0"/>
                </a:solidFill>
              </a:rPr>
              <a:t>Góc đỉnh O, cạnh OA, OB bằng </a:t>
            </a:r>
            <a:r>
              <a:rPr lang="en-US" sz="2800" b="1" dirty="0" err="1" smtClean="0">
                <a:solidFill>
                  <a:srgbClr val="7030A0"/>
                </a:solidFill>
              </a:rPr>
              <a:t>sáu</a:t>
            </a:r>
            <a:r>
              <a:rPr lang="vi-VN" sz="2800" b="1" dirty="0" smtClean="0">
                <a:solidFill>
                  <a:srgbClr val="7030A0"/>
                </a:solidFill>
              </a:rPr>
              <a:t> </a:t>
            </a:r>
            <a:r>
              <a:rPr lang="vi-VN" sz="2800" b="1" dirty="0">
                <a:solidFill>
                  <a:srgbClr val="7030A0"/>
                </a:solidFill>
              </a:rPr>
              <a:t>mươi độ. 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PM, PN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vi-V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 độ viết là 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9E2D9DD5-5D71-4294-DEA3-BCEC5878BC3B}"/>
              </a:ext>
            </a:extLst>
          </p:cNvPr>
          <p:cNvSpPr/>
          <p:nvPr/>
        </p:nvSpPr>
        <p:spPr>
          <a:xfrm rot="768992">
            <a:off x="7193388" y="247489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9912A3E-7BBA-4216-4642-41C4C36138D0}"/>
              </a:ext>
            </a:extLst>
          </p:cNvPr>
          <p:cNvSpPr txBox="1"/>
          <p:nvPr/>
        </p:nvSpPr>
        <p:spPr>
          <a:xfrm>
            <a:off x="5670733" y="218114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60</a:t>
            </a:r>
            <a:r>
              <a:rPr lang="en-US" sz="2000" b="1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xmlns="" id="{9E2D9DD5-5D71-4294-DEA3-BCEC5878BC3B}"/>
              </a:ext>
            </a:extLst>
          </p:cNvPr>
          <p:cNvSpPr/>
          <p:nvPr/>
        </p:nvSpPr>
        <p:spPr>
          <a:xfrm rot="768992">
            <a:off x="5007801" y="2546145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9912A3E-7BBA-4216-4642-41C4C36138D0}"/>
              </a:ext>
            </a:extLst>
          </p:cNvPr>
          <p:cNvSpPr txBox="1"/>
          <p:nvPr/>
        </p:nvSpPr>
        <p:spPr>
          <a:xfrm>
            <a:off x="7870829" y="2120574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60</a:t>
            </a:r>
            <a:r>
              <a:rPr lang="en-US" sz="2000" b="1" dirty="0">
                <a:solidFill>
                  <a:schemeClr val="bg1"/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3688634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/>
      <p:bldP spid="37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04759" y="173227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3907" y="312064"/>
            <a:ext cx="4483670" cy="1778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F02FF8-72BA-2548-EB45-2A11998C414D}"/>
              </a:ext>
            </a:extLst>
          </p:cNvPr>
          <p:cNvSpPr txBox="1"/>
          <p:nvPr/>
        </p:nvSpPr>
        <p:spPr>
          <a:xfrm>
            <a:off x="623907" y="2090120"/>
            <a:ext cx="660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25E0E8-FCC9-BB81-B815-83288C28EDF9}"/>
              </a:ext>
            </a:extLst>
          </p:cNvPr>
          <p:cNvSpPr txBox="1"/>
          <p:nvPr/>
        </p:nvSpPr>
        <p:spPr>
          <a:xfrm>
            <a:off x="839368" y="2708425"/>
            <a:ext cx="65055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được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đo góc đỉnh O; cạnh OA, OB bằng 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7" y="4087774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3815043"/>
            <a:ext cx="1045735" cy="175708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5788C6A-EAA8-5B15-196E-E9DA3CCEB101}"/>
              </a:ext>
            </a:extLst>
          </p:cNvPr>
          <p:cNvSpPr txBox="1"/>
          <p:nvPr/>
        </p:nvSpPr>
        <p:spPr>
          <a:xfrm>
            <a:off x="10654174" y="2926776"/>
            <a:ext cx="840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761" y="3231864"/>
            <a:ext cx="1244754" cy="10162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788C6A-EAA8-5B15-196E-E9DA3CCEB101}"/>
              </a:ext>
            </a:extLst>
          </p:cNvPr>
          <p:cNvSpPr txBox="1"/>
          <p:nvPr/>
        </p:nvSpPr>
        <p:spPr>
          <a:xfrm>
            <a:off x="8761203" y="5294817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217" y="62785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12" y="257853"/>
            <a:ext cx="4896260" cy="2787865"/>
          </a:xfrm>
          <a:prstGeom prst="rect">
            <a:avLst/>
          </a:prstGeom>
        </p:spPr>
      </p:pic>
      <p:pic>
        <p:nvPicPr>
          <p:cNvPr id="7" name="Thoại 002 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4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2" grpId="0" uiExpand="1" build="p"/>
      <p:bldP spid="45" grpId="0"/>
      <p:bldP spid="47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80000"/>
            </a:schemeClr>
          </a:outerShdw>
        </a:effectLst>
      </a:spPr>
      <a:bodyPr vert="horz" wrap="square" lIns="91440" tIns="45720" rIns="91440" bIns="1371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80000"/>
            </a:schemeClr>
          </a:outerShdw>
        </a:effectLst>
      </a:spPr>
      <a:bodyPr vert="horz" wrap="square" lIns="91440" tIns="45720" rIns="91440" bIns="1371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711</Words>
  <Application>Microsoft Office PowerPoint</Application>
  <PresentationFormat>Widescreen</PresentationFormat>
  <Paragraphs>102</Paragraphs>
  <Slides>24</Slides>
  <Notes>7</Notes>
  <HiddenSlides>1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微软雅黑</vt:lpstr>
      <vt:lpstr>.黑体-日本?</vt:lpstr>
      <vt:lpstr>Arial</vt:lpstr>
      <vt:lpstr>Calibri</vt:lpstr>
      <vt:lpstr>Calibri Light</vt:lpstr>
      <vt:lpstr>Cambria</vt:lpstr>
      <vt:lpstr>Forte</vt:lpstr>
      <vt:lpstr>LNTH-LuoLuoNotangYuanTi 1</vt:lpstr>
      <vt:lpstr>SVN-Hole Hearted</vt:lpstr>
      <vt:lpstr>Times New Roman</vt:lpstr>
      <vt:lpstr>UTM Cookies</vt:lpstr>
      <vt:lpstr>等线</vt:lpstr>
      <vt:lpstr>迷你简少儿</vt:lpstr>
      <vt:lpstr>Office Theme</vt:lpstr>
      <vt:lpstr>1_Office Theme</vt:lpstr>
      <vt:lpstr>2_Office Theme</vt:lpstr>
      <vt:lpstr>3_Office Theme</vt:lpstr>
      <vt:lpstr>4_Office Theme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127</cp:revision>
  <dcterms:created xsi:type="dcterms:W3CDTF">2023-07-09T05:01:27Z</dcterms:created>
  <dcterms:modified xsi:type="dcterms:W3CDTF">2023-09-22T01:28:53Z</dcterms:modified>
</cp:coreProperties>
</file>