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424" r:id="rId4"/>
    <p:sldId id="425" r:id="rId5"/>
    <p:sldId id="426" r:id="rId6"/>
    <p:sldId id="427" r:id="rId7"/>
    <p:sldId id="453" r:id="rId8"/>
    <p:sldId id="404" r:id="rId9"/>
    <p:sldId id="483" r:id="rId10"/>
    <p:sldId id="358" r:id="rId11"/>
    <p:sldId id="455" r:id="rId13"/>
    <p:sldId id="481" r:id="rId14"/>
    <p:sldId id="440" r:id="rId15"/>
    <p:sldId id="484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0066CC"/>
    <a:srgbClr val="00FF00"/>
    <a:srgbClr val="FFFF99"/>
    <a:srgbClr val="F1F2F6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545"/>
  </p:normalViewPr>
  <p:slideViewPr>
    <p:cSldViewPr showGuides="1">
      <p:cViewPr varScale="1">
        <p:scale>
          <a:sx n="63" d="100"/>
          <a:sy n="63" d="100"/>
        </p:scale>
        <p:origin x="-906" y="-162"/>
      </p:cViewPr>
      <p:guideLst>
        <p:guide orient="horz" pos="2256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6175B1-E041-420D-88F1-D3912674B9A1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vi-VN" altLang="en-US" sz="1200" dirty="0"/>
            </a:fld>
            <a:endParaRPr lang="vi-V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vi-VN" sz="1200" dirty="0"/>
            </a:fld>
            <a:endParaRPr lang="vi-VN" altLang="vi-V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vi-VN" sz="1200" dirty="0"/>
            </a:fld>
            <a:endParaRPr lang="vi-VN" altLang="vi-V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vi-VN" altLang="vi-V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vi-VN" alt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vi-VN" altLang="vi-V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vi-VN" alt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image" Target="../media/image10.png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media" Target="file:///D:\2022-2023%20TH&#7882;%20TR&#7844;N\PGD%20KIEM%20TRA%202023\Ch&#250;%20B&#7897;%20&#272;&#7897;i%20-%20Nh&#7841;c%20Thi&#7871;u%20Nhi%20C&#243;%20L&#7901;i.mp4" TargetMode="External"/><Relationship Id="rId1" Type="http://schemas.openxmlformats.org/officeDocument/2006/relationships/video" Target="file:///D:\2022-2023%20TH&#7882;%20TR&#7844;N\PGD%20KIEM%20TRA%202023\Ch&#250;%20B&#7897;%20&#272;&#7897;i%20-%20Nh&#7841;c%20Thi&#7871;u%20Nhi%20C&#243;%20L&#7901;i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7173" name="Picture 5" descr="Frames PPT 00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-20637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0"/>
            <a:ext cx="1260475" cy="125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42919">
            <a:off x="7999413" y="55563"/>
            <a:ext cx="1146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849246">
            <a:off x="77788" y="5670550"/>
            <a:ext cx="1108075" cy="1103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43838" y="5562600"/>
            <a:ext cx="1300162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WordArt 5"/>
          <p:cNvSpPr>
            <a:spLocks noTextEdit="1"/>
          </p:cNvSpPr>
          <p:nvPr/>
        </p:nvSpPr>
        <p:spPr>
          <a:xfrm>
            <a:off x="1371600" y="914400"/>
            <a:ext cx="6829425" cy="5562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4"/>
              </a:avLst>
            </a:prstTxWarp>
            <a:normAutofit/>
          </a:bodyPr>
          <a:p>
            <a:pPr algn="ctr"/>
            <a:endParaRPr lang="en-US" sz="24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WordArt 6"/>
          <p:cNvSpPr>
            <a:spLocks noTextEdit="1"/>
          </p:cNvSpPr>
          <p:nvPr/>
        </p:nvSpPr>
        <p:spPr>
          <a:xfrm>
            <a:off x="914400" y="1371600"/>
            <a:ext cx="7086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CÁC THẦY CÔ GIÁO VỀ DỰ GIỜ</a:t>
            </a:r>
            <a:endParaRPr lang="en-US" sz="2400"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WordArt 7"/>
          <p:cNvSpPr>
            <a:spLocks noTextEdit="1"/>
          </p:cNvSpPr>
          <p:nvPr/>
        </p:nvSpPr>
        <p:spPr>
          <a:xfrm>
            <a:off x="990600" y="2135505"/>
            <a:ext cx="7550150" cy="152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19"/>
              </a:avLst>
            </a:prstTxWarp>
            <a:normAutofit/>
          </a:bodyPr>
          <a:p>
            <a:pPr algn="ctr"/>
            <a:r>
              <a:rPr lang="en-US" sz="240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CHUYÊN ĐỀ TIẾNG VIẾT 4</a:t>
            </a:r>
            <a:endParaRPr lang="en-US" sz="2400"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TẠI LỚP 4A2</a:t>
            </a:r>
            <a:endParaRPr lang="en-US" sz="1800"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" name="Picture 2" descr="blumen-pflanzen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191000"/>
            <a:ext cx="54864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AutoShape 22"/>
          <p:cNvSpPr/>
          <p:nvPr/>
        </p:nvSpPr>
        <p:spPr>
          <a:xfrm>
            <a:off x="2057400" y="4038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AutoShape 25"/>
          <p:cNvSpPr/>
          <p:nvPr/>
        </p:nvSpPr>
        <p:spPr>
          <a:xfrm>
            <a:off x="2819400" y="3733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" name="AutoShape 26"/>
          <p:cNvSpPr/>
          <p:nvPr/>
        </p:nvSpPr>
        <p:spPr>
          <a:xfrm>
            <a:off x="3505200" y="3581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4343400" y="3962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4" name="AutoShape 27"/>
          <p:cNvSpPr/>
          <p:nvPr/>
        </p:nvSpPr>
        <p:spPr>
          <a:xfrm>
            <a:off x="5105400" y="3733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" name="AutoShape 28"/>
          <p:cNvSpPr/>
          <p:nvPr/>
        </p:nvSpPr>
        <p:spPr>
          <a:xfrm>
            <a:off x="5943600" y="3733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6" name="AutoShape 24"/>
          <p:cNvSpPr/>
          <p:nvPr/>
        </p:nvSpPr>
        <p:spPr>
          <a:xfrm>
            <a:off x="6705600" y="4038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066" name="Picture 19" descr="Picture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20" descr="Picture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26720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34" descr="Chu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676400"/>
            <a:ext cx="1143000" cy="99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69" name="Picture 34" descr="Chu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2600"/>
            <a:ext cx="11430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0" name="WordArt 3"/>
          <p:cNvSpPr>
            <a:spLocks noTextEdit="1"/>
          </p:cNvSpPr>
          <p:nvPr/>
        </p:nvSpPr>
        <p:spPr>
          <a:xfrm>
            <a:off x="-23241000" y="5791200"/>
            <a:ext cx="9777413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GV: HOÀNG THỊ THƯƠNG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87525" y="198438"/>
            <a:ext cx="5797550" cy="9445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latin typeface="Calibri" panose="020F0502020204030204" charset="0"/>
              </a:rPr>
              <a:t>PHÒNG GIÁO DỤC VÀ ĐÀO TẠO TAM ĐƯỜNG</a:t>
            </a:r>
            <a:endParaRPr dirty="0">
              <a:latin typeface="Calibri" panose="020F0502020204030204" charset="0"/>
            </a:endParaRPr>
          </a:p>
          <a:p>
            <a:pPr lvl="0" algn="ctr">
              <a:buNone/>
            </a:pPr>
            <a:r>
              <a:rPr dirty="0">
                <a:latin typeface="Calibri" panose="020F0502020204030204" charset="0"/>
              </a:rPr>
              <a:t>TRƯỜNG TIỂU HỌC THỊ TRẤN</a:t>
            </a:r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242" name="Picture 2" descr="Kết quả hình ảnh cho hình nền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68262"/>
            <a:ext cx="9144000" cy="692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5045075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325" y="5516563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Rectangle 2"/>
          <p:cNvSpPr/>
          <p:nvPr/>
        </p:nvSpPr>
        <p:spPr>
          <a:xfrm>
            <a:off x="609600" y="-67945"/>
            <a:ext cx="7772400" cy="11918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sz="2400" b="1" dirty="0">
                <a:solidFill>
                  <a:srgbClr val="0033CC"/>
                </a:solidFill>
                <a:latin typeface="HP001 4 hàng" panose="020B0603050302020204" pitchFamily="34" charset="0"/>
                <a:sym typeface="+mn-ea"/>
              </a:rPr>
              <a:t>Thứ Sáu, ngày 15 tháng 12 năm 2023</a:t>
            </a:r>
            <a:endParaRPr lang="en-US" altLang="vi-VN" sz="2400" b="1" dirty="0">
              <a:latin typeface="HP001 4 hàng" panose="020B0603050302020204" pitchFamily="34" charset="0"/>
            </a:endParaRPr>
          </a:p>
        </p:txBody>
      </p:sp>
      <p:sp>
        <p:nvSpPr>
          <p:cNvPr id="5126" name="Text Box 4"/>
          <p:cNvSpPr txBox="1"/>
          <p:nvPr/>
        </p:nvSpPr>
        <p:spPr>
          <a:xfrm>
            <a:off x="152400" y="685483"/>
            <a:ext cx="9525000" cy="12236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28600" y="2133600"/>
            <a:ext cx="1933575" cy="1152525"/>
          </a:xfrm>
          <a:prstGeom prst="cloudCallout">
            <a:avLst>
              <a:gd name="adj1" fmla="val 32135"/>
              <a:gd name="adj2" fmla="val 765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2133600" y="1600200"/>
            <a:ext cx="6990715" cy="124904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lang="en-US" altLang="vi-VN" sz="3200" b="1" dirty="0">
              <a:solidFill>
                <a:srgbClr val="0033CC"/>
              </a:solidFill>
              <a:latin typeface="HP001 4 hàng" panose="020B0603050302020204" pitchFamily="34" charset="0"/>
            </a:endParaRPr>
          </a:p>
          <a:p>
            <a:pPr algn="ctr" eaLnBrk="1" hangingPunct="1"/>
            <a:r>
              <a:rPr lang="en-US" altLang="vi-VN" sz="3200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Chia sẻ với bạn ước mơ của em là gì?</a:t>
            </a:r>
            <a:endParaRPr lang="en-US" altLang="vi-VN" sz="3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33600" y="2650490"/>
            <a:ext cx="5373370" cy="352679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76200" y="3581400"/>
            <a:ext cx="2306955" cy="2172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algn="just"/>
            <a:r>
              <a:rPr lang="en-US" sz="1800">
                <a:latin typeface="Times New Roman" panose="02020603050405020304" pitchFamily="18" charset="0"/>
                <a:cs typeface="Calibri" panose="020F0502020204030204" charset="0"/>
              </a:rPr>
              <a:t>Về nhà: đọc cho người thân nghe bài thơ </a:t>
            </a:r>
            <a:r>
              <a:rPr lang="en-US" sz="1800" b="1">
                <a:latin typeface="Times New Roman" panose="02020603050405020304" pitchFamily="18" charset="0"/>
                <a:cs typeface="Calibri" panose="020F0502020204030204" charset="0"/>
              </a:rPr>
              <a:t>Bốn mùa ước mơ</a:t>
            </a:r>
            <a:r>
              <a:rPr lang="en-US" sz="1800">
                <a:latin typeface="Times New Roman" panose="02020603050405020304" pitchFamily="18" charset="0"/>
                <a:cs typeface="Calibri" panose="020F0502020204030204" charset="0"/>
              </a:rPr>
              <a:t> và nói cho người thân nghe một hình ảnh em yêu thích trong bài thơ. </a:t>
            </a:r>
            <a:endParaRPr lang="en-US" sz="1800"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  <p:custDataLst>
      <p:tags r:id="rId5"/>
    </p:custDataLst>
  </p:cSld>
  <p:clrMapOvr>
    <a:masterClrMapping/>
  </p:clrMapOvr>
  <p:transition advTm="114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0" grpId="0"/>
      <p:bldP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image38"/>
          <p:cNvPicPr>
            <a:picLocks noChangeAspect="1"/>
          </p:cNvPicPr>
          <p:nvPr/>
        </p:nvPicPr>
        <p:blipFill>
          <a:blip r:embed="rId1">
            <a:lum bright="10001"/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WordArt 3"/>
          <p:cNvSpPr>
            <a:spLocks noTextEdit="1"/>
          </p:cNvSpPr>
          <p:nvPr/>
        </p:nvSpPr>
        <p:spPr>
          <a:xfrm>
            <a:off x="990600" y="762000"/>
            <a:ext cx="7696200" cy="4572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 học đến đây đã kết thúc.</a:t>
            </a:r>
            <a:endParaRPr lang="en-US" sz="3600" b="1">
              <a:ln w="12700" cap="flat" cmpd="sng">
                <a:solidFill>
                  <a:srgbClr val="3366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WordArt 4"/>
          <p:cNvSpPr>
            <a:spLocks noTextEdit="1"/>
          </p:cNvSpPr>
          <p:nvPr/>
        </p:nvSpPr>
        <p:spPr>
          <a:xfrm>
            <a:off x="1219200" y="2667000"/>
            <a:ext cx="7086600" cy="292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808080"/>
                  </a:solidFill>
                  <a:prstDash val="dash"/>
                  <a:headEnd type="none" w="med" len="med"/>
                  <a:tailEnd type="none" w="med" len="med"/>
                </a:ln>
                <a:solidFill>
                  <a:schemeClr val="hlink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>
              <a:ln w="19050" cap="flat" cmpd="sng">
                <a:solidFill>
                  <a:srgbClr val="808080"/>
                </a:solidFill>
                <a:prstDash val="dash"/>
                <a:headEnd type="none" w="med" len="med"/>
                <a:tailEnd type="none" w="med" len="med"/>
              </a:ln>
              <a:solidFill>
                <a:schemeClr val="hlink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19050" cap="flat" cmpd="sng">
                  <a:solidFill>
                    <a:srgbClr val="808080"/>
                  </a:solidFill>
                  <a:prstDash val="dash"/>
                  <a:headEnd type="none" w="med" len="med"/>
                  <a:tailEnd type="none" w="med" len="med"/>
                </a:ln>
                <a:solidFill>
                  <a:schemeClr val="hlink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học giỏi. </a:t>
            </a:r>
            <a:endParaRPr lang="en-US" sz="3600" b="1">
              <a:ln w="19050" cap="flat" cmpd="sng">
                <a:solidFill>
                  <a:srgbClr val="808080"/>
                </a:solidFill>
                <a:prstDash val="dash"/>
                <a:headEnd type="none" w="med" len="med"/>
                <a:tailEnd type="none" w="med" len="med"/>
              </a:ln>
              <a:solidFill>
                <a:schemeClr val="hlink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7173" name="Picture 5" descr="Frames PPT 00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-20637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0"/>
            <a:ext cx="1260475" cy="125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42919">
            <a:off x="7999413" y="55563"/>
            <a:ext cx="1146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849246">
            <a:off x="77788" y="5670550"/>
            <a:ext cx="1108075" cy="1103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43838" y="5562600"/>
            <a:ext cx="1300162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WordArt 5"/>
          <p:cNvSpPr>
            <a:spLocks noTextEdit="1"/>
          </p:cNvSpPr>
          <p:nvPr/>
        </p:nvSpPr>
        <p:spPr>
          <a:xfrm>
            <a:off x="1371600" y="914400"/>
            <a:ext cx="6829425" cy="5562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4"/>
              </a:avLst>
            </a:prstTxWarp>
            <a:normAutofit/>
          </a:bodyPr>
          <a:p>
            <a:pPr algn="ctr"/>
            <a:endParaRPr lang="en-US" sz="24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WordArt 6"/>
          <p:cNvSpPr>
            <a:spLocks noTextEdit="1"/>
          </p:cNvSpPr>
          <p:nvPr/>
        </p:nvSpPr>
        <p:spPr>
          <a:xfrm>
            <a:off x="914400" y="1371600"/>
            <a:ext cx="7086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CÁC THẦY CÔ GIÁO VỀ DỰ GIỜ</a:t>
            </a:r>
            <a:endParaRPr lang="en-US" sz="2400"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WordArt 7"/>
          <p:cNvSpPr>
            <a:spLocks noTextEdit="1"/>
          </p:cNvSpPr>
          <p:nvPr/>
        </p:nvSpPr>
        <p:spPr>
          <a:xfrm>
            <a:off x="990600" y="2135505"/>
            <a:ext cx="7550150" cy="152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19"/>
              </a:avLst>
            </a:prstTxWarp>
            <a:normAutofit/>
          </a:bodyPr>
          <a:p>
            <a:pPr algn="ctr"/>
            <a:r>
              <a:rPr lang="en-US" sz="240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CHUYÊN ĐỀ TIẾNG VIẾT 4</a:t>
            </a:r>
            <a:endParaRPr lang="en-US" sz="2400"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TẠI LỚP 4A2</a:t>
            </a:r>
            <a:endParaRPr lang="en-US" sz="1800"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" name="Picture 2" descr="blumen-pflanzen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191000"/>
            <a:ext cx="54864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AutoShape 22"/>
          <p:cNvSpPr/>
          <p:nvPr/>
        </p:nvSpPr>
        <p:spPr>
          <a:xfrm>
            <a:off x="2057400" y="4038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AutoShape 25"/>
          <p:cNvSpPr/>
          <p:nvPr/>
        </p:nvSpPr>
        <p:spPr>
          <a:xfrm>
            <a:off x="2819400" y="3733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" name="AutoShape 26"/>
          <p:cNvSpPr/>
          <p:nvPr/>
        </p:nvSpPr>
        <p:spPr>
          <a:xfrm>
            <a:off x="3505200" y="3581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4343400" y="3962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4" name="AutoShape 27"/>
          <p:cNvSpPr/>
          <p:nvPr/>
        </p:nvSpPr>
        <p:spPr>
          <a:xfrm>
            <a:off x="5105400" y="3733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" name="AutoShape 28"/>
          <p:cNvSpPr/>
          <p:nvPr/>
        </p:nvSpPr>
        <p:spPr>
          <a:xfrm>
            <a:off x="5943600" y="3733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6" name="AutoShape 24"/>
          <p:cNvSpPr/>
          <p:nvPr/>
        </p:nvSpPr>
        <p:spPr>
          <a:xfrm>
            <a:off x="6705600" y="4038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lIns="91432" tIns="45716" rIns="91432" bIns="45716" anchor="ctr" anchorCtr="0"/>
          <a:p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066" name="Picture 19" descr="Picture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20" descr="Picture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26720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34" descr="Chu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676400"/>
            <a:ext cx="1143000" cy="99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69" name="Picture 34" descr="Chu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2600"/>
            <a:ext cx="11430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0" name="WordArt 3"/>
          <p:cNvSpPr>
            <a:spLocks noTextEdit="1"/>
          </p:cNvSpPr>
          <p:nvPr/>
        </p:nvSpPr>
        <p:spPr>
          <a:xfrm>
            <a:off x="-23241000" y="5791200"/>
            <a:ext cx="9777413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GV: HOÀNG THỊ THƯƠNG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87525" y="198438"/>
            <a:ext cx="5797550" cy="9445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latin typeface="Calibri" panose="020F0502020204030204" charset="0"/>
              </a:rPr>
              <a:t>PHÒNG GIÁO DỤC VÀ ĐÀO TẠO TAM ĐƯỜNG</a:t>
            </a:r>
            <a:endParaRPr dirty="0">
              <a:latin typeface="Calibri" panose="020F0502020204030204" charset="0"/>
            </a:endParaRPr>
          </a:p>
          <a:p>
            <a:pPr lvl="0" algn="ctr">
              <a:buNone/>
            </a:pPr>
            <a:r>
              <a:rPr dirty="0">
                <a:latin typeface="Calibri" panose="020F0502020204030204" charset="0"/>
              </a:rPr>
              <a:t>TRƯỜNG TIỂU HỌC THỊ TRẤN</a:t>
            </a:r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-11112"/>
            <a:ext cx="9328150" cy="729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275857" y="2492897"/>
            <a:ext cx="4820610" cy="2160241"/>
          </a:xfrm>
          <a:prstGeom prst="rect">
            <a:avLst/>
          </a:prstGeom>
          <a:noFill/>
          <a:ln>
            <a:noFill/>
          </a:ln>
        </p:spPr>
        <p:txBody>
          <a:bodyPr wrap="none" lIns="102408" tIns="51203" rIns="102408" bIns="51203" numCol="1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endParaRPr kumimoji="0" lang="en-US" sz="80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131763"/>
            <a:ext cx="9328150" cy="729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4" name="Chú Bộ Đội - Nhạc Thiếu Nhi Có Lờ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504825" y="381000"/>
            <a:ext cx="8134350" cy="5905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Kết quả hình ảnh cho hình nền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10210800" cy="692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2"/>
          <p:cNvSpPr/>
          <p:nvPr/>
        </p:nvSpPr>
        <p:spPr>
          <a:xfrm>
            <a:off x="5208588" y="1058863"/>
            <a:ext cx="8458200" cy="18303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endParaRPr lang="en-US" altLang="vi-VN" sz="2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/>
          <p:nvPr/>
        </p:nvSpPr>
        <p:spPr>
          <a:xfrm>
            <a:off x="685800" y="-68262"/>
            <a:ext cx="7772400" cy="1192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sz="3200" b="1" dirty="0">
                <a:solidFill>
                  <a:srgbClr val="0033CC"/>
                </a:solidFill>
                <a:latin typeface="HP001 4 hàng" panose="020B0603050302020204" pitchFamily="34" charset="0"/>
              </a:rPr>
              <a:t>Thứ Sáu, ngày 15 tháng 12 năm 2023</a:t>
            </a:r>
            <a:endParaRPr lang="en-US" sz="3200" b="1" dirty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  <p:sp>
        <p:nvSpPr>
          <p:cNvPr id="5125" name="Rectangle 2"/>
          <p:cNvSpPr/>
          <p:nvPr/>
        </p:nvSpPr>
        <p:spPr>
          <a:xfrm>
            <a:off x="685800" y="588963"/>
            <a:ext cx="7772400" cy="1192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lang="en-US" altLang="vi-VN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126" name="Text Box 4"/>
          <p:cNvSpPr txBox="1"/>
          <p:nvPr/>
        </p:nvSpPr>
        <p:spPr>
          <a:xfrm>
            <a:off x="76200" y="2888933"/>
            <a:ext cx="9525000" cy="700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 dirty="0">
                <a:latin typeface="HP001 4 hàng" panose="020B0603050302020204" pitchFamily="34" charset="0"/>
              </a:rPr>
              <a:t>- Bài hát có tên là gì?</a:t>
            </a:r>
            <a:endParaRPr lang="en-US" altLang="en-US" sz="44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122" name="Picture 2" descr="Kết quả hình ảnh cho hình nền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10210800" cy="692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2"/>
          <p:cNvSpPr/>
          <p:nvPr/>
        </p:nvSpPr>
        <p:spPr>
          <a:xfrm>
            <a:off x="5208588" y="1058863"/>
            <a:ext cx="8458200" cy="18303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endParaRPr lang="en-US" altLang="vi-VN" sz="2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/>
          <p:nvPr/>
        </p:nvSpPr>
        <p:spPr>
          <a:xfrm>
            <a:off x="685800" y="-68262"/>
            <a:ext cx="7772400" cy="1192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sz="3200" b="1" dirty="0">
                <a:solidFill>
                  <a:srgbClr val="0033CC"/>
                </a:solidFill>
                <a:latin typeface="HP001 4 hàng" panose="020B0603050302020204" pitchFamily="34" charset="0"/>
              </a:rPr>
              <a:t>Thứ Sáu, ngày 15 tháng 12 năm 2023</a:t>
            </a:r>
            <a:endParaRPr lang="en-US" sz="3200" b="1" dirty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  <p:sp>
        <p:nvSpPr>
          <p:cNvPr id="5125" name="Rectangle 2"/>
          <p:cNvSpPr/>
          <p:nvPr/>
        </p:nvSpPr>
        <p:spPr>
          <a:xfrm>
            <a:off x="685800" y="588963"/>
            <a:ext cx="7772400" cy="1192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lang="en-US" altLang="vi-VN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126" name="Text Box 4"/>
          <p:cNvSpPr txBox="1"/>
          <p:nvPr/>
        </p:nvSpPr>
        <p:spPr>
          <a:xfrm>
            <a:off x="152400" y="685483"/>
            <a:ext cx="9525000" cy="164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152400" y="2285683"/>
            <a:ext cx="9525000" cy="1309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 dirty="0">
                <a:latin typeface="HP001 4 hàng" panose="020B0603050302020204" pitchFamily="34" charset="0"/>
              </a:rPr>
              <a:t>1.  Đọc bài thơ viết về ước mơ và viết phiếu đọc sách?</a:t>
            </a:r>
            <a:endParaRPr lang="en-US" altLang="en-US" sz="4400" b="1" dirty="0">
              <a:latin typeface="HP001 4 hàng" panose="020B0603050302020204" pitchFamily="34" charset="0"/>
            </a:endParaRPr>
          </a:p>
        </p:txBody>
      </p:sp>
      <p:pic>
        <p:nvPicPr>
          <p:cNvPr id="3" name="Picture 3" descr="C:\Users\ADMINI~1\AppData\Local\Temp\ksohtml11160\wps1.jp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369310"/>
            <a:ext cx="5951855" cy="3601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2101215" y="2740025"/>
            <a:ext cx="1556385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62600" y="2760980"/>
            <a:ext cx="1556385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advTm="3073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990600" y="1143000"/>
            <a:ext cx="3587750" cy="409257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Mẹ ơi, con mơ ước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Được làm chú phi công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Trên ngàn mây xanh biếc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Lượn cùng trời mênh mông.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Mẹ ơi, con mơ ước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Làm cô giáo dịu hiền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Luôn bên trò vượt khó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Để xây xứ thần tiên.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TextBox 4"/>
          <p:cNvSpPr txBox="1"/>
          <p:nvPr/>
        </p:nvSpPr>
        <p:spPr>
          <a:xfrm>
            <a:off x="381000" y="268288"/>
            <a:ext cx="8458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Ước mơ của con</a:t>
            </a:r>
            <a:r>
              <a:rPr lang="en-US" alt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	</a:t>
            </a:r>
            <a:endParaRPr lang="en-US" altLang="en-GB" sz="3600" b="1" dirty="0">
              <a:solidFill>
                <a:srgbClr val="FF000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5003800" y="812800"/>
            <a:ext cx="3587750" cy="2491740"/>
          </a:xfrm>
          <a:prstGeom prst="rect">
            <a:avLst/>
          </a:prstGeom>
        </p:spPr>
        <p:txBody>
          <a:bodyPr wrap="square" numCol="2">
            <a:spAutoFit/>
          </a:bodyPr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Vuốt tóc con, mẹ bảo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Chỉ cần biết ước mong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Biết cần cù, cố gắng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Rồi con sẽ thành công. 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Lê Châu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320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122" name="Picture 2" descr="Kết quả hình ảnh cho hình nền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10210800" cy="692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2"/>
          <p:cNvSpPr/>
          <p:nvPr/>
        </p:nvSpPr>
        <p:spPr>
          <a:xfrm>
            <a:off x="5208588" y="1058863"/>
            <a:ext cx="8458200" cy="18303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endParaRPr lang="en-US" altLang="vi-VN" sz="2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/>
          <p:nvPr/>
        </p:nvSpPr>
        <p:spPr>
          <a:xfrm>
            <a:off x="685800" y="-68262"/>
            <a:ext cx="7772400" cy="1192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sz="3200" b="1" dirty="0">
                <a:solidFill>
                  <a:srgbClr val="0033CC"/>
                </a:solidFill>
                <a:latin typeface="HP001 4 hàng" panose="020B0603050302020204" pitchFamily="34" charset="0"/>
              </a:rPr>
              <a:t>Thứ Sáu, ngày 15 tháng 12 năm 2023</a:t>
            </a:r>
            <a:endParaRPr lang="en-US" sz="3200" b="1" dirty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  <p:sp>
        <p:nvSpPr>
          <p:cNvPr id="5125" name="Rectangle 2"/>
          <p:cNvSpPr/>
          <p:nvPr/>
        </p:nvSpPr>
        <p:spPr>
          <a:xfrm>
            <a:off x="685800" y="588963"/>
            <a:ext cx="7772400" cy="11922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lang="en-US" altLang="vi-VN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126" name="Text Box 4"/>
          <p:cNvSpPr txBox="1"/>
          <p:nvPr/>
        </p:nvSpPr>
        <p:spPr>
          <a:xfrm>
            <a:off x="152400" y="685483"/>
            <a:ext cx="9525000" cy="164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152400" y="2285683"/>
            <a:ext cx="9525000" cy="4781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dirty="0">
                <a:latin typeface="HP001 4 hàng" panose="020B0603050302020204" pitchFamily="34" charset="0"/>
              </a:rPr>
              <a:t>1.  Đọc bài thơ viết về ước mơ và viết phiếu đọc sách?</a:t>
            </a:r>
            <a:endParaRPr lang="en-US" altLang="en-US" sz="2800" b="1" dirty="0">
              <a:latin typeface="HP001 4 hàng" panose="020B0603050302020204" pitchFamily="34" charset="0"/>
            </a:endParaRPr>
          </a:p>
        </p:txBody>
      </p:sp>
      <p:pic>
        <p:nvPicPr>
          <p:cNvPr id="3" name="Picture 3" descr="C:\Users\ADMINI~1\AppData\Local\Temp\ksohtml11160\wps1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819400"/>
            <a:ext cx="1572895" cy="1315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1447800" y="26670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658745"/>
            <a:ext cx="990600" cy="8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7965" y="2763520"/>
            <a:ext cx="5944235" cy="4140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loud Callout 9"/>
          <p:cNvSpPr/>
          <p:nvPr/>
        </p:nvSpPr>
        <p:spPr>
          <a:xfrm>
            <a:off x="0" y="2888615"/>
            <a:ext cx="3353435" cy="1692275"/>
          </a:xfrm>
          <a:prstGeom prst="cloudCallout">
            <a:avLst>
              <a:gd name="adj1" fmla="val 32135"/>
              <a:gd name="adj2" fmla="val 765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Chia sẻ bài đọc và phiếu đọc sách của 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0" y="2650490"/>
            <a:ext cx="1371600" cy="16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advTm="3073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 bldLvl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242" name="Picture 2" descr="Kết quả hình ảnh cho hình nền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8262"/>
            <a:ext cx="9144000" cy="692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2"/>
          <p:cNvSpPr/>
          <p:nvPr/>
        </p:nvSpPr>
        <p:spPr>
          <a:xfrm>
            <a:off x="381000" y="2333625"/>
            <a:ext cx="8068310" cy="16865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lang="en-US" altLang="vi-VN" sz="4000" b="1" dirty="0">
              <a:solidFill>
                <a:srgbClr val="0033CC"/>
              </a:solidFill>
              <a:latin typeface="HP001 4 hàng" panose="020B0603050302020204" pitchFamily="34" charset="0"/>
            </a:endParaRPr>
          </a:p>
          <a:p>
            <a:pPr algn="ctr" eaLnBrk="1" hangingPunct="1"/>
            <a:r>
              <a:rPr lang="en-US" altLang="vi-VN" sz="4000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>
                <a:solidFill>
                  <a:schemeClr val="tx1"/>
                </a:solidFill>
                <a:latin typeface="HP001 4 hàng" panose="020B0603050302020204" pitchFamily="34" charset="0"/>
              </a:rPr>
              <a:t>2. Viết và trao đổi với bạn những cảm nghĩ của em khi đọc bài thơ?</a:t>
            </a:r>
            <a:endParaRPr lang="en-US" altLang="vi-VN" sz="40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5045075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325" y="5516563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Rectangle 2"/>
          <p:cNvSpPr/>
          <p:nvPr/>
        </p:nvSpPr>
        <p:spPr>
          <a:xfrm>
            <a:off x="609600" y="-67945"/>
            <a:ext cx="7772400" cy="11918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sz="2400" b="1" dirty="0">
                <a:solidFill>
                  <a:srgbClr val="0033CC"/>
                </a:solidFill>
                <a:latin typeface="HP001 4 hàng" panose="020B0603050302020204" pitchFamily="34" charset="0"/>
                <a:sym typeface="+mn-ea"/>
              </a:rPr>
              <a:t>Thứ Sáu, ngày 15 tháng 12 năm 2023</a:t>
            </a:r>
            <a:endParaRPr lang="en-US" altLang="vi-VN" sz="2400" b="1" dirty="0">
              <a:latin typeface="HP001 4 hàng" panose="020B0603050302020204" pitchFamily="34" charset="0"/>
            </a:endParaRPr>
          </a:p>
        </p:txBody>
      </p:sp>
      <p:sp>
        <p:nvSpPr>
          <p:cNvPr id="5126" name="Text Box 4"/>
          <p:cNvSpPr txBox="1"/>
          <p:nvPr/>
        </p:nvSpPr>
        <p:spPr>
          <a:xfrm>
            <a:off x="152400" y="685483"/>
            <a:ext cx="9525000" cy="164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Nhóm Hình ảnh PNG | Vector Và Các Tập Tin PSD | Tải Về Miễn Phí Trên  Pngtree"/>
          <p:cNvPicPr>
            <a:picLocks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7471" r="1973" b="19157"/>
          <a:stretch>
            <a:fillRect/>
          </a:stretch>
        </p:blipFill>
        <p:spPr bwMode="auto">
          <a:xfrm>
            <a:off x="4038600" y="4267200"/>
            <a:ext cx="3429000" cy="25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p:transition advTm="1148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-11112"/>
            <a:ext cx="9328150" cy="729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275857" y="2492897"/>
            <a:ext cx="4820610" cy="2160241"/>
          </a:xfrm>
          <a:prstGeom prst="rect">
            <a:avLst/>
          </a:prstGeom>
          <a:noFill/>
          <a:ln>
            <a:noFill/>
          </a:ln>
        </p:spPr>
        <p:txBody>
          <a:bodyPr wrap="none" lIns="102408" tIns="51203" rIns="102408" bIns="51203" numCol="1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2.3|0.6|0.6"/>
</p:tagLst>
</file>

<file path=ppt/tags/tag2.xml><?xml version="1.0" encoding="utf-8"?>
<p:tagLst xmlns:p="http://schemas.openxmlformats.org/presentationml/2006/main">
  <p:tag name="TIMING" val="|2.3|0.6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1328</Words>
  <Application>WPS Presentation</Application>
  <PresentationFormat/>
  <Paragraphs>87</Paragraphs>
  <Slides>12</Slides>
  <Notes>12</Notes>
  <HiddenSlides>1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Calibri</vt:lpstr>
      <vt:lpstr>Times New Roman</vt:lpstr>
      <vt:lpstr>Tahoma</vt:lpstr>
      <vt:lpstr>HP001 4 hàng</vt:lpstr>
      <vt:lpstr>Microsoft YaHei</vt:lpstr>
      <vt:lpstr>Arial Unicode MS</vt:lpstr>
      <vt:lpstr>HP001 4 hang 1 ô ly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Phong</dc:creator>
  <cp:lastModifiedBy>Administrator</cp:lastModifiedBy>
  <cp:revision>1090</cp:revision>
  <dcterms:created xsi:type="dcterms:W3CDTF">2008-02-06T01:45:00Z</dcterms:created>
  <dcterms:modified xsi:type="dcterms:W3CDTF">2023-12-12T13:42:29Z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CF2632B8FF954E24921C01E2D559EAE1_12</vt:lpwstr>
  </property>
  <property fmtid="{D5CDD505-2E9C-101B-9397-08002B2CF9AE}" pid="3" name="KSOProductBuildVer">
    <vt:lpwstr>1033-12.2.0.13306</vt:lpwstr>
  </property>
</Properties>
</file>