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</p:sldMasterIdLst>
  <p:notesMasterIdLst>
    <p:notesMasterId r:id="rId19"/>
  </p:notesMasterIdLst>
  <p:sldIdLst>
    <p:sldId id="323" r:id="rId2"/>
    <p:sldId id="338" r:id="rId3"/>
    <p:sldId id="365" r:id="rId4"/>
    <p:sldId id="335" r:id="rId5"/>
    <p:sldId id="319" r:id="rId6"/>
    <p:sldId id="320" r:id="rId7"/>
    <p:sldId id="347" r:id="rId8"/>
    <p:sldId id="364" r:id="rId9"/>
    <p:sldId id="370" r:id="rId10"/>
    <p:sldId id="352" r:id="rId11"/>
    <p:sldId id="322" r:id="rId12"/>
    <p:sldId id="316" r:id="rId13"/>
    <p:sldId id="373" r:id="rId14"/>
    <p:sldId id="331" r:id="rId15"/>
    <p:sldId id="353" r:id="rId16"/>
    <p:sldId id="336" r:id="rId17"/>
    <p:sldId id="375" r:id="rId18"/>
  </p:sldIdLst>
  <p:sldSz cx="12161838" cy="6858000"/>
  <p:notesSz cx="6858000" cy="9144000"/>
  <p:embeddedFontLst>
    <p:embeddedFont>
      <p:font typeface="Itim" panose="020B0604020202020204" charset="-34"/>
      <p:regular r:id="rId20"/>
    </p:embeddedFont>
    <p:embeddedFont>
      <p:font typeface="HP001 5 hàng" panose="020B0604020202020204" charset="0"/>
      <p:regular r:id="rId21"/>
      <p:bold r:id="rId22"/>
    </p:embeddedFont>
    <p:embeddedFont>
      <p:font typeface="HP001 4 hàng" panose="020B0604020202020204" charset="0"/>
      <p:regular r:id="rId23"/>
      <p:bold r:id="rId24"/>
    </p:embeddedFont>
    <p:embeddedFont>
      <p:font typeface="Varela Round" panose="020B0604020202020204" charset="-79"/>
      <p:regular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CAD1"/>
    <a:srgbClr val="DE0000"/>
    <a:srgbClr val="C5EBEC"/>
    <a:srgbClr val="F5DD9B"/>
    <a:srgbClr val="F3BE89"/>
    <a:srgbClr val="EDC69D"/>
    <a:srgbClr val="F8C0D9"/>
    <a:srgbClr val="B7D8AD"/>
    <a:srgbClr val="C33C0A"/>
    <a:srgbClr val="BB85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4A9C77-A8A4-4D1C-BC68-1706C802DA68}">
  <a:tblStyle styleId="{A44A9C77-A8A4-4D1C-BC68-1706C802DA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5" autoAdjust="0"/>
    <p:restoredTop sz="84530" autoAdjust="0"/>
  </p:normalViewPr>
  <p:slideViewPr>
    <p:cSldViewPr snapToGrid="0">
      <p:cViewPr varScale="1">
        <p:scale>
          <a:sx n="58" d="100"/>
          <a:sy n="58" d="100"/>
        </p:scale>
        <p:origin x="988" y="248"/>
      </p:cViewPr>
      <p:guideLst>
        <p:guide orient="horz" pos="2160"/>
        <p:guide pos="383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68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015982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7670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331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cần cho HS thấy được số cần tìm ở đây là thành phần nào trong phép trừ để HS áp dụng lí thuyết hợp lí</a:t>
            </a:r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328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480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97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linh hoạt phần khởi động có/không vì có những bài dài nên khởi động là dạy cháy giờ ạ</a:t>
            </a:r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88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hỏi và khai thác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260117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tặng quà cho HS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77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hỏi và khai thác kiến thức</a:t>
            </a:r>
          </a:p>
        </p:txBody>
      </p:sp>
    </p:spTree>
    <p:extLst>
      <p:ext uri="{BB962C8B-B14F-4D97-AF65-F5344CB8AC3E}">
        <p14:creationId xmlns:p14="http://schemas.microsoft.com/office/powerpoint/2010/main" val="2989920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189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hỏi và khai thác kiến thức</a:t>
            </a:r>
          </a:p>
        </p:txBody>
      </p:sp>
    </p:spTree>
    <p:extLst>
      <p:ext uri="{BB962C8B-B14F-4D97-AF65-F5344CB8AC3E}">
        <p14:creationId xmlns:p14="http://schemas.microsoft.com/office/powerpoint/2010/main" val="404549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29494" y="-1333234"/>
            <a:ext cx="14269245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79483" y="1197067"/>
            <a:ext cx="9002872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79483" y="2385653"/>
            <a:ext cx="9002872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0433" y="-877113"/>
            <a:ext cx="14741906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05054" y="1893767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5599" y="2657367"/>
            <a:ext cx="5870641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3677" y="5200400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5536" y="1474833"/>
            <a:ext cx="9690766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CUSTOM_6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04988" y="521000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59344" y="1225977"/>
            <a:ext cx="4643284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67095" y="-1286733"/>
            <a:ext cx="13530218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3815" y="593367"/>
            <a:ext cx="889434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3815" y="1986767"/>
            <a:ext cx="8894342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57" r:id="rId5"/>
    <p:sldLayoutId id="2147483667" r:id="rId6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gif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10" Type="http://schemas.openxmlformats.org/officeDocument/2006/relationships/image" Target="../media/image22.gif"/><Relationship Id="rId4" Type="http://schemas.openxmlformats.org/officeDocument/2006/relationships/image" Target="../media/image16.gif"/><Relationship Id="rId9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6456D-117D-B733-B5E6-0DBBBA15F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9483" y="0"/>
            <a:ext cx="9002872" cy="1313200"/>
          </a:xfrm>
        </p:spPr>
        <p:txBody>
          <a:bodyPr/>
          <a:lstStyle/>
          <a:p>
            <a:endParaRPr lang="en-US" dirty="0">
              <a:latin typeface="+mj-lt"/>
            </a:endParaRP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253831"/>
              </p:ext>
            </p:extLst>
          </p:nvPr>
        </p:nvGraphicFramePr>
        <p:xfrm>
          <a:off x="29615" y="1361086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838953" y="1767018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x-none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 dirty="0" err="1" smtClean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Năm</a:t>
            </a:r>
            <a:r>
              <a:rPr lang="x-none" sz="4600" b="1" kern="1200" dirty="0" smtClean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x-none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 smtClean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19</a:t>
            </a:r>
            <a:r>
              <a:rPr lang="en-US" sz="4600" b="1" dirty="0" smtClean="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x-none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 dirty="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600" b="1" dirty="0" smtClean="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9</a:t>
            </a:r>
            <a:r>
              <a:rPr lang="x-none" sz="4600" b="1" kern="1200" dirty="0" smtClean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ăm </a:t>
            </a:r>
            <a:r>
              <a:rPr lang="x-none" sz="4600" b="1" kern="1200" dirty="0" smtClean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202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4</a:t>
            </a:r>
            <a:endParaRPr lang="x-none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1115967" y="2751881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A5BB4B-A7E6-A313-9089-2EAAE454B900}"/>
              </a:ext>
            </a:extLst>
          </p:cNvPr>
          <p:cNvSpPr txBox="1"/>
          <p:nvPr/>
        </p:nvSpPr>
        <p:spPr>
          <a:xfrm>
            <a:off x="2741277" y="2627574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4068">
              <a:buClrTx/>
              <a:defRPr/>
            </a:pPr>
            <a:r>
              <a:rPr lang="en-US" sz="4600" b="1" kern="1200" dirty="0" err="1" smtClean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Toán</a:t>
            </a:r>
            <a:endParaRPr lang="x-none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92" y="4676794"/>
            <a:ext cx="1536167" cy="212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446" y="5038336"/>
            <a:ext cx="2365233" cy="17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581269" y="6063667"/>
            <a:ext cx="1085415" cy="60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:a16="http://schemas.microsoft.com/office/drawing/2014/main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96" y="4724907"/>
            <a:ext cx="1453533" cy="11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:a16="http://schemas.microsoft.com/office/drawing/2014/main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3783572" y="4870918"/>
            <a:ext cx="613183" cy="17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:a16="http://schemas.microsoft.com/office/drawing/2014/main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7961181" y="4445903"/>
            <a:ext cx="2365233" cy="19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:a16="http://schemas.microsoft.com/office/drawing/2014/main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7990412" y="5386613"/>
            <a:ext cx="2265090" cy="226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:a16="http://schemas.microsoft.com/office/drawing/2014/main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519" y="6411477"/>
            <a:ext cx="693335" cy="44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9127997" y="4982035"/>
            <a:ext cx="605495" cy="1892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8139" y="5376639"/>
            <a:ext cx="1886556" cy="188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2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42FCEE-DA58-3EAD-3146-5891B6E31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64" y="898356"/>
            <a:ext cx="2883494" cy="29640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38899C-C623-965A-FE15-63E205F7BB62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Hoạt động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ADF42C-0B8A-D17E-36CF-C2C76B9D2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504" y="2564712"/>
            <a:ext cx="12004064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1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718386" y="547348"/>
            <a:ext cx="9734550" cy="914400"/>
            <a:chOff x="842010" y="518160"/>
            <a:chExt cx="9734550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/>
                <a:t>Số</a:t>
              </a:r>
              <a:r>
                <a:rPr lang="en-US" sz="3600" dirty="0"/>
                <a:t>?</a:t>
              </a:r>
            </a:p>
          </p:txBody>
        </p:sp>
      </p:grpSp>
      <p:graphicFrame>
        <p:nvGraphicFramePr>
          <p:cNvPr id="25" name="Table 7">
            <a:extLst>
              <a:ext uri="{FF2B5EF4-FFF2-40B4-BE49-F238E27FC236}">
                <a16:creationId xmlns:a16="http://schemas.microsoft.com/office/drawing/2014/main" id="{0F1E2C9A-8218-E910-6D87-64F35733D8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904322"/>
              </p:ext>
            </p:extLst>
          </p:nvPr>
        </p:nvGraphicFramePr>
        <p:xfrm>
          <a:off x="1081045" y="1946035"/>
          <a:ext cx="10485312" cy="2300475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2480754">
                  <a:extLst>
                    <a:ext uri="{9D8B030D-6E8A-4147-A177-3AD203B41FA5}">
                      <a16:colId xmlns:a16="http://schemas.microsoft.com/office/drawing/2014/main" val="1656835364"/>
                    </a:ext>
                  </a:extLst>
                </a:gridCol>
                <a:gridCol w="1334093">
                  <a:extLst>
                    <a:ext uri="{9D8B030D-6E8A-4147-A177-3AD203B41FA5}">
                      <a16:colId xmlns:a16="http://schemas.microsoft.com/office/drawing/2014/main" val="2528650793"/>
                    </a:ext>
                  </a:extLst>
                </a:gridCol>
                <a:gridCol w="1334093">
                  <a:extLst>
                    <a:ext uri="{9D8B030D-6E8A-4147-A177-3AD203B41FA5}">
                      <a16:colId xmlns:a16="http://schemas.microsoft.com/office/drawing/2014/main" val="2966669627"/>
                    </a:ext>
                  </a:extLst>
                </a:gridCol>
                <a:gridCol w="1334093">
                  <a:extLst>
                    <a:ext uri="{9D8B030D-6E8A-4147-A177-3AD203B41FA5}">
                      <a16:colId xmlns:a16="http://schemas.microsoft.com/office/drawing/2014/main" val="829866500"/>
                    </a:ext>
                  </a:extLst>
                </a:gridCol>
                <a:gridCol w="1334093">
                  <a:extLst>
                    <a:ext uri="{9D8B030D-6E8A-4147-A177-3AD203B41FA5}">
                      <a16:colId xmlns:a16="http://schemas.microsoft.com/office/drawing/2014/main" val="3873613613"/>
                    </a:ext>
                  </a:extLst>
                </a:gridCol>
                <a:gridCol w="1334093">
                  <a:extLst>
                    <a:ext uri="{9D8B030D-6E8A-4147-A177-3AD203B41FA5}">
                      <a16:colId xmlns:a16="http://schemas.microsoft.com/office/drawing/2014/main" val="1093108257"/>
                    </a:ext>
                  </a:extLst>
                </a:gridCol>
                <a:gridCol w="1334093">
                  <a:extLst>
                    <a:ext uri="{9D8B030D-6E8A-4147-A177-3AD203B41FA5}">
                      <a16:colId xmlns:a16="http://schemas.microsoft.com/office/drawing/2014/main" val="346980092"/>
                    </a:ext>
                  </a:extLst>
                </a:gridCol>
              </a:tblGrid>
              <a:tr h="766825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Số</a:t>
                      </a:r>
                      <a:r>
                        <a:rPr lang="en-US" sz="3600" dirty="0"/>
                        <a:t> bi chia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9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819466"/>
                  </a:ext>
                </a:extLst>
              </a:tr>
              <a:tr h="766825"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Số chia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9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7028002"/>
                  </a:ext>
                </a:extLst>
              </a:tr>
              <a:tr h="766825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Thương</a:t>
                      </a:r>
                      <a:endParaRPr lang="en-US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9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FF0000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88467124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F05817F8-08C2-5F99-72E0-C5CA86EB042D}"/>
              </a:ext>
            </a:extLst>
          </p:cNvPr>
          <p:cNvSpPr txBox="1"/>
          <p:nvPr/>
        </p:nvSpPr>
        <p:spPr>
          <a:xfrm>
            <a:off x="3048835" y="6488668"/>
            <a:ext cx="6128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Click vào từng nhân vật hoạt hình để kiểm tra kết quả</a:t>
            </a:r>
          </a:p>
        </p:txBody>
      </p:sp>
      <p:pic>
        <p:nvPicPr>
          <p:cNvPr id="7" name="Picture 2" descr="Home | Free online games and video | Cartoon Network">
            <a:extLst>
              <a:ext uri="{FF2B5EF4-FFF2-40B4-BE49-F238E27FC236}">
                <a16:creationId xmlns:a16="http://schemas.microsoft.com/office/drawing/2014/main" id="{1EE764B3-456D-6309-7883-C2DCA13B9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917" y="3460532"/>
            <a:ext cx="959178" cy="95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een Titans Go! | Join the Adventures of Robin and his Teen Titan Friends |  Cartoon Network">
            <a:extLst>
              <a:ext uri="{FF2B5EF4-FFF2-40B4-BE49-F238E27FC236}">
                <a16:creationId xmlns:a16="http://schemas.microsoft.com/office/drawing/2014/main" id="{F40103E4-99D1-4084-CB7E-99DD6903C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797" y="3460532"/>
            <a:ext cx="1301797" cy="130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DA9F2BCE-A7F5-F061-C971-7D193CF80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838" y="3409013"/>
            <a:ext cx="1353316" cy="135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ome | Free online games and video | Cartoon Network">
            <a:extLst>
              <a:ext uri="{FF2B5EF4-FFF2-40B4-BE49-F238E27FC236}">
                <a16:creationId xmlns:a16="http://schemas.microsoft.com/office/drawing/2014/main" id="{2342BEFB-E1D8-EE1B-CEA0-724E8839F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579" y="3397468"/>
            <a:ext cx="1179896" cy="123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inosaur Cartoons | Prehistoric cartoon creatures for Jurassic June">
            <a:extLst>
              <a:ext uri="{FF2B5EF4-FFF2-40B4-BE49-F238E27FC236}">
                <a16:creationId xmlns:a16="http://schemas.microsoft.com/office/drawing/2014/main" id="{B1B998DC-7B76-3FD2-8469-CEE612746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520" y="3496334"/>
            <a:ext cx="1420579" cy="92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Speedy Gonzales - Wikipedia">
            <a:extLst>
              <a:ext uri="{FF2B5EF4-FFF2-40B4-BE49-F238E27FC236}">
                <a16:creationId xmlns:a16="http://schemas.microsoft.com/office/drawing/2014/main" id="{B92D9658-C959-073A-15CF-06A569270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726" y="3351970"/>
            <a:ext cx="1223962" cy="153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45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190783" y="222533"/>
            <a:ext cx="9734550" cy="914400"/>
            <a:chOff x="842010" y="518160"/>
            <a:chExt cx="9734550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/>
                <a:t>Chọn</a:t>
              </a:r>
              <a:r>
                <a:rPr lang="en-US" sz="3600" dirty="0"/>
                <a:t> </a:t>
              </a:r>
              <a:r>
                <a:rPr lang="en-US" sz="3600" dirty="0" err="1"/>
                <a:t>kết</a:t>
              </a:r>
              <a:r>
                <a:rPr lang="en-US" sz="3600" dirty="0"/>
                <a:t> </a:t>
              </a:r>
              <a:r>
                <a:rPr lang="en-US" sz="3600" dirty="0" err="1"/>
                <a:t>quả</a:t>
              </a:r>
              <a:r>
                <a:rPr lang="en-US" sz="3600" dirty="0"/>
                <a:t> </a:t>
              </a:r>
              <a:r>
                <a:rPr lang="en-US" sz="3600" dirty="0" err="1"/>
                <a:t>cho</a:t>
              </a:r>
              <a:r>
                <a:rPr lang="en-US" sz="3600" dirty="0"/>
                <a:t> </a:t>
              </a:r>
              <a:r>
                <a:rPr lang="en-US" sz="3600" dirty="0" err="1"/>
                <a:t>mỗi</a:t>
              </a:r>
              <a:r>
                <a:rPr lang="en-US" sz="3600" dirty="0"/>
                <a:t> </a:t>
              </a:r>
              <a:r>
                <a:rPr lang="en-US" sz="3600" dirty="0" err="1"/>
                <a:t>phép</a:t>
              </a:r>
              <a:r>
                <a:rPr lang="en-US" sz="3600" dirty="0"/>
                <a:t> </a:t>
              </a:r>
              <a:r>
                <a:rPr lang="en-US" sz="3600" dirty="0" err="1"/>
                <a:t>tính</a:t>
              </a:r>
              <a:r>
                <a:rPr lang="en-US" sz="3600" dirty="0"/>
                <a:t>.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937533F9-9890-9A1C-C7BA-4BB9386FFCE7}"/>
              </a:ext>
            </a:extLst>
          </p:cNvPr>
          <p:cNvSpPr txBox="1"/>
          <p:nvPr/>
        </p:nvSpPr>
        <p:spPr>
          <a:xfrm>
            <a:off x="3871586" y="6488668"/>
            <a:ext cx="6128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Click vào số thứ tự khi HS chọn con ong bất kì.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C85FD2-BB9F-9862-05DE-FBDBD77A3F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5183" y="1233747"/>
            <a:ext cx="10694050" cy="469408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D53572E-EC56-D689-8EB9-0CAF6ADDE786}"/>
              </a:ext>
            </a:extLst>
          </p:cNvPr>
          <p:cNvSpPr/>
          <p:nvPr/>
        </p:nvSpPr>
        <p:spPr>
          <a:xfrm>
            <a:off x="2591635" y="1418896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B140B1-7182-8C78-A46B-D03D16B3C986}"/>
              </a:ext>
            </a:extLst>
          </p:cNvPr>
          <p:cNvCxnSpPr/>
          <p:nvPr/>
        </p:nvCxnSpPr>
        <p:spPr>
          <a:xfrm>
            <a:off x="4177862" y="2301766"/>
            <a:ext cx="1903057" cy="2364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D370D2AC-B034-20E8-5B32-8DA50A1CE4FD}"/>
              </a:ext>
            </a:extLst>
          </p:cNvPr>
          <p:cNvSpPr/>
          <p:nvPr/>
        </p:nvSpPr>
        <p:spPr>
          <a:xfrm>
            <a:off x="1105183" y="3418203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7A7AC7D-9A53-6946-B8F9-ADBA4F6090AF}"/>
              </a:ext>
            </a:extLst>
          </p:cNvPr>
          <p:cNvCxnSpPr>
            <a:cxnSpLocks/>
          </p:cNvCxnSpPr>
          <p:nvPr/>
        </p:nvCxnSpPr>
        <p:spPr>
          <a:xfrm flipV="1">
            <a:off x="3048835" y="3606267"/>
            <a:ext cx="3288903" cy="2878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>
            <a:extLst>
              <a:ext uri="{FF2B5EF4-FFF2-40B4-BE49-F238E27FC236}">
                <a16:creationId xmlns:a16="http://schemas.microsoft.com/office/drawing/2014/main" id="{CF704659-C24D-E715-0C60-B4800E7D6E90}"/>
              </a:ext>
            </a:extLst>
          </p:cNvPr>
          <p:cNvSpPr/>
          <p:nvPr/>
        </p:nvSpPr>
        <p:spPr>
          <a:xfrm>
            <a:off x="2234210" y="5494430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0739D3D-81D8-A53C-D15D-D4C32A4403D3}"/>
              </a:ext>
            </a:extLst>
          </p:cNvPr>
          <p:cNvCxnSpPr>
            <a:cxnSpLocks/>
          </p:cNvCxnSpPr>
          <p:nvPr/>
        </p:nvCxnSpPr>
        <p:spPr>
          <a:xfrm flipV="1">
            <a:off x="4177862" y="3251733"/>
            <a:ext cx="1903057" cy="19468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FDBC1CDE-160C-5087-2C6E-F784C2AA883D}"/>
              </a:ext>
            </a:extLst>
          </p:cNvPr>
          <p:cNvSpPr/>
          <p:nvPr/>
        </p:nvSpPr>
        <p:spPr>
          <a:xfrm>
            <a:off x="10218186" y="5184837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4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7983DDD1-2E51-CCB7-4316-B0CEF5B4994E}"/>
              </a:ext>
            </a:extLst>
          </p:cNvPr>
          <p:cNvCxnSpPr>
            <a:cxnSpLocks/>
          </p:cNvCxnSpPr>
          <p:nvPr/>
        </p:nvCxnSpPr>
        <p:spPr>
          <a:xfrm flipH="1" flipV="1">
            <a:off x="7454843" y="2823411"/>
            <a:ext cx="1317486" cy="20810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6">
            <a:extLst>
              <a:ext uri="{FF2B5EF4-FFF2-40B4-BE49-F238E27FC236}">
                <a16:creationId xmlns:a16="http://schemas.microsoft.com/office/drawing/2014/main" id="{CF1B7B36-144F-489F-D842-42B22A369BC6}"/>
              </a:ext>
            </a:extLst>
          </p:cNvPr>
          <p:cNvSpPr/>
          <p:nvPr/>
        </p:nvSpPr>
        <p:spPr>
          <a:xfrm>
            <a:off x="10954585" y="3302530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3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B53C8CF-DC6B-3768-9389-501D383E9C57}"/>
              </a:ext>
            </a:extLst>
          </p:cNvPr>
          <p:cNvCxnSpPr>
            <a:cxnSpLocks/>
          </p:cNvCxnSpPr>
          <p:nvPr/>
        </p:nvCxnSpPr>
        <p:spPr>
          <a:xfrm flipH="1" flipV="1">
            <a:off x="6935628" y="2168788"/>
            <a:ext cx="2817972" cy="9112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>
            <a:extLst>
              <a:ext uri="{FF2B5EF4-FFF2-40B4-BE49-F238E27FC236}">
                <a16:creationId xmlns:a16="http://schemas.microsoft.com/office/drawing/2014/main" id="{2385CC6D-649D-2775-E084-CCADEC5A04F4}"/>
              </a:ext>
            </a:extLst>
          </p:cNvPr>
          <p:cNvSpPr/>
          <p:nvPr/>
        </p:nvSpPr>
        <p:spPr>
          <a:xfrm>
            <a:off x="9925333" y="1403494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9491C394-1F0C-4AC4-114B-94B0DBB2224D}"/>
              </a:ext>
            </a:extLst>
          </p:cNvPr>
          <p:cNvCxnSpPr>
            <a:cxnSpLocks/>
          </p:cNvCxnSpPr>
          <p:nvPr/>
        </p:nvCxnSpPr>
        <p:spPr>
          <a:xfrm flipH="1">
            <a:off x="7454843" y="2091363"/>
            <a:ext cx="889771" cy="10855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5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7BA094-FBD0-875C-F1CB-5F361A36D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0262" y="168807"/>
            <a:ext cx="13429831" cy="25440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B719CA-AA76-7209-6CF4-77FE58C2BE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901" t="21686" r="17029" b="22128"/>
          <a:stretch/>
        </p:blipFill>
        <p:spPr>
          <a:xfrm>
            <a:off x="3048328" y="2944258"/>
            <a:ext cx="6111664" cy="324464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2351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119520" y="153564"/>
            <a:ext cx="11831358" cy="1638568"/>
            <a:chOff x="842010" y="518160"/>
            <a:chExt cx="11831358" cy="163856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1C3CA0C-C22E-202C-09BE-75F1133C2479}"/>
                </a:ext>
              </a:extLst>
            </p:cNvPr>
            <p:cNvSpPr/>
            <p:nvPr/>
          </p:nvSpPr>
          <p:spPr>
            <a:xfrm>
              <a:off x="842010" y="518160"/>
              <a:ext cx="914400" cy="9144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ln w="57150"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661814" y="756345"/>
              <a:ext cx="11011554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300"/>
                </a:spcBef>
                <a:spcAft>
                  <a:spcPts val="300"/>
                </a:spcAft>
              </a:pPr>
              <a:r>
                <a:rPr lang="en-US" sz="3500" dirty="0" err="1" smtClean="0"/>
                <a:t>Bài</a:t>
              </a:r>
              <a:r>
                <a:rPr lang="en-US" sz="3500" dirty="0" smtClean="0"/>
                <a:t> </a:t>
              </a:r>
              <a:r>
                <a:rPr lang="en-US" sz="3500" dirty="0" err="1" smtClean="0"/>
                <a:t>tập</a:t>
              </a:r>
              <a:r>
                <a:rPr lang="en-US" sz="3500" dirty="0" smtClean="0"/>
                <a:t>: </a:t>
              </a:r>
              <a:r>
                <a:rPr lang="en-US" sz="40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Lớp</a:t>
              </a:r>
              <a:r>
                <a:rPr lang="en-US" sz="4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r>
                <a:rPr lang="en-US" sz="4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4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24 </a:t>
              </a:r>
              <a:r>
                <a:rPr lang="en-US" sz="4000" dirty="0" err="1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bạn</a:t>
              </a:r>
              <a:r>
                <a:rPr lang="en-US" sz="40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40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xếp</a:t>
              </a:r>
              <a:r>
                <a:rPr lang="en-US" sz="4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thành</a:t>
              </a:r>
              <a:r>
                <a:rPr lang="en-US" sz="4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3 </a:t>
              </a:r>
              <a:r>
                <a:rPr lang="en-US" sz="40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tổ</a:t>
              </a:r>
              <a:r>
                <a:rPr lang="en-US" sz="4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r>
                <a:rPr lang="en-US" sz="40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Hỏi</a:t>
              </a:r>
              <a:r>
                <a:rPr lang="en-US" sz="4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just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 err="1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mỗi</a:t>
              </a:r>
              <a:r>
                <a:rPr lang="en-US" sz="40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tổ</a:t>
              </a:r>
              <a:r>
                <a:rPr lang="en-US" sz="4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4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bao</a:t>
              </a:r>
              <a:r>
                <a:rPr lang="en-US" sz="4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nhiêu</a:t>
              </a:r>
              <a:r>
                <a:rPr lang="en-US" sz="4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bạn</a:t>
              </a:r>
              <a:r>
                <a:rPr lang="en-US" sz="4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?</a:t>
              </a:r>
              <a:endPara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6A904D-D0CB-9208-9E72-4CFBFB6A77EE}"/>
              </a:ext>
            </a:extLst>
          </p:cNvPr>
          <p:cNvCxnSpPr>
            <a:cxnSpLocks/>
          </p:cNvCxnSpPr>
          <p:nvPr/>
        </p:nvCxnSpPr>
        <p:spPr>
          <a:xfrm flipV="1">
            <a:off x="2754216" y="1013553"/>
            <a:ext cx="6841475" cy="363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B9AEE33-8659-13CC-1170-FAC159FCFBFA}"/>
              </a:ext>
            </a:extLst>
          </p:cNvPr>
          <p:cNvCxnSpPr>
            <a:cxnSpLocks/>
          </p:cNvCxnSpPr>
          <p:nvPr/>
        </p:nvCxnSpPr>
        <p:spPr>
          <a:xfrm>
            <a:off x="1101673" y="1700623"/>
            <a:ext cx="4803368" cy="2902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C083E32-A2CA-5CC5-75B6-4125BCDB588C}"/>
              </a:ext>
            </a:extLst>
          </p:cNvPr>
          <p:cNvSpPr txBox="1"/>
          <p:nvPr/>
        </p:nvSpPr>
        <p:spPr>
          <a:xfrm>
            <a:off x="939324" y="2650641"/>
            <a:ext cx="43931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 err="1" smtClean="0"/>
              <a:t>Tóm</a:t>
            </a:r>
            <a:r>
              <a:rPr lang="en-US" sz="3500" dirty="0" smtClean="0"/>
              <a:t> </a:t>
            </a:r>
            <a:r>
              <a:rPr lang="en-US" sz="3500" dirty="0" err="1"/>
              <a:t>tắt</a:t>
            </a:r>
            <a:endParaRPr lang="en-US" sz="35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8397F07-2AEF-7CEB-923F-44A468B667D6}"/>
              </a:ext>
            </a:extLst>
          </p:cNvPr>
          <p:cNvSpPr txBox="1"/>
          <p:nvPr/>
        </p:nvSpPr>
        <p:spPr>
          <a:xfrm>
            <a:off x="939324" y="3429000"/>
            <a:ext cx="43931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/>
              <a:t>3 </a:t>
            </a:r>
            <a:r>
              <a:rPr lang="en-US" sz="3500" dirty="0" err="1" smtClean="0"/>
              <a:t>tổ</a:t>
            </a:r>
            <a:r>
              <a:rPr lang="en-US" sz="3500" dirty="0" smtClean="0"/>
              <a:t>: 24 </a:t>
            </a:r>
            <a:r>
              <a:rPr lang="en-US" sz="3500" dirty="0" err="1" smtClean="0"/>
              <a:t>bạn</a:t>
            </a:r>
            <a:endParaRPr lang="en-US" sz="35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1761AA9-F247-E962-925A-662DA7453A49}"/>
              </a:ext>
            </a:extLst>
          </p:cNvPr>
          <p:cNvSpPr txBox="1"/>
          <p:nvPr/>
        </p:nvSpPr>
        <p:spPr>
          <a:xfrm>
            <a:off x="939324" y="4207359"/>
            <a:ext cx="43931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/>
              <a:t>1 </a:t>
            </a:r>
            <a:r>
              <a:rPr lang="en-US" sz="3500" dirty="0" err="1" smtClean="0"/>
              <a:t>tổ</a:t>
            </a:r>
            <a:r>
              <a:rPr lang="en-US" sz="3500" dirty="0" smtClean="0"/>
              <a:t>: </a:t>
            </a:r>
            <a:r>
              <a:rPr lang="en-US" sz="3500" dirty="0"/>
              <a:t>… </a:t>
            </a:r>
            <a:r>
              <a:rPr lang="en-US" sz="3500" dirty="0" err="1" smtClean="0"/>
              <a:t>bạn</a:t>
            </a:r>
            <a:r>
              <a:rPr lang="en-US" sz="3500" dirty="0" smtClean="0"/>
              <a:t>?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222277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087" y="2923211"/>
            <a:ext cx="3705646" cy="36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33" y="2475191"/>
            <a:ext cx="2467786" cy="41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6617" y="88135"/>
            <a:ext cx="7364606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A8F3078-F43C-9632-1AB2-A0046696A584}"/>
              </a:ext>
            </a:extLst>
          </p:cNvPr>
          <p:cNvSpPr txBox="1"/>
          <p:nvPr/>
        </p:nvSpPr>
        <p:spPr>
          <a:xfrm>
            <a:off x="156651" y="7071477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3676" y="727525"/>
            <a:ext cx="12929190" cy="2390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28" y="3429000"/>
            <a:ext cx="4286848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E1C35C8-21C5-E106-207E-C4DA4E25F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683" y="0"/>
            <a:ext cx="10366472" cy="2330000"/>
          </a:xfrm>
        </p:spPr>
        <p:txBody>
          <a:bodyPr/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+mj-lt"/>
              </a:rPr>
              <a:t>Toán</a:t>
            </a:r>
            <a:endParaRPr lang="en-US" sz="48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247158" y="1763321"/>
            <a:ext cx="11403119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400" b="1" dirty="0">
                <a:solidFill>
                  <a:srgbClr val="0070C0"/>
                </a:solidFill>
                <a:latin typeface="+mj-lt"/>
              </a:rPr>
              <a:t>BÀI </a:t>
            </a:r>
            <a:r>
              <a:rPr lang="en-US" sz="5400" b="1" dirty="0" smtClean="0">
                <a:solidFill>
                  <a:srgbClr val="0070C0"/>
                </a:solidFill>
                <a:latin typeface="+mj-lt"/>
              </a:rPr>
              <a:t>5</a:t>
            </a:r>
            <a:r>
              <a:rPr lang="en-US" sz="5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b="1" dirty="0" smtClean="0">
                <a:solidFill>
                  <a:srgbClr val="002060"/>
                </a:solidFill>
                <a:latin typeface="+mj-lt"/>
              </a:rPr>
              <a:t>(</a:t>
            </a:r>
            <a:r>
              <a:rPr lang="en-US" sz="5400" b="1" dirty="0" err="1" smtClean="0">
                <a:solidFill>
                  <a:srgbClr val="002060"/>
                </a:solidFill>
                <a:latin typeface="+mj-lt"/>
              </a:rPr>
              <a:t>tiết</a:t>
            </a:r>
            <a:r>
              <a:rPr lang="en-US" sz="5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5400" b="1" dirty="0">
                <a:solidFill>
                  <a:srgbClr val="002060"/>
                </a:solidFill>
                <a:latin typeface="+mj-lt"/>
              </a:rPr>
              <a:t>2)</a:t>
            </a:r>
          </a:p>
          <a:p>
            <a:r>
              <a:rPr lang="en-US" sz="5400" b="1" dirty="0" smtClean="0">
                <a:solidFill>
                  <a:srgbClr val="0070C0"/>
                </a:solidFill>
                <a:latin typeface="+mj-lt"/>
              </a:rPr>
              <a:t>BẢNG </a:t>
            </a:r>
            <a:r>
              <a:rPr lang="en-US" sz="5400" b="1" dirty="0">
                <a:solidFill>
                  <a:srgbClr val="0070C0"/>
                </a:solidFill>
                <a:latin typeface="+mj-lt"/>
              </a:rPr>
              <a:t>CHIA </a:t>
            </a:r>
            <a:r>
              <a:rPr lang="en-US" sz="5400" b="1" dirty="0" smtClean="0">
                <a:solidFill>
                  <a:srgbClr val="0070C0"/>
                </a:solidFill>
                <a:latin typeface="+mj-lt"/>
              </a:rPr>
              <a:t>3</a:t>
            </a:r>
            <a:endParaRPr lang="en-US" sz="54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00829" y="4417764"/>
            <a:ext cx="6984694" cy="82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86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13047-4591-9F06-E5C2-7732976E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4" y="1154995"/>
            <a:ext cx="12004064" cy="2274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CA345D-A396-4611-7721-D83922AA6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342" y="3688059"/>
            <a:ext cx="3807154" cy="237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87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2F9ED28-1947-5BC9-39DF-223D2579E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6878" y="-311402"/>
            <a:ext cx="9068082" cy="1315225"/>
          </a:xfrm>
        </p:spPr>
        <p:txBody>
          <a:bodyPr/>
          <a:lstStyle/>
          <a:p>
            <a:r>
              <a:rPr lang="en-US" sz="3200" b="1">
                <a:latin typeface="+mj-lt"/>
              </a:rPr>
              <a:t>Thử tài trí nhớ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6B8BFE5-AFD4-7826-EE79-E1809BF9E0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311464"/>
              </p:ext>
            </p:extLst>
          </p:nvPr>
        </p:nvGraphicFramePr>
        <p:xfrm>
          <a:off x="2435628" y="805214"/>
          <a:ext cx="7643506" cy="5599412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3821753">
                  <a:extLst>
                    <a:ext uri="{9D8B030D-6E8A-4147-A177-3AD203B41FA5}">
                      <a16:colId xmlns:a16="http://schemas.microsoft.com/office/drawing/2014/main" val="4274943231"/>
                    </a:ext>
                  </a:extLst>
                </a:gridCol>
                <a:gridCol w="3821753">
                  <a:extLst>
                    <a:ext uri="{9D8B030D-6E8A-4147-A177-3AD203B41FA5}">
                      <a16:colId xmlns:a16="http://schemas.microsoft.com/office/drawing/2014/main" val="2474931834"/>
                    </a:ext>
                  </a:extLst>
                </a:gridCol>
              </a:tblGrid>
              <a:tr h="712682">
                <a:tc gridSpan="2">
                  <a:txBody>
                    <a:bodyPr/>
                    <a:lstStyle/>
                    <a:p>
                      <a:pPr algn="ctr"/>
                      <a:r>
                        <a:rPr lang="en-US" sz="3900"/>
                        <a:t>Bảng nhân 3</a:t>
                      </a:r>
                    </a:p>
                  </a:txBody>
                  <a:tcPr marL="126573" marR="126573" marT="63286" marB="63286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just"/>
                      <a:endParaRPr lang="en-US" sz="3900"/>
                    </a:p>
                  </a:txBody>
                  <a:tcPr marL="126573" marR="126573" marT="63286" marB="63286"/>
                </a:tc>
                <a:extLst>
                  <a:ext uri="{0D108BD9-81ED-4DB2-BD59-A6C34878D82A}">
                    <a16:rowId xmlns:a16="http://schemas.microsoft.com/office/drawing/2014/main" val="3818383357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3 x 1 = 3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3 x 6 = 18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16221152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algn="l"/>
                      <a:r>
                        <a:rPr lang="en-US" sz="3900"/>
                        <a:t>3 x 2 = 6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3 x 7 = 21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9697996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algn="l"/>
                      <a:r>
                        <a:rPr lang="en-US" sz="3900"/>
                        <a:t>3 x 3 = 9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3 x 8 = 24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6565979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3 x 4 = 12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3 x 9 = 27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2751697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3 x 5 = 15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3 x 10 = 30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2061742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7B4DA6D1-B58C-C7E7-53FD-CEC1A02742A6}"/>
              </a:ext>
            </a:extLst>
          </p:cNvPr>
          <p:cNvSpPr/>
          <p:nvPr/>
        </p:nvSpPr>
        <p:spPr>
          <a:xfrm>
            <a:off x="4170946" y="1572126"/>
            <a:ext cx="850232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66BDD2-08FD-6CFD-363C-1399C84BCE91}"/>
              </a:ext>
            </a:extLst>
          </p:cNvPr>
          <p:cNvSpPr/>
          <p:nvPr/>
        </p:nvSpPr>
        <p:spPr>
          <a:xfrm>
            <a:off x="8045114" y="1572125"/>
            <a:ext cx="1195138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020363-1BF1-4F9F-4923-A79E8580F0CB}"/>
              </a:ext>
            </a:extLst>
          </p:cNvPr>
          <p:cNvSpPr/>
          <p:nvPr/>
        </p:nvSpPr>
        <p:spPr>
          <a:xfrm>
            <a:off x="3362782" y="1572124"/>
            <a:ext cx="301347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BF9D40-93B8-AA47-AE1A-2203C61F92E3}"/>
              </a:ext>
            </a:extLst>
          </p:cNvPr>
          <p:cNvSpPr/>
          <p:nvPr/>
        </p:nvSpPr>
        <p:spPr>
          <a:xfrm>
            <a:off x="7098135" y="1572124"/>
            <a:ext cx="395451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C5C2A9-E9B4-7F26-B0F0-B125366767E1}"/>
              </a:ext>
            </a:extLst>
          </p:cNvPr>
          <p:cNvSpPr/>
          <p:nvPr/>
        </p:nvSpPr>
        <p:spPr>
          <a:xfrm>
            <a:off x="2523900" y="1572123"/>
            <a:ext cx="301347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B28B189-CDD2-FB81-265C-8522383433BD}"/>
              </a:ext>
            </a:extLst>
          </p:cNvPr>
          <p:cNvSpPr/>
          <p:nvPr/>
        </p:nvSpPr>
        <p:spPr>
          <a:xfrm>
            <a:off x="6348881" y="1620077"/>
            <a:ext cx="395451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7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EFD04-8170-29D9-F494-E5927FFD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987" y="365093"/>
            <a:ext cx="7151863" cy="763600"/>
          </a:xfrm>
        </p:spPr>
        <p:txBody>
          <a:bodyPr/>
          <a:lstStyle/>
          <a:p>
            <a:r>
              <a:rPr lang="en-US"/>
              <a:t>Chúc mừng các em đã khởi động xuất sắc!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4F6DD3-4B04-36AC-B55E-B30898E17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19" y="4046788"/>
            <a:ext cx="3111075" cy="2333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75AB00-22C5-525B-60E0-E0F3607CB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845" y="3374918"/>
            <a:ext cx="1826400" cy="182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F920B-6D35-320D-542E-B5CE78708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36" y="4743987"/>
            <a:ext cx="2234850" cy="2011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F55168-A67D-71D8-F698-CF44FD6B1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702" y="4046788"/>
            <a:ext cx="3021750" cy="302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531338-518E-9C9F-D05C-34E448F3FB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561" y="3631343"/>
            <a:ext cx="859500" cy="1010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7216ED-1938-1685-ABFE-E3FDE1A9AF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400" y="1892521"/>
            <a:ext cx="2445512" cy="1834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5441B6-D12F-97B9-22E0-47A41CF4CF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819" y="342574"/>
            <a:ext cx="2567100" cy="3099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156D90-F299-1B02-D9BD-E8C8B79F04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050" y="1225977"/>
            <a:ext cx="2271750" cy="2271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30109D-D111-EA0C-F9C0-D42FE458C4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18" y="1521866"/>
            <a:ext cx="2121600" cy="21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4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E1C35C8-21C5-E106-207E-C4DA4E25F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683" y="0"/>
            <a:ext cx="10366472" cy="2330000"/>
          </a:xfrm>
        </p:spPr>
        <p:txBody>
          <a:bodyPr/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+mj-lt"/>
              </a:rPr>
              <a:t>Toán</a:t>
            </a:r>
            <a:endParaRPr lang="en-US" sz="4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379359" y="1576034"/>
            <a:ext cx="11403119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400" b="1" dirty="0">
                <a:solidFill>
                  <a:srgbClr val="0070C0"/>
                </a:solidFill>
                <a:latin typeface="+mj-lt"/>
              </a:rPr>
              <a:t>BÀI </a:t>
            </a:r>
            <a:r>
              <a:rPr lang="en-US" sz="5400" b="1" dirty="0" smtClean="0">
                <a:solidFill>
                  <a:srgbClr val="0070C0"/>
                </a:solidFill>
                <a:latin typeface="+mj-lt"/>
              </a:rPr>
              <a:t>5</a:t>
            </a:r>
            <a:r>
              <a:rPr lang="en-US" sz="5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b="1" dirty="0" smtClean="0">
                <a:solidFill>
                  <a:srgbClr val="002060"/>
                </a:solidFill>
                <a:latin typeface="+mj-lt"/>
              </a:rPr>
              <a:t>(</a:t>
            </a:r>
            <a:r>
              <a:rPr lang="en-US" sz="5400" b="1" dirty="0" err="1" smtClean="0">
                <a:solidFill>
                  <a:srgbClr val="002060"/>
                </a:solidFill>
                <a:latin typeface="+mj-lt"/>
              </a:rPr>
              <a:t>tiết</a:t>
            </a:r>
            <a:r>
              <a:rPr lang="en-US" sz="5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5400" b="1" dirty="0">
                <a:solidFill>
                  <a:srgbClr val="002060"/>
                </a:solidFill>
                <a:latin typeface="+mj-lt"/>
              </a:rPr>
              <a:t>2)</a:t>
            </a:r>
          </a:p>
          <a:p>
            <a:r>
              <a:rPr lang="en-US" sz="5400" b="1" dirty="0" smtClean="0">
                <a:solidFill>
                  <a:srgbClr val="0070C0"/>
                </a:solidFill>
                <a:latin typeface="+mj-lt"/>
              </a:rPr>
              <a:t>BẢNG </a:t>
            </a:r>
            <a:r>
              <a:rPr lang="en-US" sz="5400" b="1" dirty="0">
                <a:solidFill>
                  <a:srgbClr val="0070C0"/>
                </a:solidFill>
                <a:latin typeface="+mj-lt"/>
              </a:rPr>
              <a:t>CHIA </a:t>
            </a:r>
            <a:r>
              <a:rPr lang="en-US" sz="5400" b="1" dirty="0" smtClean="0">
                <a:solidFill>
                  <a:srgbClr val="0070C0"/>
                </a:solidFill>
                <a:latin typeface="+mj-lt"/>
              </a:rPr>
              <a:t>3</a:t>
            </a:r>
            <a:endParaRPr lang="en-US" sz="54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2EBD4C-7E54-8241-0938-704D3868A4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847"/>
          <a:stretch/>
        </p:blipFill>
        <p:spPr>
          <a:xfrm>
            <a:off x="-1096055" y="-235038"/>
            <a:ext cx="5048623" cy="553564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E48F6EA-E0D2-F434-7195-801CF47F3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2298" y="5300610"/>
            <a:ext cx="2571510" cy="763600"/>
          </a:xfrm>
        </p:spPr>
        <p:txBody>
          <a:bodyPr/>
          <a:lstStyle/>
          <a:p>
            <a:r>
              <a:rPr lang="en-US" sz="4400">
                <a:solidFill>
                  <a:srgbClr val="0070C0"/>
                </a:solidFill>
              </a:rPr>
              <a:t>Trang 16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89FD29-2479-1123-80B3-7D18571B8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32" y="2287684"/>
            <a:ext cx="12004064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8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2F9ED28-1947-5BC9-39DF-223D2579E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6878" y="-105290"/>
            <a:ext cx="9068082" cy="1315225"/>
          </a:xfrm>
        </p:spPr>
        <p:txBody>
          <a:bodyPr/>
          <a:lstStyle/>
          <a:p>
            <a:r>
              <a:rPr lang="en-US" sz="3200" b="1">
                <a:latin typeface="+mj-lt"/>
              </a:rPr>
              <a:t>Bảng chia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E35031-3FDE-547F-952F-CD99A6ECDA56}"/>
              </a:ext>
            </a:extLst>
          </p:cNvPr>
          <p:cNvSpPr txBox="1"/>
          <p:nvPr/>
        </p:nvSpPr>
        <p:spPr>
          <a:xfrm>
            <a:off x="356394" y="712057"/>
            <a:ext cx="11449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/>
              <a:t>a)</a:t>
            </a:r>
            <a:endParaRPr lang="en-US" sz="32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B3AD5B3-DF25-565E-FF49-DE94677F04FD}"/>
              </a:ext>
            </a:extLst>
          </p:cNvPr>
          <p:cNvGrpSpPr/>
          <p:nvPr/>
        </p:nvGrpSpPr>
        <p:grpSpPr>
          <a:xfrm>
            <a:off x="1838461" y="2025328"/>
            <a:ext cx="3051761" cy="2523555"/>
            <a:chOff x="1914377" y="905444"/>
            <a:chExt cx="3051761" cy="252355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53B90A2-B70F-7EF6-5772-ACA65F63D732}"/>
                </a:ext>
              </a:extLst>
            </p:cNvPr>
            <p:cNvSpPr/>
            <p:nvPr/>
          </p:nvSpPr>
          <p:spPr>
            <a:xfrm>
              <a:off x="1914377" y="905444"/>
              <a:ext cx="3051761" cy="252355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6A2EE01-6F78-FB2D-04C0-C4F921FDFB35}"/>
                </a:ext>
              </a:extLst>
            </p:cNvPr>
            <p:cNvSpPr/>
            <p:nvPr/>
          </p:nvSpPr>
          <p:spPr>
            <a:xfrm>
              <a:off x="2270235" y="1149470"/>
              <a:ext cx="914400" cy="914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1E8C1C8-845A-6758-85F7-C2CEADCB1601}"/>
                </a:ext>
              </a:extLst>
            </p:cNvPr>
            <p:cNvSpPr/>
            <p:nvPr/>
          </p:nvSpPr>
          <p:spPr>
            <a:xfrm>
              <a:off x="3674518" y="1149470"/>
              <a:ext cx="914400" cy="914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148EFB2-47E5-4791-978D-0088CFBFC4C5}"/>
                </a:ext>
              </a:extLst>
            </p:cNvPr>
            <p:cNvSpPr/>
            <p:nvPr/>
          </p:nvSpPr>
          <p:spPr>
            <a:xfrm>
              <a:off x="2270235" y="2252866"/>
              <a:ext cx="914400" cy="914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02E769D-74B2-452C-2F01-F3D5934EE5B1}"/>
                </a:ext>
              </a:extLst>
            </p:cNvPr>
            <p:cNvSpPr/>
            <p:nvPr/>
          </p:nvSpPr>
          <p:spPr>
            <a:xfrm>
              <a:off x="3674518" y="2252866"/>
              <a:ext cx="914400" cy="914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4C39341-8EEE-7942-96CD-62D881FD3540}"/>
                </a:ext>
              </a:extLst>
            </p:cNvPr>
            <p:cNvSpPr/>
            <p:nvPr/>
          </p:nvSpPr>
          <p:spPr>
            <a:xfrm>
              <a:off x="2856000" y="1230685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FB8F2E7-2B18-CC27-8681-445F432F32B4}"/>
                </a:ext>
              </a:extLst>
            </p:cNvPr>
            <p:cNvSpPr/>
            <p:nvPr/>
          </p:nvSpPr>
          <p:spPr>
            <a:xfrm>
              <a:off x="2640610" y="1487172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0BBEA62-AC1E-FD86-0B05-F19EB28E77A3}"/>
                </a:ext>
              </a:extLst>
            </p:cNvPr>
            <p:cNvSpPr/>
            <p:nvPr/>
          </p:nvSpPr>
          <p:spPr>
            <a:xfrm>
              <a:off x="2372365" y="1723385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9549335-F1B9-44BD-C582-E8B797186407}"/>
                </a:ext>
              </a:extLst>
            </p:cNvPr>
            <p:cNvSpPr/>
            <p:nvPr/>
          </p:nvSpPr>
          <p:spPr>
            <a:xfrm>
              <a:off x="2816925" y="2329594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EFDB36C-CA7B-E573-7917-AE870F900122}"/>
                </a:ext>
              </a:extLst>
            </p:cNvPr>
            <p:cNvSpPr/>
            <p:nvPr/>
          </p:nvSpPr>
          <p:spPr>
            <a:xfrm>
              <a:off x="2601535" y="2586081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82AB44C-E5E1-1053-9B1A-0304C3544D53}"/>
                </a:ext>
              </a:extLst>
            </p:cNvPr>
            <p:cNvSpPr/>
            <p:nvPr/>
          </p:nvSpPr>
          <p:spPr>
            <a:xfrm>
              <a:off x="2333290" y="2822294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3C811D4-F8F6-7B80-FBA4-B11618D78A19}"/>
                </a:ext>
              </a:extLst>
            </p:cNvPr>
            <p:cNvSpPr/>
            <p:nvPr/>
          </p:nvSpPr>
          <p:spPr>
            <a:xfrm>
              <a:off x="4230504" y="1224903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4AEBF0E-E93D-FED5-E263-D2A24A5115A9}"/>
                </a:ext>
              </a:extLst>
            </p:cNvPr>
            <p:cNvSpPr/>
            <p:nvPr/>
          </p:nvSpPr>
          <p:spPr>
            <a:xfrm>
              <a:off x="4015114" y="1481390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7F3292F-224E-A654-D18D-824E27DA4C95}"/>
                </a:ext>
              </a:extLst>
            </p:cNvPr>
            <p:cNvSpPr/>
            <p:nvPr/>
          </p:nvSpPr>
          <p:spPr>
            <a:xfrm>
              <a:off x="3746869" y="1717603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7C95CAB-D8C6-5408-C4E4-FFFC8F8906C9}"/>
                </a:ext>
              </a:extLst>
            </p:cNvPr>
            <p:cNvSpPr/>
            <p:nvPr/>
          </p:nvSpPr>
          <p:spPr>
            <a:xfrm>
              <a:off x="4235933" y="2315849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5AB88FE-FB14-80AD-3E7C-F7FEF191AEC3}"/>
                </a:ext>
              </a:extLst>
            </p:cNvPr>
            <p:cNvSpPr/>
            <p:nvPr/>
          </p:nvSpPr>
          <p:spPr>
            <a:xfrm>
              <a:off x="4020543" y="2572336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0828408-C444-0743-5229-1333B6417E6A}"/>
                </a:ext>
              </a:extLst>
            </p:cNvPr>
            <p:cNvSpPr/>
            <p:nvPr/>
          </p:nvSpPr>
          <p:spPr>
            <a:xfrm>
              <a:off x="3752298" y="2808549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D224028C-0A04-BDE5-6577-6B9B675050F4}"/>
              </a:ext>
            </a:extLst>
          </p:cNvPr>
          <p:cNvSpPr/>
          <p:nvPr/>
        </p:nvSpPr>
        <p:spPr>
          <a:xfrm>
            <a:off x="6090664" y="2255800"/>
            <a:ext cx="3843881" cy="61264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 x 4 = 12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DC14B21-04ED-BE60-555E-D87B4E7E5910}"/>
              </a:ext>
            </a:extLst>
          </p:cNvPr>
          <p:cNvCxnSpPr>
            <a:stCxn id="15" idx="2"/>
          </p:cNvCxnSpPr>
          <p:nvPr/>
        </p:nvCxnSpPr>
        <p:spPr>
          <a:xfrm>
            <a:off x="8012605" y="2868448"/>
            <a:ext cx="0" cy="70917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52012084-2C14-4CB3-1156-EF6E5E8CA2E3}"/>
              </a:ext>
            </a:extLst>
          </p:cNvPr>
          <p:cNvSpPr/>
          <p:nvPr/>
        </p:nvSpPr>
        <p:spPr>
          <a:xfrm>
            <a:off x="6090664" y="3683229"/>
            <a:ext cx="3843881" cy="61264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12 : 3 = 4</a:t>
            </a:r>
          </a:p>
        </p:txBody>
      </p:sp>
    </p:spTree>
    <p:extLst>
      <p:ext uri="{BB962C8B-B14F-4D97-AF65-F5344CB8AC3E}">
        <p14:creationId xmlns:p14="http://schemas.microsoft.com/office/powerpoint/2010/main" val="174073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2F9ED28-1947-5BC9-39DF-223D2579E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6878" y="-311402"/>
            <a:ext cx="9068082" cy="1315225"/>
          </a:xfrm>
        </p:spPr>
        <p:txBody>
          <a:bodyPr/>
          <a:lstStyle/>
          <a:p>
            <a:r>
              <a:rPr lang="en-US" sz="3200" b="1" dirty="0" err="1" smtClean="0">
                <a:latin typeface="+mj-lt"/>
              </a:rPr>
              <a:t>Hoàn</a:t>
            </a:r>
            <a:r>
              <a:rPr lang="en-US" sz="3200" b="1" dirty="0" smtClean="0">
                <a:latin typeface="+mj-lt"/>
              </a:rPr>
              <a:t> </a:t>
            </a:r>
            <a:r>
              <a:rPr lang="en-US" sz="3200" b="1" dirty="0" err="1" smtClean="0">
                <a:latin typeface="+mj-lt"/>
              </a:rPr>
              <a:t>thành</a:t>
            </a:r>
            <a:r>
              <a:rPr lang="en-US" sz="3200" b="1" dirty="0" smtClean="0">
                <a:latin typeface="+mj-lt"/>
              </a:rPr>
              <a:t> </a:t>
            </a:r>
            <a:r>
              <a:rPr lang="en-US" sz="3200" b="1" dirty="0" err="1" smtClean="0">
                <a:latin typeface="+mj-lt"/>
              </a:rPr>
              <a:t>bảng</a:t>
            </a:r>
            <a:r>
              <a:rPr lang="en-US" sz="3200" b="1" dirty="0" smtClean="0">
                <a:latin typeface="+mj-lt"/>
              </a:rPr>
              <a:t> chia 3</a:t>
            </a:r>
            <a:endParaRPr lang="en-US" sz="3200" b="1" dirty="0">
              <a:latin typeface="+mj-lt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6B8BFE5-AFD4-7826-EE79-E1809BF9E0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453441"/>
              </p:ext>
            </p:extLst>
          </p:nvPr>
        </p:nvGraphicFramePr>
        <p:xfrm>
          <a:off x="2259166" y="805214"/>
          <a:ext cx="7643506" cy="5599412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3821753">
                  <a:extLst>
                    <a:ext uri="{9D8B030D-6E8A-4147-A177-3AD203B41FA5}">
                      <a16:colId xmlns:a16="http://schemas.microsoft.com/office/drawing/2014/main" val="4274943231"/>
                    </a:ext>
                  </a:extLst>
                </a:gridCol>
                <a:gridCol w="3821753">
                  <a:extLst>
                    <a:ext uri="{9D8B030D-6E8A-4147-A177-3AD203B41FA5}">
                      <a16:colId xmlns:a16="http://schemas.microsoft.com/office/drawing/2014/main" val="2474931834"/>
                    </a:ext>
                  </a:extLst>
                </a:gridCol>
              </a:tblGrid>
              <a:tr h="712682">
                <a:tc gridSpan="2">
                  <a:txBody>
                    <a:bodyPr/>
                    <a:lstStyle/>
                    <a:p>
                      <a:pPr algn="ctr"/>
                      <a:r>
                        <a:rPr lang="en-US" sz="3900"/>
                        <a:t>Bảng chia 3</a:t>
                      </a:r>
                    </a:p>
                  </a:txBody>
                  <a:tcPr marL="126573" marR="126573" marT="63286" marB="63286"/>
                </a:tc>
                <a:tc hMerge="1">
                  <a:txBody>
                    <a:bodyPr/>
                    <a:lstStyle/>
                    <a:p>
                      <a:pPr algn="just"/>
                      <a:endParaRPr lang="en-US" sz="3900"/>
                    </a:p>
                  </a:txBody>
                  <a:tcPr marL="126573" marR="126573" marT="63286" marB="63286"/>
                </a:tc>
                <a:extLst>
                  <a:ext uri="{0D108BD9-81ED-4DB2-BD59-A6C34878D82A}">
                    <a16:rowId xmlns:a16="http://schemas.microsoft.com/office/drawing/2014/main" val="3818383357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/>
                        <a:t>3 : 3 = 1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/>
                        <a:t>18 : 3 = 6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val="2816221152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algn="just"/>
                      <a:r>
                        <a:rPr lang="en-US" sz="4000"/>
                        <a:t>6 : 3 = 2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/>
                        <a:t>21 : 3 = 7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val="469697996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algn="just"/>
                      <a:r>
                        <a:rPr lang="en-US" sz="4000"/>
                        <a:t>9 : 3 = 3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/>
                        <a:t>24 : 3 = 8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val="4106565979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/>
                        <a:t>12 : 3 = 4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/>
                        <a:t>27 : 3 = 9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val="3502751697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/>
                        <a:t>15 : 3 = 5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/>
                        <a:t>30 : 3 = 10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val="410206174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A7BCB5D-5AAC-AB88-773B-CAF5F13C84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588" t="2214" r="41622" b="78797"/>
          <a:stretch/>
        </p:blipFill>
        <p:spPr>
          <a:xfrm>
            <a:off x="3902925" y="1562377"/>
            <a:ext cx="930442" cy="8589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20A1D25-2DE8-1BA6-03D1-97FA5026B6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534" t="27623" r="28676" b="50681"/>
          <a:stretch/>
        </p:blipFill>
        <p:spPr>
          <a:xfrm>
            <a:off x="3864610" y="2482111"/>
            <a:ext cx="930442" cy="9814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5334F5F-E141-041C-D74D-86C86D8A93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913" t="1545" r="15297" b="76759"/>
          <a:stretch/>
        </p:blipFill>
        <p:spPr>
          <a:xfrm>
            <a:off x="3808329" y="3531138"/>
            <a:ext cx="930442" cy="9814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F235E8B-BC72-5AB7-87B2-EEBF17E9CF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729" t="27214" r="7481" b="51090"/>
          <a:stretch/>
        </p:blipFill>
        <p:spPr>
          <a:xfrm>
            <a:off x="4164473" y="4477163"/>
            <a:ext cx="930442" cy="9814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B647F07-098C-400A-280E-B9CAC25155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277" t="56539" r="21933" b="21765"/>
          <a:stretch/>
        </p:blipFill>
        <p:spPr>
          <a:xfrm>
            <a:off x="4013839" y="5443061"/>
            <a:ext cx="930442" cy="9814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05F96B6-12BC-E52A-0B13-6CDFCECE91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990" t="51735" r="42220" b="22653"/>
          <a:stretch/>
        </p:blipFill>
        <p:spPr>
          <a:xfrm>
            <a:off x="7950701" y="1409741"/>
            <a:ext cx="930442" cy="1158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EFAC4D-364D-F81D-78C4-FAC0C4BF90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888" b="83947"/>
          <a:stretch/>
        </p:blipFill>
        <p:spPr>
          <a:xfrm>
            <a:off x="7950701" y="2567092"/>
            <a:ext cx="811325" cy="82564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E514EA7-4F3D-A9A2-2912-0FF3D7D6CF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444" t="16250" r="-2444" b="67697"/>
          <a:stretch/>
        </p:blipFill>
        <p:spPr>
          <a:xfrm>
            <a:off x="7950701" y="3608585"/>
            <a:ext cx="811325" cy="8256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0F7AFF2-4BA9-84F3-8FD3-DE9C1F7390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669" t="50000" r="-2218" b="31821"/>
          <a:stretch/>
        </p:blipFill>
        <p:spPr>
          <a:xfrm>
            <a:off x="7939269" y="4434231"/>
            <a:ext cx="811325" cy="93499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4C7C6E4-6010-3A2B-C915-0D07F4B6D0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14" t="85035" r="-7301" b="-3214"/>
          <a:stretch/>
        </p:blipFill>
        <p:spPr>
          <a:xfrm>
            <a:off x="8010259" y="5527528"/>
            <a:ext cx="811325" cy="93499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BB72987-B2F3-B039-21D7-15526D33870E}"/>
              </a:ext>
            </a:extLst>
          </p:cNvPr>
          <p:cNvSpPr txBox="1"/>
          <p:nvPr/>
        </p:nvSpPr>
        <p:spPr>
          <a:xfrm>
            <a:off x="3453746" y="6500536"/>
            <a:ext cx="6128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Click vào từng mặt cười ngẫu nhiên để kiểm tra kết quả</a:t>
            </a:r>
          </a:p>
        </p:txBody>
      </p:sp>
    </p:spTree>
    <p:extLst>
      <p:ext uri="{BB962C8B-B14F-4D97-AF65-F5344CB8AC3E}">
        <p14:creationId xmlns:p14="http://schemas.microsoft.com/office/powerpoint/2010/main" val="78920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C98A58B1-8920-43AA-44B5-970EDAFEC8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154652"/>
              </p:ext>
            </p:extLst>
          </p:nvPr>
        </p:nvGraphicFramePr>
        <p:xfrm>
          <a:off x="2385294" y="805214"/>
          <a:ext cx="7643506" cy="5599412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3821753">
                  <a:extLst>
                    <a:ext uri="{9D8B030D-6E8A-4147-A177-3AD203B41FA5}">
                      <a16:colId xmlns:a16="http://schemas.microsoft.com/office/drawing/2014/main" val="4274943231"/>
                    </a:ext>
                  </a:extLst>
                </a:gridCol>
                <a:gridCol w="3821753">
                  <a:extLst>
                    <a:ext uri="{9D8B030D-6E8A-4147-A177-3AD203B41FA5}">
                      <a16:colId xmlns:a16="http://schemas.microsoft.com/office/drawing/2014/main" val="2474931834"/>
                    </a:ext>
                  </a:extLst>
                </a:gridCol>
              </a:tblGrid>
              <a:tr h="712682">
                <a:tc gridSpan="2">
                  <a:txBody>
                    <a:bodyPr/>
                    <a:lstStyle/>
                    <a:p>
                      <a:pPr algn="ctr"/>
                      <a:r>
                        <a:rPr lang="en-US" sz="3900"/>
                        <a:t>Bảng chia 3</a:t>
                      </a:r>
                    </a:p>
                  </a:txBody>
                  <a:tcPr marL="126573" marR="126573" marT="63286" marB="63286"/>
                </a:tc>
                <a:tc hMerge="1">
                  <a:txBody>
                    <a:bodyPr/>
                    <a:lstStyle/>
                    <a:p>
                      <a:pPr algn="just"/>
                      <a:endParaRPr lang="en-US" sz="3900"/>
                    </a:p>
                  </a:txBody>
                  <a:tcPr marL="126573" marR="126573" marT="63286" marB="63286"/>
                </a:tc>
                <a:extLst>
                  <a:ext uri="{0D108BD9-81ED-4DB2-BD59-A6C34878D82A}">
                    <a16:rowId xmlns:a16="http://schemas.microsoft.com/office/drawing/2014/main" val="3818383357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/>
                        <a:t>3  : 3  = 1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/>
                        <a:t>18 : 3 = 6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val="2816221152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/>
                        <a:t>6  : 3  = 2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/>
                        <a:t>21 : 3 = 7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val="469697996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algn="just"/>
                      <a:r>
                        <a:rPr lang="en-US" sz="4000"/>
                        <a:t>9  : 3  = 3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/>
                        <a:t>24 : 3 = 8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val="4106565979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/>
                        <a:t>12 : 3 = 4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/>
                        <a:t>27 : 3 = 9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val="3502751697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/>
                        <a:t>15 : 3 = 5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/>
                        <a:t>30 : 3 = 10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val="4102061742"/>
                  </a:ext>
                </a:extLst>
              </a:tr>
            </a:tbl>
          </a:graphicData>
        </a:graphic>
      </p:graphicFrame>
      <p:sp>
        <p:nvSpPr>
          <p:cNvPr id="3" name="Subtitle 2">
            <a:extLst>
              <a:ext uri="{FF2B5EF4-FFF2-40B4-BE49-F238E27FC236}">
                <a16:creationId xmlns:a16="http://schemas.microsoft.com/office/drawing/2014/main" id="{B2F9ED28-1947-5BC9-39DF-223D2579E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6878" y="-311402"/>
            <a:ext cx="9068082" cy="1315225"/>
          </a:xfrm>
        </p:spPr>
        <p:txBody>
          <a:bodyPr/>
          <a:lstStyle/>
          <a:p>
            <a:endParaRPr lang="en-US" sz="3200" b="1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4DA6D1-B58C-C7E7-53FD-CEC1A02742A6}"/>
              </a:ext>
            </a:extLst>
          </p:cNvPr>
          <p:cNvSpPr/>
          <p:nvPr/>
        </p:nvSpPr>
        <p:spPr>
          <a:xfrm>
            <a:off x="4214197" y="1572125"/>
            <a:ext cx="850232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66BDD2-08FD-6CFD-363C-1399C84BCE91}"/>
              </a:ext>
            </a:extLst>
          </p:cNvPr>
          <p:cNvSpPr/>
          <p:nvPr/>
        </p:nvSpPr>
        <p:spPr>
          <a:xfrm>
            <a:off x="8045114" y="1572125"/>
            <a:ext cx="1195138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C5C2A9-E9B4-7F26-B0F0-B125366767E1}"/>
              </a:ext>
            </a:extLst>
          </p:cNvPr>
          <p:cNvSpPr/>
          <p:nvPr/>
        </p:nvSpPr>
        <p:spPr>
          <a:xfrm>
            <a:off x="2457471" y="1821320"/>
            <a:ext cx="578981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B28B189-CDD2-FB81-265C-8522383433BD}"/>
              </a:ext>
            </a:extLst>
          </p:cNvPr>
          <p:cNvSpPr/>
          <p:nvPr/>
        </p:nvSpPr>
        <p:spPr>
          <a:xfrm>
            <a:off x="6335946" y="1620077"/>
            <a:ext cx="578981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20" grpId="0" animBg="1"/>
      <p:bldP spid="20" grpId="1" animBg="1"/>
      <p:bldP spid="21" grpId="0" animBg="1"/>
      <p:bldP spid="21" grpId="1" animBg="1"/>
    </p:bldLst>
  </p:timing>
</p:sld>
</file>

<file path=ppt/theme/theme1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1586</TotalTime>
  <Words>1005</Words>
  <Application>Microsoft Office PowerPoint</Application>
  <PresentationFormat>Custom</PresentationFormat>
  <Paragraphs>149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Itim</vt:lpstr>
      <vt:lpstr>HP001 5 hàng</vt:lpstr>
      <vt:lpstr>Arial</vt:lpstr>
      <vt:lpstr>Times New Roman</vt:lpstr>
      <vt:lpstr>HP001 4 hàng</vt:lpstr>
      <vt:lpstr>SVN-Billo</vt:lpstr>
      <vt:lpstr>HP001 5H Normal</vt:lpstr>
      <vt:lpstr>Varela Round</vt:lpstr>
      <vt:lpstr>Learning the Alphabet by Slidesgo</vt:lpstr>
      <vt:lpstr>PowerPoint Presentation</vt:lpstr>
      <vt:lpstr>PowerPoint Presentation</vt:lpstr>
      <vt:lpstr>PowerPoint Presentation</vt:lpstr>
      <vt:lpstr>Chúc mừng các em đã khởi động xuất sắc!</vt:lpstr>
      <vt:lpstr>PowerPoint Presentation</vt:lpstr>
      <vt:lpstr>Trang 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the Alphabet</dc:title>
  <dc:creator>PC</dc:creator>
  <cp:lastModifiedBy>PKT</cp:lastModifiedBy>
  <cp:revision>175</cp:revision>
  <dcterms:modified xsi:type="dcterms:W3CDTF">2024-09-19T02:11:03Z</dcterms:modified>
</cp:coreProperties>
</file>