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6" r:id="rId2"/>
  </p:sldMasterIdLst>
  <p:notesMasterIdLst>
    <p:notesMasterId r:id="rId25"/>
  </p:notesMasterIdLst>
  <p:sldIdLst>
    <p:sldId id="265" r:id="rId3"/>
    <p:sldId id="276" r:id="rId4"/>
    <p:sldId id="277" r:id="rId5"/>
    <p:sldId id="278" r:id="rId6"/>
    <p:sldId id="281" r:id="rId7"/>
    <p:sldId id="282" r:id="rId8"/>
    <p:sldId id="283" r:id="rId9"/>
    <p:sldId id="284" r:id="rId10"/>
    <p:sldId id="286" r:id="rId11"/>
    <p:sldId id="288" r:id="rId12"/>
    <p:sldId id="291" r:id="rId13"/>
    <p:sldId id="287" r:id="rId14"/>
    <p:sldId id="258" r:id="rId15"/>
    <p:sldId id="294" r:id="rId16"/>
    <p:sldId id="293" r:id="rId17"/>
    <p:sldId id="297" r:id="rId18"/>
    <p:sldId id="299" r:id="rId19"/>
    <p:sldId id="301" r:id="rId20"/>
    <p:sldId id="259" r:id="rId21"/>
    <p:sldId id="289" r:id="rId22"/>
    <p:sldId id="26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2426B-94DA-4A0C-928F-7E6095EAB6A2}" type="datetimeFigureOut">
              <a:rPr lang="vi-VN" smtClean="0"/>
              <a:t>21/01/2026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89E6-C75D-4048-98C9-5C1103B9DA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326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6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10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4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303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444303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102" y="6407953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7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9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7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6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7D0CEF-B417-44AB-A987-9193B90D188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102" y="6407953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53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.VnTime" panose="020B7200000000000000" pitchFamily="34" charset="0"/>
              </a:rPr>
              <a:t>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pPr marL="0" indent="0" algn="ctr"/>
            <a:endParaRPr lang="vi-VN" altLang="en-US" sz="3700">
              <a:latin typeface=".VnTime" panose="020B7200000000000000" pitchFamily="34" charset="0"/>
            </a:endParaRPr>
          </a:p>
        </p:txBody>
      </p:sp>
      <p:pic>
        <p:nvPicPr>
          <p:cNvPr id="54276" name="Picture 4" descr="Pla01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2459567" y="2438413"/>
            <a:ext cx="7592484" cy="504825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00" kern="10" dirty="0">
                <a:ln w="12700" cap="rnd">
                  <a:solidFill>
                    <a:srgbClr val="FF00FF"/>
                  </a:solidFill>
                  <a:prstDash val="sysDot"/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4300" kern="10" dirty="0" smtClean="0">
                <a:ln w="12700" cap="rnd">
                  <a:solidFill>
                    <a:srgbClr val="FF00FF"/>
                  </a:solidFill>
                  <a:prstDash val="sysDot"/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1A1</a:t>
            </a:r>
            <a:endParaRPr lang="en-US" sz="4300" kern="10" dirty="0">
              <a:ln w="12700" cap="rnd">
                <a:solidFill>
                  <a:srgbClr val="FF00FF"/>
                </a:solidFill>
                <a:prstDash val="sysDot"/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1092200" y="1295400"/>
            <a:ext cx="10363200" cy="32004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10734596"/>
              </a:avLst>
            </a:prstTxWarp>
          </a:bodyPr>
          <a:lstStyle/>
          <a:p>
            <a:pPr algn="ctr"/>
            <a:r>
              <a:rPr lang="en-US" sz="6400" kern="10" dirty="0" err="1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TRƯỜNG</a:t>
            </a:r>
            <a:r>
              <a:rPr lang="en-US" sz="6400" kern="10" dirty="0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400" kern="10" dirty="0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6400" kern="10" dirty="0" err="1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NẬM</a:t>
            </a:r>
            <a:r>
              <a:rPr lang="en-US" sz="6400" kern="10" dirty="0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kern="10" dirty="0" err="1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endParaRPr lang="en-US" sz="6400" kern="10" dirty="0">
              <a:ln w="9525">
                <a:solidFill>
                  <a:srgbClr val="CC00FF"/>
                </a:solidFill>
                <a:rou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727200" y="3962405"/>
            <a:ext cx="5080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.VnAristote" panose="020B7200000000000000" pitchFamily="34" charset="0"/>
            </a:endParaRPr>
          </a:p>
        </p:txBody>
      </p:sp>
      <p:sp>
        <p:nvSpPr>
          <p:cNvPr id="54280" name="WordArt 5"/>
          <p:cNvSpPr>
            <a:spLocks noChangeArrowheads="1" noChangeShapeType="1" noTextEdit="1"/>
          </p:cNvSpPr>
          <p:nvPr/>
        </p:nvSpPr>
        <p:spPr bwMode="auto">
          <a:xfrm>
            <a:off x="2286000" y="3657606"/>
            <a:ext cx="7975600" cy="6667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Tiếng Việt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16008" y="5068889"/>
            <a:ext cx="9872393" cy="1762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vi-VN" sz="43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vi-VN" sz="4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 viên: Đào Thị Đào</a:t>
            </a:r>
            <a:endParaRPr lang="en-US" sz="43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824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109"/>
            <a:ext cx="1097280" cy="571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2756" y="2859111"/>
            <a:ext cx="4327301" cy="1416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.VnAvant" pitchFamily="34" charset="0"/>
              </a:rPr>
              <a:t>  x</a:t>
            </a:r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6405" y="1493961"/>
            <a:ext cx="2163651" cy="13651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2757" y="1493960"/>
            <a:ext cx="2163651" cy="13651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vi-VN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26804"/>
              </p:ext>
            </p:extLst>
          </p:nvPr>
        </p:nvGraphicFramePr>
        <p:xfrm>
          <a:off x="786385" y="4713179"/>
          <a:ext cx="10833339" cy="1158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8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2400" dirty="0" smtClean="0"/>
                        <a:t>K</a:t>
                      </a:r>
                      <a:r>
                        <a:rPr lang="vi-VN" sz="2400" dirty="0" smtClean="0"/>
                        <a:t> </a:t>
                      </a:r>
                      <a:r>
                        <a:rPr lang="vi-VN" sz="3200" b="1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khãm        vßm</a:t>
                      </a:r>
                      <a:r>
                        <a:rPr lang="vi-VN" sz="3200" b="1" baseline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        ném       t«m        bêm        r¬m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85"/>
            <a:ext cx="2629267" cy="1238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6587" y="475303"/>
            <a:ext cx="837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5592" y="523615"/>
            <a:ext cx="94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0339" y="316370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b="1" dirty="0">
                <a:latin typeface=".VnAvant" pitchFamily="34" charset="0"/>
              </a:rPr>
              <a:t>/</a:t>
            </a:r>
            <a:endParaRPr lang="en-GB" sz="16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0967" y="475302"/>
            <a:ext cx="99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m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80985"/>
              </p:ext>
            </p:extLst>
          </p:nvPr>
        </p:nvGraphicFramePr>
        <p:xfrm>
          <a:off x="1949939" y="754833"/>
          <a:ext cx="812800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6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dirty="0" smtClean="0"/>
                        <a:t>Vvv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Gµi c¸c vÇn: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m 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«</a:t>
                      </a: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m      ơm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  <a:p>
                      <a:endParaRPr lang="vi-VN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42279"/>
              </p:ext>
            </p:extLst>
          </p:nvPr>
        </p:nvGraphicFramePr>
        <p:xfrm>
          <a:off x="1016000" y="3591828"/>
          <a:ext cx="10261600" cy="110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9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T×m tiÕng ngoµi bµi chøa vÇn: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m 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«</a:t>
                      </a: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m      ơm</a:t>
                      </a:r>
                    </a:p>
                    <a:p>
                      <a:endParaRPr lang="vi-VN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3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26" y="2191364"/>
            <a:ext cx="2924583" cy="2019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35" y="1781732"/>
            <a:ext cx="3095010" cy="2429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107" y="2048469"/>
            <a:ext cx="3115111" cy="2305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48" y="148485"/>
            <a:ext cx="2629267" cy="12384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8399" y="4738206"/>
            <a:ext cx="298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.VnAvant" panose="020B7200000000000000" pitchFamily="34" charset="0"/>
              </a:rPr>
              <a:t>®om ®</a:t>
            </a:r>
            <a:r>
              <a:rPr lang="en-US" sz="3200" b="1" dirty="0" err="1" smtClean="0">
                <a:latin typeface=".VnAvant" panose="020B7200000000000000" pitchFamily="34" charset="0"/>
              </a:rPr>
              <a:t>ãm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6709" y="4738205"/>
            <a:ext cx="298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c</a:t>
            </a:r>
            <a:r>
              <a:rPr lang="en-US" sz="3200" b="1" dirty="0" smtClean="0">
                <a:latin typeface=".VnAvant" panose="020B7200000000000000" pitchFamily="34" charset="0"/>
              </a:rPr>
              <a:t>hã ®</a:t>
            </a:r>
            <a:r>
              <a:rPr lang="en-US" sz="3200" b="1" dirty="0" err="1" smtClean="0">
                <a:latin typeface=".VnAvant" panose="020B7200000000000000" pitchFamily="34" charset="0"/>
              </a:rPr>
              <a:t>èm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7549" y="4738206"/>
            <a:ext cx="312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anose="020B7200000000000000" pitchFamily="34" charset="0"/>
              </a:rPr>
              <a:t>m©m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c¬m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726" y="4749421"/>
            <a:ext cx="263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.VnAvant" panose="020B7200000000000000" pitchFamily="34" charset="0"/>
              </a:rPr>
              <a:t>®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ãm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7426" y="4745686"/>
            <a:ext cx="275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.VnAvant" panose="020B7200000000000000" pitchFamily="34" charset="0"/>
              </a:rPr>
              <a:t>chã ®</a:t>
            </a:r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5019" y="4738204"/>
            <a:ext cx="257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  </a:t>
            </a:r>
            <a:r>
              <a:rPr lang="en-US" sz="3200" b="1" dirty="0" err="1" smtClean="0">
                <a:latin typeface=".VnAvant" panose="020B7200000000000000" pitchFamily="34" charset="0"/>
              </a:rPr>
              <a:t>m©m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312" y="704426"/>
            <a:ext cx="12311187" cy="35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.VnTime" panose="020B7200000000000000" pitchFamily="34" charset="0"/>
              </a:rPr>
              <a:t>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pPr marL="0" indent="0" algn="ctr"/>
            <a:endParaRPr lang="vi-VN" altLang="en-US" sz="3700">
              <a:latin typeface=".VnTime" panose="020B7200000000000000" pitchFamily="34" charset="0"/>
            </a:endParaRPr>
          </a:p>
        </p:txBody>
      </p:sp>
      <p:pic>
        <p:nvPicPr>
          <p:cNvPr id="54276" name="Picture 4" descr="Pla01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1965278" y="2438413"/>
            <a:ext cx="8086773" cy="811835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49831"/>
              </a:avLst>
            </a:prstTxWarp>
          </a:bodyPr>
          <a:lstStyle/>
          <a:p>
            <a:pPr algn="ctr"/>
            <a:r>
              <a:rPr lang="en-US" sz="4300" kern="10" dirty="0">
                <a:ln w="12700" cap="rnd">
                  <a:solidFill>
                    <a:srgbClr val="FF00FF"/>
                  </a:solidFill>
                  <a:prstDash val="sysDot"/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4300" kern="10" dirty="0" smtClean="0">
                <a:ln w="12700" cap="rnd">
                  <a:solidFill>
                    <a:srgbClr val="FF00FF"/>
                  </a:solidFill>
                  <a:prstDash val="sysDot"/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1A1</a:t>
            </a:r>
            <a:endParaRPr lang="en-US" sz="4300" kern="10" dirty="0">
              <a:ln w="12700" cap="rnd">
                <a:solidFill>
                  <a:srgbClr val="FF00FF"/>
                </a:solidFill>
                <a:prstDash val="sysDot"/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1092200" y="1295400"/>
            <a:ext cx="10363200" cy="32004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10734596"/>
              </a:avLst>
            </a:prstTxWarp>
          </a:bodyPr>
          <a:lstStyle/>
          <a:p>
            <a:pPr algn="ctr"/>
            <a:r>
              <a:rPr lang="en-US" sz="6400" kern="10" dirty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TRƯỜNG TH </a:t>
            </a:r>
            <a:r>
              <a:rPr lang="en-US" sz="6400" kern="10" dirty="0" err="1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.VnAvant" pitchFamily="34" charset="0"/>
                <a:cs typeface="Times New Roman" panose="02020603050405020304"/>
              </a:rPr>
              <a:t>N</a:t>
            </a:r>
            <a:r>
              <a:rPr lang="en-US" sz="6400" kern="10" dirty="0" err="1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.VnArialH" pitchFamily="34" charset="0"/>
                <a:cs typeface="Times New Roman" panose="02020603050405020304"/>
              </a:rPr>
              <a:t>Ë</a:t>
            </a:r>
            <a:r>
              <a:rPr lang="en-US" sz="6400" kern="10" dirty="0" err="1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.VnAvant" pitchFamily="34" charset="0"/>
                <a:cs typeface="Times New Roman" panose="02020603050405020304"/>
              </a:rPr>
              <a:t>M</a:t>
            </a:r>
            <a:r>
              <a:rPr lang="en-US" sz="6400" kern="10" dirty="0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.VnAvant" pitchFamily="34" charset="0"/>
                <a:cs typeface="Times New Roman" panose="02020603050405020304"/>
              </a:rPr>
              <a:t> </a:t>
            </a:r>
            <a:r>
              <a:rPr lang="en-US" sz="6400" kern="10" dirty="0" err="1" smtClean="0">
                <a:ln w="9525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.VnAvant" pitchFamily="34" charset="0"/>
                <a:cs typeface="Times New Roman" panose="02020603050405020304"/>
              </a:rPr>
              <a:t>T¡M</a:t>
            </a:r>
            <a:endParaRPr lang="en-US" sz="6400" kern="10" dirty="0">
              <a:ln w="9525">
                <a:solidFill>
                  <a:srgbClr val="CC00FF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727200" y="3962405"/>
            <a:ext cx="508000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.VnAristote" panose="020B7200000000000000" pitchFamily="34" charset="0"/>
            </a:endParaRPr>
          </a:p>
        </p:txBody>
      </p:sp>
      <p:sp>
        <p:nvSpPr>
          <p:cNvPr id="54280" name="WordArt 5"/>
          <p:cNvSpPr>
            <a:spLocks noChangeArrowheads="1" noChangeShapeType="1" noTextEdit="1"/>
          </p:cNvSpPr>
          <p:nvPr/>
        </p:nvSpPr>
        <p:spPr bwMode="auto">
          <a:xfrm>
            <a:off x="2286000" y="3657613"/>
            <a:ext cx="7975600" cy="126608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/>
            <a:r>
              <a:rPr lang="en-US" sz="4800" b="1" kern="10" dirty="0" err="1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</a:t>
            </a:r>
            <a:r>
              <a:rPr lang="en-US" sz="4800" b="1" kern="10" dirty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4800" b="1" kern="10" dirty="0" err="1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4800" b="1" kern="10" dirty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b="1" kern="10" dirty="0" err="1" smtClean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4800" b="1" kern="10" dirty="0" smtClean="0">
              <a:ln w="12700">
                <a:solidFill>
                  <a:srgbClr val="008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4800" b="1" kern="10" dirty="0" err="1" smtClean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</a:t>
            </a:r>
            <a:r>
              <a:rPr lang="en-US" sz="4800" b="1" kern="10" dirty="0" err="1" smtClean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/>
              </a:rPr>
              <a:t>µi</a:t>
            </a:r>
            <a:r>
              <a:rPr lang="en-US" sz="4800" b="1" kern="10" dirty="0" smtClean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/>
              </a:rPr>
              <a:t> 36: </a:t>
            </a:r>
            <a:r>
              <a:rPr lang="en-US" sz="4800" b="1" kern="10" dirty="0" err="1" smtClean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/>
              </a:rPr>
              <a:t>om</a:t>
            </a:r>
            <a:r>
              <a:rPr lang="en-US" sz="4800" b="1" kern="10" dirty="0" smtClean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/>
              </a:rPr>
              <a:t> «m ¬m (</a:t>
            </a:r>
            <a:r>
              <a:rPr lang="en-US" sz="4800" b="1" kern="10" dirty="0" err="1" smtClean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/>
              </a:rPr>
              <a:t>TiÕt</a:t>
            </a:r>
            <a:r>
              <a:rPr lang="en-US" sz="4800" b="1" kern="10" dirty="0" smtClean="0">
                <a:ln w="12700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 panose="02020603050405020304"/>
              </a:rPr>
              <a:t> 2)</a:t>
            </a:r>
            <a:endParaRPr lang="en-US" sz="4800" b="1" kern="10" dirty="0">
              <a:ln w="12700">
                <a:solidFill>
                  <a:srgbClr val="008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16008" y="5068889"/>
            <a:ext cx="9872393" cy="1762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vi-VN" sz="43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endParaRPr lang="en-US" sz="43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12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3644721" y="-553792"/>
            <a:ext cx="8480739" cy="327123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>
              <a:buFont typeface="Arial" panose="020B0604020202020204"/>
              <a:buNone/>
            </a:pP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  <a:sym typeface="Arial" panose="020B0604020202020204"/>
              </a:rPr>
              <a:t>Khëi</a:t>
            </a:r>
            <a:r>
              <a:rPr lang="en-US" sz="33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  <a:sym typeface="Arial" panose="020B0604020202020204"/>
              </a:rPr>
              <a:t> ®</a:t>
            </a: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  <a:sym typeface="Arial" panose="020B0604020202020204"/>
              </a:rPr>
              <a:t>éng</a:t>
            </a:r>
            <a:r>
              <a:rPr lang="en-US" sz="33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  <a:sym typeface="Arial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8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>
              <a:latin typeface=".VnAvant" pitchFamily="34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latin typeface=".VnAvant" pitchFamily="34" charset="0"/>
              </a:rPr>
              <a:t>Ch¬i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trß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ch¬i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“</a:t>
            </a:r>
            <a:r>
              <a:rPr lang="en-US" sz="3200" b="1" dirty="0" err="1" smtClean="0">
                <a:latin typeface=".VnAvant" pitchFamily="34" charset="0"/>
              </a:rPr>
              <a:t>TruyÒn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</a:t>
            </a:r>
            <a:r>
              <a:rPr lang="en-US" kern="10" dirty="0" smtClean="0">
                <a:ln w="9525">
                  <a:solidFill>
                    <a:srgbClr val="CC00FF"/>
                  </a:solidFill>
                  <a:round/>
                </a:ln>
                <a:latin typeface=".VnAvant" pitchFamily="34" charset="0"/>
                <a:cs typeface="Times New Roman" panose="02020603050405020304"/>
              </a:rPr>
              <a:t>­</a:t>
            </a:r>
            <a:r>
              <a:rPr lang="en-US" b="1" dirty="0" smtClean="0">
                <a:latin typeface=".VnAvant" pitchFamily="34" charset="0"/>
              </a:rPr>
              <a:t>­­</a:t>
            </a:r>
            <a:r>
              <a:rPr lang="en-US" b="1" dirty="0">
                <a:latin typeface=".VnArialH" pitchFamily="34" charset="0"/>
              </a:rPr>
              <a:t>¦</a:t>
            </a:r>
            <a:r>
              <a:rPr lang="en-US" b="1" dirty="0" smtClean="0">
                <a:latin typeface=".VnAvant" pitchFamily="34" charset="0"/>
              </a:rPr>
              <a:t>”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2386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312" y="704426"/>
            <a:ext cx="12311187" cy="35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5" y="239987"/>
            <a:ext cx="1895740" cy="809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237" y="-472541"/>
            <a:ext cx="7881617" cy="5658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3" y="5544529"/>
            <a:ext cx="1184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.VnAvant" panose="020B7200000000000000" pitchFamily="34" charset="0"/>
              </a:rPr>
              <a:t>H«m</a:t>
            </a:r>
            <a:r>
              <a:rPr lang="en-US" sz="2800" b="1" dirty="0" smtClean="0">
                <a:latin typeface=".VnAvant" panose="020B7200000000000000" pitchFamily="34" charset="0"/>
              </a:rPr>
              <a:t> qua, c« M¬ ë </a:t>
            </a:r>
            <a:r>
              <a:rPr lang="en-US" sz="2800" b="1" dirty="0" err="1" smtClean="0">
                <a:latin typeface=".VnAvant" panose="020B7200000000000000" pitchFamily="34" charset="0"/>
              </a:rPr>
              <a:t>xãm</a:t>
            </a:r>
            <a:r>
              <a:rPr lang="en-US" sz="2800" b="1" dirty="0" smtClean="0">
                <a:latin typeface=".VnAvant" panose="020B7200000000000000" pitchFamily="34" charset="0"/>
              </a:rPr>
              <a:t> H¹ ®</a:t>
            </a:r>
            <a:r>
              <a:rPr lang="en-US" sz="2800" b="1" dirty="0" err="1" smtClean="0">
                <a:latin typeface=".VnAvant" panose="020B7200000000000000" pitchFamily="34" charset="0"/>
              </a:rPr>
              <a:t>Õn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th¨m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nh</a:t>
            </a:r>
            <a:r>
              <a:rPr lang="en-US" sz="2800" b="1" dirty="0" smtClean="0">
                <a:latin typeface=".VnAvant" panose="020B7200000000000000" pitchFamily="34" charset="0"/>
              </a:rPr>
              <a:t>µ Hµ.    C« cho Hµ giá cam.    Hµ </a:t>
            </a:r>
            <a:r>
              <a:rPr lang="en-US" sz="2800" b="1" dirty="0" err="1" smtClean="0">
                <a:latin typeface=".VnAvant" panose="020B7200000000000000" pitchFamily="34" charset="0"/>
              </a:rPr>
              <a:t>chän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qu</a:t>
            </a:r>
            <a:r>
              <a:rPr lang="en-US" sz="2800" b="1" dirty="0" smtClean="0">
                <a:latin typeface=".VnAvant" panose="020B7200000000000000" pitchFamily="34" charset="0"/>
              </a:rPr>
              <a:t>¶ cam to </a:t>
            </a:r>
            <a:r>
              <a:rPr lang="en-US" sz="2800" b="1" dirty="0" err="1" smtClean="0">
                <a:latin typeface=".VnAvant" panose="020B7200000000000000" pitchFamily="34" charset="0"/>
              </a:rPr>
              <a:t>phÇn</a:t>
            </a:r>
            <a:r>
              <a:rPr lang="en-US" sz="2800" b="1" dirty="0" smtClean="0">
                <a:latin typeface=".VnAvant" panose="020B7200000000000000" pitchFamily="34" charset="0"/>
              </a:rPr>
              <a:t> bè.    MÑ khen vµ </a:t>
            </a:r>
            <a:r>
              <a:rPr lang="en-US" sz="2800" b="1" dirty="0" err="1" smtClean="0">
                <a:latin typeface=".VnAvant" panose="020B7200000000000000" pitchFamily="34" charset="0"/>
              </a:rPr>
              <a:t>th¬m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lªn</a:t>
            </a:r>
            <a:r>
              <a:rPr lang="en-US" sz="2800" b="1" dirty="0" smtClean="0">
                <a:latin typeface=".VnAvant" panose="020B7200000000000000" pitchFamily="34" charset="0"/>
              </a:rPr>
              <a:t> m¸ Hµ.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843" y="5556807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4988" y="5551557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30854" y="5975416"/>
            <a:ext cx="777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13112"/>
            <a:ext cx="583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NI-Avo" pitchFamily="2" charset="0"/>
              </a:rPr>
              <a:t>(1)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5699" y="5613112"/>
            <a:ext cx="620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NI-Avo" pitchFamily="2" charset="0"/>
              </a:rPr>
              <a:t>(2)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6990" y="6074777"/>
            <a:ext cx="599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NI-Avo" pitchFamily="2" charset="0"/>
              </a:rPr>
              <a:t> (3)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4492" y="6036971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NI-Avo" pitchFamily="2" charset="0"/>
              </a:rPr>
              <a:t>(4)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3644721" y="-553792"/>
            <a:ext cx="8480739" cy="327123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685783">
              <a:buFont typeface="Arial" panose="020B0604020202020204"/>
              <a:buNone/>
            </a:pP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  <a:sym typeface="Arial" panose="020B0604020202020204"/>
              </a:rPr>
              <a:t>Khëi</a:t>
            </a:r>
            <a:r>
              <a:rPr lang="en-US" sz="33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  <a:sym typeface="Arial" panose="020B0604020202020204"/>
              </a:rPr>
              <a:t> ®</a:t>
            </a: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  <a:sym typeface="Arial" panose="020B0604020202020204"/>
              </a:rPr>
              <a:t>éng</a:t>
            </a:r>
            <a:r>
              <a:rPr lang="en-US" sz="33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  <a:sym typeface="Arial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0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5815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    </a:t>
            </a:r>
            <a:r>
              <a:rPr lang="en-US" sz="3200" b="1" dirty="0" err="1" smtClean="0">
                <a:latin typeface=".VnAvant" panose="020B7200000000000000" pitchFamily="34" charset="0"/>
              </a:rPr>
              <a:t>H«m</a:t>
            </a:r>
            <a:r>
              <a:rPr lang="en-US" sz="3200" b="1" dirty="0" smtClean="0">
                <a:latin typeface=".VnAvant" panose="020B7200000000000000" pitchFamily="34" charset="0"/>
              </a:rPr>
              <a:t> qua, c« M¬ ë </a:t>
            </a:r>
            <a:r>
              <a:rPr lang="en-US" sz="3200" b="1" dirty="0" err="1" smtClean="0">
                <a:latin typeface=".VnAvant" panose="020B7200000000000000" pitchFamily="34" charset="0"/>
              </a:rPr>
              <a:t>xãm</a:t>
            </a:r>
            <a:r>
              <a:rPr lang="en-US" sz="3200" b="1" dirty="0" smtClean="0">
                <a:latin typeface=".VnAvant" panose="020B7200000000000000" pitchFamily="34" charset="0"/>
              </a:rPr>
              <a:t> H¹ ®</a:t>
            </a:r>
            <a:r>
              <a:rPr lang="en-US" sz="3200" b="1" dirty="0" err="1" smtClean="0">
                <a:latin typeface=".VnAvant" panose="020B7200000000000000" pitchFamily="34" charset="0"/>
              </a:rPr>
              <a:t>Õn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th¨m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nh</a:t>
            </a:r>
            <a:r>
              <a:rPr lang="en-US" sz="3200" b="1" dirty="0" smtClean="0">
                <a:latin typeface=".VnAvant" panose="020B7200000000000000" pitchFamily="34" charset="0"/>
              </a:rPr>
              <a:t>µ Hµ. C« cho Hµ giá cam. Hµ </a:t>
            </a:r>
            <a:r>
              <a:rPr lang="en-US" sz="3200" b="1" dirty="0" err="1" smtClean="0">
                <a:latin typeface=".VnAvant" panose="020B7200000000000000" pitchFamily="34" charset="0"/>
              </a:rPr>
              <a:t>chän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qu</a:t>
            </a:r>
            <a:r>
              <a:rPr lang="en-US" sz="3200" b="1" dirty="0" smtClean="0">
                <a:latin typeface=".VnAvant" panose="020B7200000000000000" pitchFamily="34" charset="0"/>
              </a:rPr>
              <a:t>¶ cam to </a:t>
            </a:r>
            <a:r>
              <a:rPr lang="en-US" sz="3200" b="1" dirty="0" err="1" smtClean="0">
                <a:latin typeface=".VnAvant" panose="020B7200000000000000" pitchFamily="34" charset="0"/>
              </a:rPr>
              <a:t>phÇn</a:t>
            </a:r>
            <a:r>
              <a:rPr lang="en-US" sz="3200" b="1" dirty="0" smtClean="0">
                <a:latin typeface=".VnAvant" panose="020B7200000000000000" pitchFamily="34" charset="0"/>
              </a:rPr>
              <a:t> bè. MÑ khen vµ </a:t>
            </a:r>
            <a:r>
              <a:rPr lang="en-US" sz="3200" b="1" dirty="0" err="1" smtClean="0">
                <a:latin typeface=".VnAvant" panose="020B7200000000000000" pitchFamily="34" charset="0"/>
              </a:rPr>
              <a:t>th¬m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lªn</a:t>
            </a:r>
            <a:r>
              <a:rPr lang="en-US" sz="3200" b="1" dirty="0" smtClean="0">
                <a:latin typeface=".VnAvant" panose="020B7200000000000000" pitchFamily="34" charset="0"/>
              </a:rPr>
              <a:t> m¸ Hµ.</a:t>
            </a:r>
            <a:endParaRPr lang="vi-V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3293"/>
            <a:ext cx="10515600" cy="44536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.VnAvant" pitchFamily="34" charset="0"/>
              </a:rPr>
              <a:t>     </a:t>
            </a:r>
            <a:r>
              <a:rPr lang="en-US" sz="3000" b="1" u="sng" dirty="0" err="1" smtClean="0">
                <a:latin typeface=".VnAvant" pitchFamily="34" charset="0"/>
              </a:rPr>
              <a:t>C©u</a:t>
            </a:r>
            <a:r>
              <a:rPr lang="en-US" sz="3000" b="1" u="sng" dirty="0" smtClean="0">
                <a:latin typeface=".VnAvant" pitchFamily="34" charset="0"/>
              </a:rPr>
              <a:t> 1</a:t>
            </a:r>
            <a:r>
              <a:rPr lang="en-US" sz="3000" dirty="0" smtClean="0">
                <a:latin typeface=".VnAvant" pitchFamily="34" charset="0"/>
              </a:rPr>
              <a:t>: </a:t>
            </a:r>
            <a:r>
              <a:rPr lang="en-US" sz="3000" dirty="0" err="1" smtClean="0">
                <a:latin typeface=".VnAvant" pitchFamily="34" charset="0"/>
              </a:rPr>
              <a:t>H«m</a:t>
            </a:r>
            <a:r>
              <a:rPr lang="en-US" sz="3000" dirty="0" smtClean="0">
                <a:latin typeface=".VnAvant" pitchFamily="34" charset="0"/>
              </a:rPr>
              <a:t> qua </a:t>
            </a:r>
            <a:r>
              <a:rPr lang="en-US" sz="3000" dirty="0" err="1" smtClean="0">
                <a:latin typeface=".VnAvant" pitchFamily="34" charset="0"/>
              </a:rPr>
              <a:t>ai</a:t>
            </a:r>
            <a:r>
              <a:rPr lang="en-US" sz="3000" dirty="0" smtClean="0">
                <a:latin typeface=".VnAvant" pitchFamily="34" charset="0"/>
              </a:rPr>
              <a:t> ®</a:t>
            </a:r>
            <a:r>
              <a:rPr lang="en-US" sz="3000" dirty="0" err="1" smtClean="0">
                <a:latin typeface=".VnAvant" pitchFamily="34" charset="0"/>
              </a:rPr>
              <a:t>Õn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th¨m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nh</a:t>
            </a:r>
            <a:r>
              <a:rPr lang="en-US" sz="3000" dirty="0" smtClean="0">
                <a:latin typeface=".VnAvant" pitchFamily="34" charset="0"/>
              </a:rPr>
              <a:t>µ Hµ?</a:t>
            </a:r>
          </a:p>
          <a:p>
            <a:pPr marL="0" indent="0">
              <a:buNone/>
            </a:pPr>
            <a:r>
              <a:rPr lang="en-US" sz="3000" dirty="0" smtClean="0">
                <a:latin typeface=".VnAvant" pitchFamily="34" charset="0"/>
              </a:rPr>
              <a:t> A. C« M¬               B. C« </a:t>
            </a:r>
            <a:r>
              <a:rPr lang="en-US" sz="3000" dirty="0" err="1" smtClean="0">
                <a:latin typeface=".VnAvant" pitchFamily="34" charset="0"/>
              </a:rPr>
              <a:t>Hoa</a:t>
            </a:r>
            <a:r>
              <a:rPr lang="en-US" sz="3000" dirty="0" smtClean="0">
                <a:latin typeface=".VnAvant" pitchFamily="34" charset="0"/>
              </a:rPr>
              <a:t>                  C. C« Mai</a:t>
            </a:r>
          </a:p>
          <a:p>
            <a:pPr marL="0" indent="0">
              <a:buNone/>
            </a:pPr>
            <a:endParaRPr lang="en-US" sz="3000" dirty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.VnAvant" pitchFamily="34" charset="0"/>
              </a:rPr>
              <a:t>    </a:t>
            </a:r>
            <a:r>
              <a:rPr lang="en-US" sz="3000" b="1" u="sng" dirty="0" err="1" smtClean="0">
                <a:latin typeface=".VnAvant" pitchFamily="34" charset="0"/>
              </a:rPr>
              <a:t>C©u</a:t>
            </a:r>
            <a:r>
              <a:rPr lang="en-US" sz="3000" b="1" u="sng" dirty="0" smtClean="0">
                <a:latin typeface=".VnAvant" pitchFamily="34" charset="0"/>
              </a:rPr>
              <a:t> 2</a:t>
            </a:r>
            <a:r>
              <a:rPr lang="en-US" sz="3000" dirty="0" smtClean="0">
                <a:latin typeface=".VnAvant" pitchFamily="34" charset="0"/>
              </a:rPr>
              <a:t>: C« </a:t>
            </a:r>
            <a:r>
              <a:rPr lang="en-US" sz="3000" dirty="0" err="1" smtClean="0">
                <a:latin typeface=".VnAvant" pitchFamily="34" charset="0"/>
              </a:rPr>
              <a:t>cho</a:t>
            </a:r>
            <a:r>
              <a:rPr lang="en-US" sz="3000" dirty="0" smtClean="0">
                <a:latin typeface=".VnAvant" pitchFamily="34" charset="0"/>
              </a:rPr>
              <a:t> Hµ </a:t>
            </a:r>
            <a:r>
              <a:rPr lang="en-US" sz="3000" dirty="0" err="1" smtClean="0">
                <a:latin typeface=".VnAvant" pitchFamily="34" charset="0"/>
              </a:rPr>
              <a:t>giá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qu</a:t>
            </a:r>
            <a:r>
              <a:rPr lang="en-US" sz="3000" dirty="0" smtClean="0">
                <a:latin typeface=".VnAvant" pitchFamily="34" charset="0"/>
              </a:rPr>
              <a:t>¶ g×:</a:t>
            </a:r>
          </a:p>
          <a:p>
            <a:pPr marL="0" indent="0">
              <a:buNone/>
            </a:pPr>
            <a:r>
              <a:rPr lang="en-US" sz="3000" dirty="0" smtClean="0">
                <a:latin typeface=".VnAvant" pitchFamily="34" charset="0"/>
              </a:rPr>
              <a:t> A. </a:t>
            </a:r>
            <a:r>
              <a:rPr lang="en-US" sz="3000" dirty="0" err="1" smtClean="0">
                <a:latin typeface=".VnAvant" pitchFamily="34" charset="0"/>
              </a:rPr>
              <a:t>Giá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t¸o</a:t>
            </a:r>
            <a:r>
              <a:rPr lang="en-US" sz="3000" dirty="0" smtClean="0">
                <a:latin typeface=".VnAvant" pitchFamily="34" charset="0"/>
              </a:rPr>
              <a:t>              B. </a:t>
            </a:r>
            <a:r>
              <a:rPr lang="en-US" sz="3000" dirty="0" err="1" smtClean="0">
                <a:latin typeface=".VnAvant" pitchFamily="34" charset="0"/>
              </a:rPr>
              <a:t>Giá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nho</a:t>
            </a:r>
            <a:r>
              <a:rPr lang="en-US" sz="3000" dirty="0" smtClean="0">
                <a:latin typeface=".VnAvant" pitchFamily="34" charset="0"/>
              </a:rPr>
              <a:t>                  C. </a:t>
            </a:r>
            <a:r>
              <a:rPr lang="en-US" sz="3000" dirty="0" err="1" smtClean="0">
                <a:latin typeface=".VnAvant" pitchFamily="34" charset="0"/>
              </a:rPr>
              <a:t>Giá</a:t>
            </a:r>
            <a:r>
              <a:rPr lang="en-US" sz="3000" dirty="0" smtClean="0">
                <a:latin typeface=".VnAvant" pitchFamily="34" charset="0"/>
              </a:rPr>
              <a:t> cam</a:t>
            </a:r>
          </a:p>
          <a:p>
            <a:pPr marL="0" indent="0">
              <a:buNone/>
            </a:pPr>
            <a:endParaRPr lang="en-US" sz="3000" dirty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.VnAvant" pitchFamily="34" charset="0"/>
              </a:rPr>
              <a:t>     </a:t>
            </a:r>
            <a:r>
              <a:rPr lang="en-US" sz="3000" b="1" u="sng" dirty="0" err="1" smtClean="0">
                <a:latin typeface=".VnAvant" pitchFamily="34" charset="0"/>
              </a:rPr>
              <a:t>C©u</a:t>
            </a:r>
            <a:r>
              <a:rPr lang="en-US" sz="3000" b="1" u="sng" dirty="0" smtClean="0">
                <a:latin typeface=".VnAvant" pitchFamily="34" charset="0"/>
              </a:rPr>
              <a:t> 3</a:t>
            </a:r>
            <a:r>
              <a:rPr lang="en-US" sz="3000" dirty="0" smtClean="0">
                <a:latin typeface=".VnAvant" pitchFamily="34" charset="0"/>
              </a:rPr>
              <a:t>: Hµ </a:t>
            </a:r>
            <a:r>
              <a:rPr lang="en-US" sz="3000" dirty="0" err="1" smtClean="0">
                <a:latin typeface=".VnAvant" pitchFamily="34" charset="0"/>
              </a:rPr>
              <a:t>trän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qu</a:t>
            </a:r>
            <a:r>
              <a:rPr lang="en-US" sz="3000" dirty="0" smtClean="0">
                <a:latin typeface=".VnAvant" pitchFamily="34" charset="0"/>
              </a:rPr>
              <a:t>¶ cam to ®Ó </a:t>
            </a:r>
            <a:r>
              <a:rPr lang="en-US" sz="3000" dirty="0" err="1" smtClean="0">
                <a:latin typeface=".VnAvant" pitchFamily="34" charset="0"/>
              </a:rPr>
              <a:t>phÇn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ai</a:t>
            </a:r>
            <a:r>
              <a:rPr lang="en-US" sz="3000" dirty="0" smtClean="0">
                <a:latin typeface=".VnAvant" pitchFamily="34" charset="0"/>
              </a:rPr>
              <a:t>?</a:t>
            </a:r>
          </a:p>
          <a:p>
            <a:pPr marL="0" indent="0">
              <a:buNone/>
            </a:pPr>
            <a:r>
              <a:rPr lang="en-US" sz="3000" dirty="0" smtClean="0">
                <a:latin typeface=".VnAvant" pitchFamily="34" charset="0"/>
              </a:rPr>
              <a:t> A. </a:t>
            </a:r>
            <a:r>
              <a:rPr lang="en-US" sz="3000" dirty="0" err="1" smtClean="0">
                <a:latin typeface=".VnAvant" pitchFamily="34" charset="0"/>
              </a:rPr>
              <a:t>PhÇn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mÑ</a:t>
            </a:r>
            <a:r>
              <a:rPr lang="en-US" sz="3000" dirty="0" smtClean="0">
                <a:latin typeface=".VnAvant" pitchFamily="34" charset="0"/>
              </a:rPr>
              <a:t>            B. </a:t>
            </a:r>
            <a:r>
              <a:rPr lang="en-US" sz="3000" dirty="0" err="1" smtClean="0">
                <a:latin typeface=".VnAvant" pitchFamily="34" charset="0"/>
              </a:rPr>
              <a:t>PhÇn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bè</a:t>
            </a:r>
            <a:r>
              <a:rPr lang="en-US" sz="3000" dirty="0" smtClean="0">
                <a:latin typeface=".VnAvant" pitchFamily="34" charset="0"/>
              </a:rPr>
              <a:t>                 C. </a:t>
            </a:r>
            <a:r>
              <a:rPr lang="en-US" sz="3000" dirty="0" err="1" smtClean="0">
                <a:latin typeface=".VnAvant" pitchFamily="34" charset="0"/>
              </a:rPr>
              <a:t>PhÇn</a:t>
            </a:r>
            <a:r>
              <a:rPr lang="en-US" sz="3000" dirty="0" smtClean="0">
                <a:latin typeface=".VnAvant" pitchFamily="34" charset="0"/>
              </a:rPr>
              <a:t> bµ</a:t>
            </a:r>
          </a:p>
          <a:p>
            <a:pPr marL="0" indent="0">
              <a:buNone/>
            </a:pPr>
            <a:endParaRPr lang="en-US" sz="3000" dirty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.VnAvant" pitchFamily="34" charset="0"/>
              </a:rPr>
              <a:t>     </a:t>
            </a:r>
            <a:r>
              <a:rPr lang="en-US" sz="3000" b="1" u="sng" dirty="0" err="1" smtClean="0">
                <a:latin typeface=".VnAvant" pitchFamily="34" charset="0"/>
              </a:rPr>
              <a:t>C©u</a:t>
            </a:r>
            <a:r>
              <a:rPr lang="en-US" sz="3000" b="1" u="sng" dirty="0" smtClean="0">
                <a:latin typeface=".VnAvant" pitchFamily="34" charset="0"/>
              </a:rPr>
              <a:t> 4</a:t>
            </a:r>
            <a:r>
              <a:rPr lang="en-US" sz="3000" dirty="0" smtClean="0">
                <a:latin typeface=".VnAvant" pitchFamily="34" charset="0"/>
              </a:rPr>
              <a:t>: </a:t>
            </a:r>
            <a:r>
              <a:rPr lang="en-US" sz="3000" dirty="0" err="1" smtClean="0">
                <a:latin typeface=".VnAvant" pitchFamily="34" charset="0"/>
              </a:rPr>
              <a:t>MÑ</a:t>
            </a:r>
            <a:r>
              <a:rPr lang="en-US" sz="3000" dirty="0" smtClean="0">
                <a:latin typeface=".VnAvant" pitchFamily="34" charset="0"/>
              </a:rPr>
              <a:t> ®· </a:t>
            </a:r>
            <a:r>
              <a:rPr lang="en-US" sz="3000" dirty="0" err="1" smtClean="0">
                <a:latin typeface=".VnAvant" pitchFamily="34" charset="0"/>
              </a:rPr>
              <a:t>nãi</a:t>
            </a:r>
            <a:r>
              <a:rPr lang="en-US" sz="3000" dirty="0" smtClean="0">
                <a:latin typeface=".VnAvant" pitchFamily="34" charset="0"/>
              </a:rPr>
              <a:t> vµ </a:t>
            </a:r>
            <a:r>
              <a:rPr lang="en-US" sz="3000" dirty="0" err="1" smtClean="0">
                <a:latin typeface=".VnAvant" pitchFamily="34" charset="0"/>
              </a:rPr>
              <a:t>cã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hµnh</a:t>
            </a:r>
            <a:r>
              <a:rPr lang="en-US" sz="3000" dirty="0" smtClean="0">
                <a:latin typeface=".VnAvant" pitchFamily="34" charset="0"/>
              </a:rPr>
              <a:t> ®</a:t>
            </a:r>
            <a:r>
              <a:rPr lang="en-US" sz="3000" dirty="0" err="1" smtClean="0">
                <a:latin typeface=".VnAvant" pitchFamily="34" charset="0"/>
              </a:rPr>
              <a:t>éng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nh</a:t>
            </a:r>
            <a:r>
              <a:rPr lang="en-US" sz="2400" dirty="0">
                <a:latin typeface=".VnArialH" pitchFamily="34" charset="0"/>
              </a:rPr>
              <a:t>¦</a:t>
            </a:r>
            <a:r>
              <a:rPr lang="en-US" sz="3000" dirty="0" smtClean="0">
                <a:latin typeface=".VnAvant" pitchFamily="34" charset="0"/>
              </a:rPr>
              <a:t>­ </a:t>
            </a:r>
            <a:r>
              <a:rPr lang="en-US" sz="3000" dirty="0" err="1" smtClean="0">
                <a:latin typeface=".VnAvant" pitchFamily="34" charset="0"/>
              </a:rPr>
              <a:t>thÕ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nµo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víi</a:t>
            </a:r>
            <a:r>
              <a:rPr lang="en-US" sz="3000" dirty="0" smtClean="0">
                <a:latin typeface=".VnAvant" pitchFamily="34" charset="0"/>
              </a:rPr>
              <a:t> Hµ?</a:t>
            </a:r>
          </a:p>
          <a:p>
            <a:pPr marL="0" indent="0">
              <a:buNone/>
            </a:pPr>
            <a:r>
              <a:rPr lang="en-US" sz="3000" dirty="0" smtClean="0">
                <a:latin typeface=".VnAvant" pitchFamily="34" charset="0"/>
              </a:rPr>
              <a:t>     </a:t>
            </a:r>
            <a:r>
              <a:rPr lang="en-US" sz="3000" b="1" u="sng" dirty="0" err="1" smtClean="0">
                <a:latin typeface=".VnAvant" pitchFamily="34" charset="0"/>
              </a:rPr>
              <a:t>C©u</a:t>
            </a:r>
            <a:r>
              <a:rPr lang="en-US" sz="3000" b="1" u="sng" dirty="0" smtClean="0">
                <a:latin typeface=".VnAvant" pitchFamily="34" charset="0"/>
              </a:rPr>
              <a:t> 5</a:t>
            </a:r>
            <a:r>
              <a:rPr lang="en-US" sz="3000" dirty="0" smtClean="0">
                <a:latin typeface=".VnAvant" pitchFamily="34" charset="0"/>
              </a:rPr>
              <a:t>: Theo </a:t>
            </a:r>
            <a:r>
              <a:rPr lang="en-US" sz="3000" dirty="0" err="1" smtClean="0">
                <a:latin typeface=".VnAvant" pitchFamily="34" charset="0"/>
              </a:rPr>
              <a:t>em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t¹i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sao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mÑ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khen</a:t>
            </a:r>
            <a:r>
              <a:rPr lang="en-US" sz="3000" dirty="0" smtClean="0">
                <a:latin typeface=".VnAvant" pitchFamily="34" charset="0"/>
              </a:rPr>
              <a:t> Hµ?</a:t>
            </a:r>
          </a:p>
          <a:p>
            <a:pPr marL="0" indent="0">
              <a:buNone/>
            </a:pPr>
            <a:endParaRPr lang="en-US" sz="3000" dirty="0" smtClean="0">
              <a:latin typeface=".VnAvant" pitchFamily="34" charset="0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867509" y="2039816"/>
            <a:ext cx="527539" cy="527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3810003" y="4454770"/>
            <a:ext cx="527539" cy="527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7115912" y="3223847"/>
            <a:ext cx="527539" cy="527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07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7" y="532924"/>
            <a:ext cx="10345003" cy="5955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4" y="418062"/>
            <a:ext cx="1924319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6020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66"/>
            <a:ext cx="105156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8" y="5334013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8" y="5334013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WordArt 7"/>
          <p:cNvSpPr>
            <a:spLocks noChangeArrowheads="1" noChangeShapeType="1" noTextEdit="1"/>
          </p:cNvSpPr>
          <p:nvPr/>
        </p:nvSpPr>
        <p:spPr bwMode="gray"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kern="10" dirty="0" err="1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CHÀO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0" dirty="0" err="1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TẠM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0" dirty="0" err="1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BIỆT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0" dirty="0" err="1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CÁC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0" dirty="0" err="1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0" dirty="0" err="1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HỌC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0" dirty="0" err="1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SINH</a:t>
            </a:r>
            <a:endParaRPr lang="en-US" sz="5400" b="1" kern="10" dirty="0">
              <a:ln w="3175">
                <a:solidFill>
                  <a:srgbClr val="CC0099"/>
                </a:solidFill>
                <a:rou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 rot="494338">
            <a:off x="9039235" y="5562614"/>
            <a:ext cx="1476375" cy="1414463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86025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14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6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981212"/>
            <a:ext cx="1314451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7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219202"/>
            <a:ext cx="1314451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8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49" y="3200406"/>
            <a:ext cx="1314451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9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13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4"/>
            <a:ext cx="9144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2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0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91662"/>
            <a:ext cx="10972800" cy="5315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>
              <a:latin typeface=".VnAvant" pitchFamily="34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latin typeface=".VnAvant" pitchFamily="34" charset="0"/>
              </a:rPr>
              <a:t>Ch¬i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trß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ch¬i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“</a:t>
            </a:r>
            <a:r>
              <a:rPr lang="en-US" sz="3200" b="1" dirty="0" err="1" smtClean="0">
                <a:latin typeface=".VnAvant" pitchFamily="34" charset="0"/>
              </a:rPr>
              <a:t>TruyÒn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iÖn</a:t>
            </a:r>
            <a:r>
              <a:rPr lang="en-US" b="1" dirty="0" smtClean="0"/>
              <a:t>”</a:t>
            </a:r>
          </a:p>
          <a:p>
            <a:pPr marL="0" indent="0">
              <a:buNone/>
            </a:pPr>
            <a:r>
              <a:rPr lang="en-US" sz="3200" b="1" dirty="0">
                <a:latin typeface=".VnAvant" pitchFamily="34" charset="0"/>
              </a:rPr>
              <a:t> </a:t>
            </a:r>
            <a:endParaRPr lang="en-US" sz="3200" b="1" dirty="0" smtClean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.VnAvant" pitchFamily="34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©m    en    on    am    un    ¨n    ªn    in    ©n    ¨m 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tham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t©m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ngÊn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th©n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t¾m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ghen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9" y="774480"/>
            <a:ext cx="1745777" cy="509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69" y="1284025"/>
            <a:ext cx="8375960" cy="458419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76580"/>
              </p:ext>
            </p:extLst>
          </p:nvPr>
        </p:nvGraphicFramePr>
        <p:xfrm>
          <a:off x="1711569" y="5791200"/>
          <a:ext cx="8375960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44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H</a:t>
                      </a:r>
                      <a:r>
                        <a:rPr lang="en-US" sz="4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32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­¬ng</a:t>
                      </a:r>
                      <a:r>
                        <a:rPr lang="en-US" sz="3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cèm</a:t>
                      </a:r>
                      <a:r>
                        <a:rPr lang="en-US" sz="3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th¬m</a:t>
                      </a:r>
                      <a:r>
                        <a:rPr lang="en-US" sz="3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th«n</a:t>
                      </a:r>
                      <a:r>
                        <a:rPr lang="en-US" sz="3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xãm</a:t>
                      </a:r>
                      <a:r>
                        <a:rPr lang="en-US" sz="3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.</a:t>
                      </a:r>
                      <a:endParaRPr lang="vi-VN" sz="3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6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5474681" y="5879948"/>
            <a:ext cx="178190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th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32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584833" y="5881507"/>
            <a:ext cx="178190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en-US" sz="32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434165" y="5887509"/>
            <a:ext cx="178190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32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109"/>
            <a:ext cx="1097280" cy="57138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946680" y="3034858"/>
            <a:ext cx="1588297" cy="567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46675" y="3738241"/>
            <a:ext cx="1645276" cy="101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46682" y="4030625"/>
            <a:ext cx="1588295" cy="49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13197" y="1732070"/>
            <a:ext cx="436561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.VnAvant" pitchFamily="34" charset="0"/>
              </a:rPr>
              <a:t>om        «m        ¬m         </a:t>
            </a:r>
            <a:endParaRPr lang="en-GB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0051" y="3602148"/>
            <a:ext cx="68516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vi-VN" sz="2800" dirty="0"/>
          </a:p>
        </p:txBody>
      </p:sp>
      <p:sp>
        <p:nvSpPr>
          <p:cNvPr id="15" name="Rectangle 14"/>
          <p:cNvSpPr/>
          <p:nvPr/>
        </p:nvSpPr>
        <p:spPr>
          <a:xfrm>
            <a:off x="4481515" y="2678536"/>
            <a:ext cx="58521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  <a:endParaRPr lang="vi-VN" sz="2800" dirty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263082" y="4263575"/>
            <a:ext cx="87376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vi-VN" sz="28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85"/>
            <a:ext cx="2629267" cy="12384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3073" y="3476634"/>
            <a:ext cx="68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.VnAvant" pitchFamily="34" charset="0"/>
              </a:rPr>
              <a:t>  «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67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9065" y="3244334"/>
            <a:ext cx="8338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om</a:t>
            </a:r>
          </a:p>
          <a:p>
            <a:pPr algn="ctr"/>
            <a:endParaRPr lang="en-GB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2578" y="3244338"/>
            <a:ext cx="1346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vi-VN" sz="32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GB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0519" y="3244338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vi-VN" sz="32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vi-VN" b="1" dirty="0">
                <a:solidFill>
                  <a:srgbClr val="FF0000"/>
                </a:solidFill>
                <a:latin typeface=".VnAvant" pitchFamily="34" charset="0"/>
              </a:rPr>
              <a:t>         </a:t>
            </a:r>
            <a:endParaRPr lang="en-GB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109"/>
            <a:ext cx="1097280" cy="571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2756" y="2859111"/>
            <a:ext cx="4327301" cy="1416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6405" y="1493961"/>
            <a:ext cx="2163651" cy="13651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2757" y="1493960"/>
            <a:ext cx="2163651" cy="13651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2625" y="7063845"/>
            <a:ext cx="797169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vi-VN" sz="3200" b="1" dirty="0" smtClean="0">
                <a:solidFill>
                  <a:prstClr val="black"/>
                </a:solidFill>
                <a:latin typeface=".VnAvant" pitchFamily="34" charset="0"/>
              </a:rPr>
              <a:t>x</a:t>
            </a:r>
            <a:endParaRPr lang="vi-VN" sz="32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2097" y="7063843"/>
            <a:ext cx="209032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1200" b="1" dirty="0" smtClean="0">
                <a:latin typeface=".VnAvant" pitchFamily="34" charset="0"/>
              </a:rPr>
              <a:t>/</a:t>
            </a:r>
            <a:endParaRPr lang="en-GB" sz="1200" b="1" dirty="0">
              <a:latin typeface=".VnAvant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63043"/>
              </p:ext>
            </p:extLst>
          </p:nvPr>
        </p:nvGraphicFramePr>
        <p:xfrm>
          <a:off x="786385" y="4713179"/>
          <a:ext cx="10833339" cy="1158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8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2400" dirty="0" smtClean="0"/>
                        <a:t>K</a:t>
                      </a:r>
                      <a:r>
                        <a:rPr lang="vi-VN" sz="2400" dirty="0" smtClean="0"/>
                        <a:t> </a:t>
                      </a:r>
                      <a:r>
                        <a:rPr lang="vi-VN" sz="3200" b="1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khãm        vßm</a:t>
                      </a:r>
                      <a:r>
                        <a:rPr lang="vi-VN" sz="3200" b="1" baseline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        ném       t«m        bêm        r¬m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85"/>
            <a:ext cx="2629267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1.85185E-6 L 0.01015 -0.55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62 L -0.05977 -0.562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457</Words>
  <Application>Microsoft Office PowerPoint</Application>
  <PresentationFormat>Widescreen</PresentationFormat>
  <Paragraphs>89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.VnArialH</vt:lpstr>
      <vt:lpstr>.VnAristote</vt:lpstr>
      <vt:lpstr>.VnAvant</vt:lpstr>
      <vt:lpstr>.VnTime</vt:lpstr>
      <vt:lpstr>Arial</vt:lpstr>
      <vt:lpstr>Calibri</vt:lpstr>
      <vt:lpstr>Calibri Light</vt:lpstr>
      <vt:lpstr>Lucida Sans Unicode</vt:lpstr>
      <vt:lpstr>Quicksand Medium</vt:lpstr>
      <vt:lpstr>Times New Roman</vt:lpstr>
      <vt:lpstr>Verdana</vt:lpstr>
      <vt:lpstr>VNI-Avo</vt:lpstr>
      <vt:lpstr>VNI-Brush</vt:lpstr>
      <vt:lpstr>Wingdings 2</vt:lpstr>
      <vt:lpstr>Wingdings 3</vt:lpstr>
      <vt:lpstr>Office Theme</vt:lpstr>
      <vt:lpstr>Concourse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%</vt:lpstr>
      <vt:lpstr>PowerPoint Presentation</vt:lpstr>
      <vt:lpstr>PowerPoint Presentation</vt:lpstr>
      <vt:lpstr>PowerPoint Presentation</vt:lpstr>
      <vt:lpstr>PowerPoint Presentation</vt:lpstr>
      <vt:lpstr>    H«m qua, c« M¬ ë xãm H¹ ®Õn th¨m nhµ Hµ. C« cho Hµ giá cam. Hµ chän qu¶ cam to phÇn bè. MÑ khen vµ th¬m lªn m¸ Hµ.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</dc:title>
  <dc:subject>Vương Hà Bắc</dc:subject>
  <dc:creator>Admin</dc:creator>
  <cp:keywords>Mái Trường Tuổi Thơ</cp:keywords>
  <cp:lastModifiedBy>MyPC</cp:lastModifiedBy>
  <cp:revision>59</cp:revision>
  <dcterms:created xsi:type="dcterms:W3CDTF">2020-10-19T12:51:54Z</dcterms:created>
  <dcterms:modified xsi:type="dcterms:W3CDTF">2026-01-21T00:48:59Z</dcterms:modified>
  <cp:category>Kết nối tri thức với cuộc sống</cp:category>
</cp:coreProperties>
</file>