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258" r:id="rId3"/>
    <p:sldId id="292" r:id="rId4"/>
    <p:sldId id="293" r:id="rId5"/>
    <p:sldId id="294" r:id="rId6"/>
    <p:sldId id="296" r:id="rId7"/>
    <p:sldId id="295" r:id="rId8"/>
    <p:sldId id="297" r:id="rId9"/>
    <p:sldId id="298" r:id="rId10"/>
    <p:sldId id="301" r:id="rId11"/>
    <p:sldId id="300" r:id="rId12"/>
    <p:sldId id="302" r:id="rId13"/>
    <p:sldId id="303" r:id="rId14"/>
    <p:sldId id="276" r:id="rId15"/>
    <p:sldId id="304" r:id="rId16"/>
    <p:sldId id="307" r:id="rId17"/>
    <p:sldId id="306" r:id="rId18"/>
    <p:sldId id="308" r:id="rId19"/>
    <p:sldId id="305" r:id="rId20"/>
    <p:sldId id="309" r:id="rId21"/>
    <p:sldId id="310" r:id="rId22"/>
    <p:sldId id="283" r:id="rId23"/>
    <p:sldId id="284" r:id="rId24"/>
    <p:sldId id="285" r:id="rId25"/>
    <p:sldId id="286" r:id="rId26"/>
    <p:sldId id="287" r:id="rId27"/>
    <p:sldId id="288" r:id="rId28"/>
    <p:sldId id="289" r:id="rId29"/>
    <p:sldId id="290" r:id="rId30"/>
    <p:sldId id="291"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61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D84C7E3-6CCC-4C78-89D3-7BDB3FBE1E82}" type="datetimeFigureOut">
              <a:rPr lang="vi-VN" smtClean="0"/>
              <a:t>18/12/2025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2680248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D84C7E3-6CCC-4C78-89D3-7BDB3FBE1E82}" type="datetimeFigureOut">
              <a:rPr lang="vi-VN" smtClean="0"/>
              <a:t>18/12/2025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189895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D84C7E3-6CCC-4C78-89D3-7BDB3FBE1E82}" type="datetimeFigureOut">
              <a:rPr lang="vi-VN" smtClean="0"/>
              <a:t>18/12/2025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188733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474317"/>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450420"/>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576944" y="732527"/>
            <a:ext cx="10534487" cy="461665"/>
          </a:xfrm>
          <a:prstGeom prst="rect">
            <a:avLst/>
          </a:prstGeom>
          <a:noFill/>
        </p:spPr>
        <p:txBody>
          <a:bodyPr wrap="none" rtlCol="0">
            <a:spAutoFit/>
          </a:bodyPr>
          <a:lstStyle/>
          <a:p>
            <a:r>
              <a:rPr lang="en-US" sz="2400" b="1" dirty="0">
                <a:solidFill>
                  <a:srgbClr val="0070C0"/>
                </a:solidFill>
                <a:effectLst/>
                <a:latin typeface="Times New Roman" panose="02020603050405020304" pitchFamily="18" charset="0"/>
                <a:ea typeface="Times New Roman" panose="02020603050405020304" pitchFamily="18" charset="0"/>
              </a:rPr>
              <a:t>1. </a:t>
            </a:r>
            <a:r>
              <a:rPr lang="en-US" sz="2400" b="1" dirty="0" err="1">
                <a:solidFill>
                  <a:srgbClr val="0070C0"/>
                </a:solidFill>
                <a:effectLst/>
                <a:latin typeface="Times New Roman" panose="02020603050405020304" pitchFamily="18" charset="0"/>
                <a:ea typeface="Times New Roman" panose="02020603050405020304" pitchFamily="18" charset="0"/>
              </a:rPr>
              <a:t>Tìm</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hiểu</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tác</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dụng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chất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lỏng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và</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sự</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tồn</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tại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khí</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quyển</a:t>
            </a:r>
            <a:r>
              <a:rPr lang="en-US" sz="2400" b="1" dirty="0">
                <a:solidFill>
                  <a:srgbClr val="0070C0"/>
                </a:solidFill>
                <a:effectLst/>
                <a:latin typeface="Times New Roman" panose="02020603050405020304" pitchFamily="18" charset="0"/>
                <a:ea typeface="Times New Roman" panose="02020603050405020304" pitchFamily="18" charset="0"/>
              </a:rPr>
              <a:t> </a:t>
            </a:r>
            <a:endParaRPr lang="en-US" sz="2400" dirty="0">
              <a:solidFill>
                <a:srgbClr val="0070C0"/>
              </a:solidFill>
            </a:endParaRPr>
          </a:p>
        </p:txBody>
      </p:sp>
    </p:spTree>
    <p:extLst>
      <p:ext uri="{BB962C8B-B14F-4D97-AF65-F5344CB8AC3E}">
        <p14:creationId xmlns:p14="http://schemas.microsoft.com/office/powerpoint/2010/main" val="449087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D84C7E3-6CCC-4C78-89D3-7BDB3FBE1E82}" type="datetimeFigureOut">
              <a:rPr lang="vi-VN" smtClean="0"/>
              <a:t>18/12/2025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2071499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84C7E3-6CCC-4C78-89D3-7BDB3FBE1E82}" type="datetimeFigureOut">
              <a:rPr lang="vi-VN" smtClean="0"/>
              <a:t>18/12/2025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60002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D84C7E3-6CCC-4C78-89D3-7BDB3FBE1E82}" type="datetimeFigureOut">
              <a:rPr lang="vi-VN" smtClean="0"/>
              <a:t>18/12/2025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94837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D84C7E3-6CCC-4C78-89D3-7BDB3FBE1E82}" type="datetimeFigureOut">
              <a:rPr lang="vi-VN" smtClean="0"/>
              <a:t>18/12/2025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696581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D84C7E3-6CCC-4C78-89D3-7BDB3FBE1E82}" type="datetimeFigureOut">
              <a:rPr lang="vi-VN" smtClean="0"/>
              <a:t>18/12/2025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302689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4C7E3-6CCC-4C78-89D3-7BDB3FBE1E82}" type="datetimeFigureOut">
              <a:rPr lang="vi-VN" smtClean="0"/>
              <a:t>18/12/2025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1922692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84C7E3-6CCC-4C78-89D3-7BDB3FBE1E82}" type="datetimeFigureOut">
              <a:rPr lang="vi-VN" smtClean="0"/>
              <a:t>18/12/2025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342597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84C7E3-6CCC-4C78-89D3-7BDB3FBE1E82}" type="datetimeFigureOut">
              <a:rPr lang="vi-VN" smtClean="0"/>
              <a:t>18/12/2025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957FC1-7D98-4336-A8CD-DA607894AA01}" type="slidenum">
              <a:rPr lang="vi-VN" smtClean="0"/>
              <a:t>‹#›</a:t>
            </a:fld>
            <a:endParaRPr lang="vi-VN"/>
          </a:p>
        </p:txBody>
      </p:sp>
    </p:spTree>
    <p:extLst>
      <p:ext uri="{BB962C8B-B14F-4D97-AF65-F5344CB8AC3E}">
        <p14:creationId xmlns:p14="http://schemas.microsoft.com/office/powerpoint/2010/main" val="2853122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4C7E3-6CCC-4C78-89D3-7BDB3FBE1E82}" type="datetimeFigureOut">
              <a:rPr lang="vi-VN" smtClean="0"/>
              <a:t>18/12/2025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957FC1-7D98-4336-A8CD-DA607894AA01}" type="slidenum">
              <a:rPr lang="vi-VN" smtClean="0"/>
              <a:t>‹#›</a:t>
            </a:fld>
            <a:endParaRPr lang="vi-VN"/>
          </a:p>
        </p:txBody>
      </p:sp>
    </p:spTree>
    <p:extLst>
      <p:ext uri="{BB962C8B-B14F-4D97-AF65-F5344CB8AC3E}">
        <p14:creationId xmlns:p14="http://schemas.microsoft.com/office/powerpoint/2010/main" val="2715224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6.gif"/><Relationship Id="rId4" Type="http://schemas.openxmlformats.org/officeDocument/2006/relationships/image" Target="../media/image25.gif"/></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8.gif"/><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8.gif"/><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6.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8.gif"/><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8.gif"/><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8.gif"/><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88AC1-CBFC-4F55-9EF4-2EBFF9AC37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11BA9B-E12D-423B-B73B-879867745E5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5467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fontAlgn="t">
              <a:buNone/>
            </a:pPr>
            <a:r>
              <a:rPr lang="en-US" b="1" dirty="0">
                <a:latin typeface="Times New Roman" panose="02020603050405020304" pitchFamily="18" charset="0"/>
                <a:cs typeface="Times New Roman" panose="02020603050405020304" pitchFamily="18" charset="0"/>
              </a:rPr>
              <a:t>II. Áp suất khí quyển</a:t>
            </a:r>
          </a:p>
          <a:p>
            <a:pPr marL="0" indent="0" fontAlgn="t">
              <a:buNone/>
            </a:pPr>
            <a:r>
              <a:rPr lang="en-US" b="1" dirty="0">
                <a:latin typeface="Times New Roman" panose="02020603050405020304" pitchFamily="18" charset="0"/>
                <a:cs typeface="Times New Roman" panose="02020603050405020304" pitchFamily="18" charset="0"/>
              </a:rPr>
              <a:t>1. Sự tồn tại của áp suất khí quyển</a:t>
            </a:r>
          </a:p>
          <a:p>
            <a:pPr marL="514350" indent="-514350">
              <a:buAutoNum type="alphaLcParenR"/>
            </a:pPr>
            <a:r>
              <a:rPr lang="en-US" b="1" dirty="0" err="1">
                <a:latin typeface="Times New Roman" panose="02020603050405020304" pitchFamily="18" charset="0"/>
                <a:cs typeface="Times New Roman" panose="02020603050405020304" pitchFamily="18" charset="0"/>
              </a:rPr>
              <a:t>Khí</a:t>
            </a:r>
            <a:r>
              <a:rPr lang="en-US" b="1" dirty="0">
                <a:latin typeface="Times New Roman" panose="02020603050405020304" pitchFamily="18" charset="0"/>
                <a:cs typeface="Times New Roman" panose="02020603050405020304" pitchFamily="18" charset="0"/>
              </a:rPr>
              <a:t> quyển và áp suất </a:t>
            </a:r>
            <a:r>
              <a:rPr lang="en-US" b="1" dirty="0" err="1">
                <a:latin typeface="Times New Roman" panose="02020603050405020304" pitchFamily="18" charset="0"/>
                <a:cs typeface="Times New Roman" panose="02020603050405020304" pitchFamily="18" charset="0"/>
              </a:rPr>
              <a:t>khí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quyển</a:t>
            </a:r>
            <a:endParaRPr lang="en-US" b="1" dirty="0">
              <a:latin typeface="Times New Roman" panose="02020603050405020304" pitchFamily="18" charset="0"/>
              <a:cs typeface="Times New Roman" panose="02020603050405020304" pitchFamily="18" charset="0"/>
            </a:endParaRPr>
          </a:p>
          <a:p>
            <a:pPr>
              <a:buFontTx/>
              <a:buChar char="-"/>
            </a:pPr>
            <a:r>
              <a:rPr lang="en-US" b="1" dirty="0" err="1">
                <a:latin typeface="Times New Roman" panose="02020603050405020304" pitchFamily="18" charset="0"/>
                <a:cs typeface="Times New Roman" panose="02020603050405020304" pitchFamily="18" charset="0"/>
              </a:rPr>
              <a:t>Khí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lớp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khí</a:t>
            </a:r>
            <a:r>
              <a:rPr lang="en-US" b="1" dirty="0">
                <a:latin typeface="Times New Roman" panose="02020603050405020304" pitchFamily="18" charset="0"/>
                <a:cs typeface="Times New Roman" panose="02020603050405020304" pitchFamily="18" charset="0"/>
              </a:rPr>
              <a:t> bao </a:t>
            </a:r>
            <a:r>
              <a:rPr lang="en-US" b="1" dirty="0" err="1">
                <a:latin typeface="Times New Roman" panose="02020603050405020304" pitchFamily="18" charset="0"/>
                <a:cs typeface="Times New Roman" panose="02020603050405020304" pitchFamily="18" charset="0"/>
              </a:rPr>
              <a:t>bọc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dày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hàng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nghìn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mét</a:t>
            </a:r>
            <a:r>
              <a:rPr lang="en-US" b="1" dirty="0">
                <a:latin typeface="Times New Roman" panose="02020603050405020304" pitchFamily="18" charset="0"/>
                <a:cs typeface="Times New Roman" panose="02020603050405020304" pitchFamily="18" charset="0"/>
              </a:rPr>
              <a:t>.</a:t>
            </a:r>
          </a:p>
          <a:p>
            <a:pPr>
              <a:buFontTx/>
              <a:buChar char="-"/>
            </a:pPr>
            <a:r>
              <a:rPr lang="en-US" b="1" dirty="0" err="1">
                <a:latin typeface="Times New Roman" panose="02020603050405020304" pitchFamily="18" charset="0"/>
                <a:cs typeface="Times New Roman" panose="02020603050405020304" pitchFamily="18" charset="0"/>
              </a:rPr>
              <a:t>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suất</a:t>
            </a:r>
            <a:r>
              <a:rPr lang="en-US" b="1" dirty="0">
                <a:latin typeface="Times New Roman" panose="02020603050405020304" pitchFamily="18" charset="0"/>
                <a:cs typeface="Times New Roman" panose="02020603050405020304" pitchFamily="18" charset="0"/>
              </a:rPr>
              <a:t> do </a:t>
            </a:r>
            <a:r>
              <a:rPr lang="en-US" b="1" dirty="0" err="1">
                <a:latin typeface="Times New Roman" panose="02020603050405020304" pitchFamily="18" charset="0"/>
                <a:cs typeface="Times New Roman" panose="02020603050405020304" pitchFamily="18" charset="0"/>
              </a:rPr>
              <a:t>lớp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khí</a:t>
            </a:r>
            <a:r>
              <a:rPr lang="en-US" b="1" dirty="0">
                <a:latin typeface="Times New Roman" panose="02020603050405020304" pitchFamily="18" charset="0"/>
                <a:cs typeface="Times New Roman" panose="02020603050405020304" pitchFamily="18" charset="0"/>
              </a:rPr>
              <a:t> bao </a:t>
            </a:r>
            <a:r>
              <a:rPr lang="en-US" b="1" dirty="0" err="1">
                <a:latin typeface="Times New Roman" panose="02020603050405020304" pitchFamily="18" charset="0"/>
                <a:cs typeface="Times New Roman" panose="02020603050405020304" pitchFamily="18" charset="0"/>
              </a:rPr>
              <a:t>quanh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mọi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gọi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suất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quyển</a:t>
            </a:r>
            <a:r>
              <a:rPr lang="en-US" b="1" dirty="0">
                <a:latin typeface="Times New Roman" panose="02020603050405020304" pitchFamily="18" charset="0"/>
                <a:cs typeface="Times New Roman" panose="02020603050405020304" pitchFamily="18" charset="0"/>
              </a:rPr>
              <a:t>. </a:t>
            </a:r>
            <a:endParaRPr lang="vi-VN" b="1"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p:txBody>
          <a:bodyPr/>
          <a:lstStyle/>
          <a:p>
            <a:endParaRPr lang="vi-VN"/>
          </a:p>
        </p:txBody>
      </p:sp>
    </p:spTree>
    <p:extLst>
      <p:ext uri="{BB962C8B-B14F-4D97-AF65-F5344CB8AC3E}">
        <p14:creationId xmlns:p14="http://schemas.microsoft.com/office/powerpoint/2010/main" val="447643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77424" y="0"/>
            <a:ext cx="3514576" cy="3167193"/>
          </a:xfrm>
          <a:prstGeom prst="rect">
            <a:avLst/>
          </a:prstGeom>
        </p:spPr>
      </p:pic>
      <p:sp>
        <p:nvSpPr>
          <p:cNvPr id="3" name="Content Placeholder 2"/>
          <p:cNvSpPr>
            <a:spLocks noGrp="1"/>
          </p:cNvSpPr>
          <p:nvPr>
            <p:ph idx="1"/>
          </p:nvPr>
        </p:nvSpPr>
        <p:spPr>
          <a:xfrm>
            <a:off x="0" y="0"/>
            <a:ext cx="8677423" cy="6858000"/>
          </a:xfrm>
        </p:spPr>
        <p:txBody>
          <a:bodyPr>
            <a:normAutofit/>
          </a:bodyPr>
          <a:lstStyle/>
          <a:p>
            <a:pPr fontAlgn="t"/>
            <a:endParaRPr lang="vi-VN" dirty="0"/>
          </a:p>
          <a:p>
            <a:pPr marL="0" indent="0" fontAlgn="t">
              <a:buNone/>
            </a:pPr>
            <a:r>
              <a:rPr lang="en-US" b="1" dirty="0">
                <a:latin typeface="Times New Roman" panose="02020603050405020304" pitchFamily="18" charset="0"/>
                <a:cs typeface="Times New Roman" panose="02020603050405020304" pitchFamily="18" charset="0"/>
              </a:rPr>
              <a:t>b) Thí nghiệm chứng tỏ sự tồn tại của áp suất khí quyển</a:t>
            </a:r>
          </a:p>
          <a:p>
            <a:pPr marL="0" indent="0" fontAlgn="t">
              <a:buNone/>
            </a:pPr>
            <a:r>
              <a:rPr lang="en-US" b="1" dirty="0">
                <a:latin typeface="Times New Roman" panose="02020603050405020304" pitchFamily="18" charset="0"/>
                <a:cs typeface="Times New Roman" panose="02020603050405020304" pitchFamily="18" charset="0"/>
              </a:rPr>
              <a:t>*Thí nghiệm 3. </a:t>
            </a:r>
            <a:r>
              <a:rPr lang="en-US" dirty="0">
                <a:latin typeface="Times New Roman" panose="02020603050405020304" pitchFamily="18" charset="0"/>
                <a:cs typeface="Times New Roman" panose="02020603050405020304" pitchFamily="18" charset="0"/>
              </a:rPr>
              <a:t>Sự tồn tại của áp suất khí quyển (H16.7)</a:t>
            </a:r>
            <a:endParaRPr lang="vi-VN" dirty="0">
              <a:latin typeface="Times New Roman" panose="02020603050405020304" pitchFamily="18" charset="0"/>
              <a:cs typeface="Times New Roman" panose="02020603050405020304" pitchFamily="18" charset="0"/>
            </a:endParaRPr>
          </a:p>
          <a:p>
            <a:pPr marL="0" indent="0" fontAlgn="t">
              <a:buNone/>
            </a:pPr>
            <a:r>
              <a:rPr lang="en-US" dirty="0">
                <a:latin typeface="Times New Roman" panose="02020603050405020304" pitchFamily="18" charset="0"/>
                <a:cs typeface="Times New Roman" panose="02020603050405020304" pitchFamily="18" charset="0"/>
              </a:rPr>
              <a:t>- Bố trí thí nghiệm như hình 16.7</a:t>
            </a:r>
            <a:endParaRPr lang="vi-VN" dirty="0">
              <a:latin typeface="Times New Roman" panose="02020603050405020304" pitchFamily="18" charset="0"/>
              <a:cs typeface="Times New Roman" panose="02020603050405020304" pitchFamily="18" charset="0"/>
            </a:endParaRPr>
          </a:p>
          <a:p>
            <a:pPr marL="0" indent="0" fontAlgn="t">
              <a:buNone/>
            </a:pPr>
            <a:r>
              <a:rPr lang="en-US" b="1"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Từ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đưa nhẹ tay ra khỏi miệng cốc quan sát xem tấm nylon có bị nước đẩy rời khỏi miệng cốc không. Giải thích hiện tượng quan sát được.</a:t>
            </a:r>
            <a:endParaRPr lang="vi-VN" dirty="0">
              <a:latin typeface="Times New Roman" panose="02020603050405020304" pitchFamily="18" charset="0"/>
              <a:cs typeface="Times New Roman" panose="02020603050405020304" pitchFamily="18" charset="0"/>
            </a:endParaRPr>
          </a:p>
          <a:p>
            <a:pPr marL="0" indent="0" algn="just" fontAlgn="t">
              <a:buNone/>
            </a:pPr>
            <a:r>
              <a:rPr lang="en-US" b="1" dirty="0">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Bố trí thí nghiệm như hình 16.8 dùng ống thủy tinh vào cốc nước đầy nước dâng lên một phần của ống, rồi lấy ngón tay bịt vào đầu trên và kéo xuống ra khỏi nước. </a:t>
            </a:r>
            <a:endParaRPr lang="vi-VN" dirty="0">
              <a:latin typeface="Times New Roman" panose="02020603050405020304" pitchFamily="18" charset="0"/>
              <a:cs typeface="Times New Roman" panose="02020603050405020304" pitchFamily="18" charset="0"/>
            </a:endParaRPr>
          </a:p>
          <a:p>
            <a:pPr marL="0" indent="0" fontAlgn="t">
              <a:buNone/>
            </a:pPr>
            <a:r>
              <a:rPr lang="en-US" dirty="0">
                <a:latin typeface="Times New Roman" panose="02020603050405020304" pitchFamily="18" charset="0"/>
                <a:cs typeface="Times New Roman" panose="02020603050405020304" pitchFamily="18" charset="0"/>
              </a:rPr>
              <a:t>Quan sát xem nước có chảy ra khỏi ống hay không? </a:t>
            </a:r>
            <a:endParaRPr lang="vi-VN" dirty="0">
              <a:latin typeface="Times New Roman" panose="02020603050405020304" pitchFamily="18" charset="0"/>
              <a:cs typeface="Times New Roman" panose="02020603050405020304" pitchFamily="18" charset="0"/>
            </a:endParaRPr>
          </a:p>
          <a:p>
            <a:pPr marL="0" indent="0" algn="just" fontAlgn="t">
              <a:buNone/>
            </a:pPr>
            <a:r>
              <a:rPr lang="en-US" spc="-40" dirty="0">
                <a:latin typeface="Times New Roman" panose="02020603050405020304" pitchFamily="18" charset="0"/>
                <a:cs typeface="Times New Roman" panose="02020603050405020304" pitchFamily="18" charset="0"/>
              </a:rPr>
              <a:t>Vẫn giữ tay bịt đầu trên của ống và nghiêng ống theo phương khác nhau, khi đó nước có chảy ra khỏi ống hay không? </a:t>
            </a:r>
            <a:endParaRPr lang="vi-VN" spc="-40" dirty="0">
              <a:latin typeface="Times New Roman" panose="02020603050405020304" pitchFamily="18" charset="0"/>
              <a:cs typeface="Times New Roman" panose="02020603050405020304" pitchFamily="18" charset="0"/>
            </a:endParaRPr>
          </a:p>
          <a:p>
            <a:pPr marL="0" indent="0" fontAlgn="t">
              <a:buNone/>
            </a:pPr>
            <a:r>
              <a:rPr lang="en-US" dirty="0">
                <a:latin typeface="Times New Roman" panose="02020603050405020304" pitchFamily="18" charset="0"/>
                <a:cs typeface="Times New Roman" panose="02020603050405020304" pitchFamily="18" charset="0"/>
              </a:rPr>
              <a:t>Giải thích hiện tượng.</a:t>
            </a:r>
            <a:endParaRPr lang="vi-VN" dirty="0">
              <a:latin typeface="Times New Roman" panose="02020603050405020304" pitchFamily="18" charset="0"/>
              <a:cs typeface="Times New Roman" panose="02020603050405020304" pitchFamily="18" charset="0"/>
            </a:endParaRPr>
          </a:p>
          <a:p>
            <a:endParaRPr lang="vi-VN" dirty="0"/>
          </a:p>
        </p:txBody>
      </p:sp>
      <p:pic>
        <p:nvPicPr>
          <p:cNvPr id="5" name="Picture 4"/>
          <p:cNvPicPr>
            <a:picLocks noChangeAspect="1"/>
          </p:cNvPicPr>
          <p:nvPr/>
        </p:nvPicPr>
        <p:blipFill>
          <a:blip r:embed="rId3"/>
          <a:stretch>
            <a:fillRect/>
          </a:stretch>
        </p:blipFill>
        <p:spPr>
          <a:xfrm>
            <a:off x="8677424" y="3167194"/>
            <a:ext cx="3514575" cy="3690806"/>
          </a:xfrm>
          <a:prstGeom prst="rect">
            <a:avLst/>
          </a:prstGeom>
        </p:spPr>
      </p:pic>
    </p:spTree>
    <p:extLst>
      <p:ext uri="{BB962C8B-B14F-4D97-AF65-F5344CB8AC3E}">
        <p14:creationId xmlns:p14="http://schemas.microsoft.com/office/powerpoint/2010/main" val="2466664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18903"/>
            <a:ext cx="10515600" cy="5158060"/>
          </a:xfrm>
        </p:spPr>
        <p:txBody>
          <a:bodyPr/>
          <a:lstStyle/>
          <a:p>
            <a:pPr marL="0" indent="0" algn="just">
              <a:buNone/>
            </a:pPr>
            <a:r>
              <a:rPr lang="en-US" b="1" dirty="0">
                <a:solidFill>
                  <a:srgbClr val="FF0000"/>
                </a:solidFill>
                <a:latin typeface="Times New Roman" panose="02020603050405020304" pitchFamily="18" charset="0"/>
                <a:cs typeface="Times New Roman" panose="02020603050405020304" pitchFamily="18" charset="0"/>
              </a:rPr>
              <a:t>*Kết luận: Trái Đất và mọi vật trên Trái Đất đều chịu tác dụng của áp suất khí quyển theo mọi phương.</a:t>
            </a:r>
            <a:endParaRPr lang="vi-VN" dirty="0">
              <a:solidFill>
                <a:srgbClr val="FF0000"/>
              </a:solidFill>
              <a:latin typeface="Times New Roman" panose="02020603050405020304" pitchFamily="18" charset="0"/>
              <a:cs typeface="Times New Roman" panose="02020603050405020304" pitchFamily="18" charset="0"/>
            </a:endParaRPr>
          </a:p>
          <a:p>
            <a:endParaRPr lang="vi-VN" dirty="0"/>
          </a:p>
        </p:txBody>
      </p:sp>
      <p:pic>
        <p:nvPicPr>
          <p:cNvPr id="4" name="Picture 3"/>
          <p:cNvPicPr>
            <a:picLocks noChangeAspect="1"/>
          </p:cNvPicPr>
          <p:nvPr/>
        </p:nvPicPr>
        <p:blipFill>
          <a:blip r:embed="rId2"/>
          <a:stretch>
            <a:fillRect/>
          </a:stretch>
        </p:blipFill>
        <p:spPr>
          <a:xfrm>
            <a:off x="6096000" y="1924394"/>
            <a:ext cx="5261304" cy="4602879"/>
          </a:xfrm>
          <a:prstGeom prst="rect">
            <a:avLst/>
          </a:prstGeom>
        </p:spPr>
      </p:pic>
    </p:spTree>
    <p:extLst>
      <p:ext uri="{BB962C8B-B14F-4D97-AF65-F5344CB8AC3E}">
        <p14:creationId xmlns:p14="http://schemas.microsoft.com/office/powerpoint/2010/main" val="4212797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4" name="Text Placeholder 2">
            <a:extLst>
              <a:ext uri="{FF2B5EF4-FFF2-40B4-BE49-F238E27FC236}">
                <a16:creationId xmlns:a16="http://schemas.microsoft.com/office/drawing/2014/main" id="{2E500240-0901-54FE-E3A9-DB2D2BC3D863}"/>
              </a:ext>
            </a:extLst>
          </p:cNvPr>
          <p:cNvSpPr>
            <a:spLocks noGrp="1"/>
          </p:cNvSpPr>
          <p:nvPr>
            <p:ph idx="1"/>
          </p:nvPr>
        </p:nvSpPr>
        <p:spPr/>
        <p:txBody>
          <a:bodyPr>
            <a:noAutofit/>
          </a:bodyPr>
          <a:lstStyle/>
          <a:p>
            <a:pPr marL="0" indent="0" algn="just">
              <a:lnSpc>
                <a:spcPct val="100000"/>
              </a:lnSpc>
              <a:buNone/>
            </a:pP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endParaRPr lang="en-US" sz="2800" b="1" dirty="0">
              <a:latin typeface="Times New Roman" panose="02020603050405020304" pitchFamily="18" charset="0"/>
              <a:cs typeface="Times New Roman" panose="02020603050405020304" pitchFamily="18" charset="0"/>
            </a:endParaRPr>
          </a:p>
          <a:p>
            <a:pPr marL="0" indent="0" algn="just">
              <a:lnSpc>
                <a:spcPct val="100000"/>
              </a:lnSpc>
              <a:buNone/>
            </a:pP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thêm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ví</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minh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họa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sẽ</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vẹn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mọi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p>
          <a:p>
            <a:pPr marL="0" indent="0" algn="just">
              <a:lnSpc>
                <a:spcPct val="100000"/>
              </a:lnSpc>
              <a:buNone/>
            </a:pPr>
            <a:r>
              <a:rPr lang="en-US" sz="2800" b="1" dirty="0">
                <a:latin typeface="Times New Roman" panose="02020603050405020304" pitchFamily="18" charset="0"/>
                <a:ea typeface="Arial" panose="020B0604020202020204" pitchFamily="34" charset="0"/>
                <a:cs typeface="Times New Roman" panose="02020603050405020304" pitchFamily="18" charset="0"/>
              </a:rPr>
              <a:t>4</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ví</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chứng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tỏ</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tồn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quyển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0" indent="0" algn="just">
              <a:lnSpc>
                <a:spcPct val="100000"/>
              </a:lnSpc>
              <a:buNone/>
            </a:pPr>
            <a:r>
              <a:rPr lang="en-US" sz="2800" b="1" dirty="0">
                <a:latin typeface="Times New Roman" panose="02020603050405020304" pitchFamily="18" charset="0"/>
                <a:ea typeface="Arial" panose="020B0604020202020204" pitchFamily="34" charset="0"/>
                <a:cs typeface="Times New Roman" panose="02020603050405020304" pitchFamily="18" charset="0"/>
              </a:rPr>
              <a:t>5</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Em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đáy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013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FD3BBDFB-5824-DC3F-583C-4A3C73D96FBD}"/>
              </a:ext>
            </a:extLst>
          </p:cNvPr>
          <p:cNvSpPr>
            <a:spLocks noGrp="1"/>
          </p:cNvSpPr>
          <p:nvPr>
            <p:ph type="subTitle" idx="1"/>
          </p:nvPr>
        </p:nvSpPr>
        <p:spPr>
          <a:xfrm>
            <a:off x="664239" y="4256294"/>
            <a:ext cx="10863522" cy="715962"/>
          </a:xfrm>
        </p:spPr>
        <p:txBody>
          <a:bodyPr>
            <a:noAutofit/>
          </a:bodyPr>
          <a:lstStyle/>
          <a:p>
            <a:r>
              <a:rPr lang="en-US" sz="2800" dirty="0">
                <a:effectLst/>
                <a:latin typeface="Times New Roman" panose="02020603050405020304" pitchFamily="18" charset="0"/>
                <a:ea typeface="Segoe UI" panose="020B0502040204020203" pitchFamily="34" charset="0"/>
              </a:rPr>
              <a:t>Trong </a:t>
            </a:r>
            <a:r>
              <a:rPr lang="en-US" sz="2800" dirty="0" err="1">
                <a:effectLst/>
                <a:latin typeface="Times New Roman" panose="02020603050405020304" pitchFamily="18" charset="0"/>
                <a:ea typeface="Segoe UI" panose="020B0502040204020203" pitchFamily="34" charset="0"/>
              </a:rPr>
              <a:t>cuộc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máy</a:t>
            </a:r>
            <a:r>
              <a:rPr lang="en-US" sz="2800" dirty="0">
                <a:effectLst/>
                <a:latin typeface="Times New Roman" panose="02020603050405020304" pitchFamily="18" charset="0"/>
                <a:ea typeface="Segoe UI" panose="020B0502040204020203" pitchFamily="34" charset="0"/>
              </a:rPr>
              <a:t> bay hay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leo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núi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thường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gặp</a:t>
            </a:r>
            <a:r>
              <a:rPr lang="en-US" sz="2800" dirty="0">
                <a:effectLst/>
                <a:latin typeface="Times New Roman" panose="02020603050405020304" pitchFamily="18" charset="0"/>
                <a:ea typeface="Segoe UI" panose="020B0502040204020203" pitchFamily="34" charset="0"/>
              </a:rPr>
              <a:t> trường </a:t>
            </a:r>
            <a:r>
              <a:rPr lang="en-US" sz="2800" dirty="0" err="1">
                <a:effectLst/>
                <a:latin typeface="Times New Roman" panose="02020603050405020304" pitchFamily="18" charset="0"/>
                <a:ea typeface="Segoe UI" panose="020B0502040204020203" pitchFamily="34" charset="0"/>
              </a:rPr>
              <a:t>hợp</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vây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nguyên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gì</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là</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endParaRPr lang="en-US" sz="2800" dirty="0"/>
          </a:p>
        </p:txBody>
      </p:sp>
      <p:pic>
        <p:nvPicPr>
          <p:cNvPr id="7" name="Picture 6">
            <a:extLst>
              <a:ext uri="{FF2B5EF4-FFF2-40B4-BE49-F238E27FC236}">
                <a16:creationId xmlns:a16="http://schemas.microsoft.com/office/drawing/2014/main" id="{B43FAE82-2068-CB3F-2546-774CC7050103}"/>
              </a:ext>
            </a:extLst>
          </p:cNvPr>
          <p:cNvPicPr>
            <a:picLocks noChangeAspect="1"/>
          </p:cNvPicPr>
          <p:nvPr/>
        </p:nvPicPr>
        <p:blipFill rotWithShape="1">
          <a:blip r:embed="rId2">
            <a:extLst>
              <a:ext uri="{28A0092B-C50C-407E-A947-70E740481C1C}">
                <a14:useLocalDpi xmlns:a14="http://schemas.microsoft.com/office/drawing/2010/main" val="0"/>
              </a:ext>
            </a:extLst>
          </a:blip>
          <a:srcRect t="6323"/>
          <a:stretch/>
        </p:blipFill>
        <p:spPr>
          <a:xfrm>
            <a:off x="664239" y="708009"/>
            <a:ext cx="5269382" cy="3293364"/>
          </a:xfrm>
          <a:prstGeom prst="rect">
            <a:avLst/>
          </a:prstGeom>
        </p:spPr>
      </p:pic>
      <p:pic>
        <p:nvPicPr>
          <p:cNvPr id="9" name="Picture 8">
            <a:extLst>
              <a:ext uri="{FF2B5EF4-FFF2-40B4-BE49-F238E27FC236}">
                <a16:creationId xmlns:a16="http://schemas.microsoft.com/office/drawing/2014/main" id="{970DFC91-4A62-777C-66D9-C1388EF19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924" y="708009"/>
            <a:ext cx="4976837" cy="3317891"/>
          </a:xfrm>
          <a:prstGeom prst="rect">
            <a:avLst/>
          </a:prstGeom>
        </p:spPr>
      </p:pic>
      <p:sp>
        <p:nvSpPr>
          <p:cNvPr id="13" name="Subtitle 10">
            <a:extLst>
              <a:ext uri="{FF2B5EF4-FFF2-40B4-BE49-F238E27FC236}">
                <a16:creationId xmlns:a16="http://schemas.microsoft.com/office/drawing/2014/main" id="{B7D1EFB5-D8B3-57CF-0C85-226D0EA48519}"/>
              </a:ext>
            </a:extLst>
          </p:cNvPr>
          <p:cNvSpPr txBox="1">
            <a:spLocks/>
          </p:cNvSpPr>
          <p:nvPr/>
        </p:nvSpPr>
        <p:spPr>
          <a:xfrm>
            <a:off x="664239" y="5315665"/>
            <a:ext cx="10863522" cy="7159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latin typeface="Times New Roman" panose="02020603050405020304" pitchFamily="18" charset="0"/>
                <a:ea typeface="Segoe UI" panose="020B0502040204020203" pitchFamily="34" charset="0"/>
              </a:rPr>
              <a:t>2. M</a:t>
            </a:r>
            <a:r>
              <a:rPr lang="en-US" sz="2800" b="1" dirty="0">
                <a:effectLst/>
                <a:latin typeface="Times New Roman" panose="02020603050405020304" pitchFamily="18" charset="0"/>
                <a:ea typeface="Times New Roman" panose="02020603050405020304" pitchFamily="18" charset="0"/>
              </a:rPr>
              <a:t>ột số ảnh hưởng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ứng</a:t>
            </a:r>
            <a:r>
              <a:rPr lang="en-US" sz="2800" b="1" dirty="0">
                <a:effectLst/>
                <a:latin typeface="Times New Roman" panose="02020603050405020304" pitchFamily="18" charset="0"/>
                <a:ea typeface="Times New Roman" panose="02020603050405020304" pitchFamily="18" charset="0"/>
              </a:rPr>
              <a:t> dụng của áp suất không khí</a:t>
            </a:r>
            <a:endParaRPr lang="en-US" sz="2800" b="1" dirty="0"/>
          </a:p>
        </p:txBody>
      </p:sp>
    </p:spTree>
    <p:extLst>
      <p:ext uri="{BB962C8B-B14F-4D97-AF65-F5344CB8AC3E}">
        <p14:creationId xmlns:p14="http://schemas.microsoft.com/office/powerpoint/2010/main" val="191070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9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90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CDD9B4-6D36-4F26-B9C6-7481993B0275}"/>
              </a:ext>
            </a:extLst>
          </p:cNvPr>
          <p:cNvSpPr>
            <a:spLocks noGrp="1"/>
          </p:cNvSpPr>
          <p:nvPr>
            <p:ph idx="1"/>
          </p:nvPr>
        </p:nvSpPr>
        <p:spPr>
          <a:xfrm>
            <a:off x="0" y="454026"/>
            <a:ext cx="12192000" cy="2276112"/>
          </a:xfrm>
        </p:spPr>
        <p:txBody>
          <a:bodyPr>
            <a:noAutofit/>
          </a:bodyPr>
          <a:lstStyle/>
          <a:p>
            <a:pPr marL="0" indent="0" algn="just">
              <a:lnSpc>
                <a:spcPct val="100000"/>
              </a:lnSpc>
              <a:buNone/>
            </a:pPr>
            <a:r>
              <a:rPr lang="en-US" sz="2800" dirty="0">
                <a:effectLst/>
                <a:latin typeface="Times New Roman" panose="02020603050405020304" pitchFamily="18" charset="0"/>
                <a:ea typeface="Arial" panose="020B0604020202020204" pitchFamily="34" charset="0"/>
              </a:rPr>
              <a:t>+ HS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cặp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đôi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en-US" sz="2800" dirty="0">
                <a:effectLst/>
                <a:latin typeface="Times New Roman" panose="02020603050405020304" pitchFamily="18" charset="0"/>
                <a:ea typeface="Calibri" panose="020F0502020204030204" pitchFamily="34" charset="0"/>
              </a:rPr>
              <a:t> 16.9, 16.10, 16.11, 16.12 </a:t>
            </a:r>
            <a:endParaRPr lang="en-US" sz="2800" dirty="0">
              <a:latin typeface="Arial" panose="020B0604020202020204" pitchFamily="34" charset="0"/>
              <a:ea typeface="Calibri" panose="020F0502020204030204" pitchFamily="34" charset="0"/>
            </a:endParaRPr>
          </a:p>
          <a:p>
            <a:pPr marL="0" indent="0" algn="just">
              <a:lnSpc>
                <a:spcPct val="100000"/>
              </a:lnSpc>
              <a:buNone/>
            </a:pPr>
            <a:r>
              <a:rPr lang="en-US" sz="2800" dirty="0" err="1">
                <a:effectLst/>
                <a:latin typeface="Times New Roman" panose="02020603050405020304" pitchFamily="18" charset="0"/>
                <a:ea typeface="Arial" panose="020B0604020202020204" pitchFamily="34" charset="0"/>
              </a:rPr>
              <a:t>Trả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hỏi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sau</a:t>
            </a:r>
            <a:r>
              <a:rPr lang="en-US" sz="2800" dirty="0">
                <a:effectLst/>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a:p>
            <a:pPr marL="0" indent="0" algn="just">
              <a:lnSpc>
                <a:spcPct val="115000"/>
              </a:lnSpc>
              <a:buNone/>
            </a:pPr>
            <a:r>
              <a:rPr lang="vi-VN" sz="2800" b="1" dirty="0">
                <a:latin typeface="Times New Roman" panose="02020603050405020304" pitchFamily="18" charset="0"/>
                <a:ea typeface="Arial" panose="020B0604020202020204" pitchFamily="34" charset="0"/>
              </a:rPr>
              <a:t>1.</a:t>
            </a:r>
            <a:r>
              <a:rPr lang="en-US" sz="2800" b="1" dirty="0">
                <a:effectLst/>
                <a:latin typeface="Times New Roman" panose="02020603050405020304" pitchFamily="18" charset="0"/>
                <a:ea typeface="Arial" panose="020B0604020202020204" pitchFamily="34" charset="0"/>
              </a:rPr>
              <a:t> </a:t>
            </a:r>
            <a:r>
              <a:rPr lang="en-US" sz="2800" dirty="0">
                <a:effectLst/>
                <a:latin typeface="Times New Roman" panose="02020603050405020304" pitchFamily="18" charset="0"/>
                <a:ea typeface="Arial" panose="020B0604020202020204" pitchFamily="34" charset="0"/>
              </a:rPr>
              <a:t>Em </a:t>
            </a:r>
            <a:r>
              <a:rPr lang="en-US" sz="2800" dirty="0" err="1">
                <a:effectLst/>
                <a:latin typeface="Times New Roman" panose="02020603050405020304" pitchFamily="18" charset="0"/>
                <a:ea typeface="Arial" panose="020B0604020202020204" pitchFamily="34" charset="0"/>
              </a:rPr>
              <a:t>hãy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tượng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thành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ngột</a:t>
            </a: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p:txBody>
      </p:sp>
      <p:pic>
        <p:nvPicPr>
          <p:cNvPr id="6" name="Content Placeholder 3">
            <a:extLst>
              <a:ext uri="{FF2B5EF4-FFF2-40B4-BE49-F238E27FC236}">
                <a16:creationId xmlns:a16="http://schemas.microsoft.com/office/drawing/2014/main" id="{8792AB52-1F3A-213A-0397-33335336CBD9}"/>
              </a:ext>
            </a:extLst>
          </p:cNvPr>
          <p:cNvPicPr>
            <a:picLocks noChangeAspect="1"/>
          </p:cNvPicPr>
          <p:nvPr/>
        </p:nvPicPr>
        <p:blipFill>
          <a:blip r:embed="rId2"/>
          <a:stretch>
            <a:fillRect/>
          </a:stretch>
        </p:blipFill>
        <p:spPr>
          <a:xfrm>
            <a:off x="3631474" y="2730138"/>
            <a:ext cx="5120640" cy="4127862"/>
          </a:xfrm>
          <a:prstGeom prst="rect">
            <a:avLst/>
          </a:prstGeom>
        </p:spPr>
      </p:pic>
    </p:spTree>
    <p:extLst>
      <p:ext uri="{BB962C8B-B14F-4D97-AF65-F5344CB8AC3E}">
        <p14:creationId xmlns:p14="http://schemas.microsoft.com/office/powerpoint/2010/main" val="2707004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207FAE0-AD01-94E2-4001-99F848213856}"/>
              </a:ext>
            </a:extLst>
          </p:cNvPr>
          <p:cNvSpPr>
            <a:spLocks noGrp="1"/>
          </p:cNvSpPr>
          <p:nvPr>
            <p:ph idx="1"/>
          </p:nvPr>
        </p:nvSpPr>
        <p:spPr>
          <a:xfrm>
            <a:off x="379067" y="593342"/>
            <a:ext cx="11545389" cy="1104829"/>
          </a:xfrm>
        </p:spPr>
        <p:txBody>
          <a:bodyPr>
            <a:noAutofit/>
          </a:bodyPr>
          <a:lstStyle/>
          <a:p>
            <a:pPr marL="0" indent="0" algn="just">
              <a:lnSpc>
                <a:spcPct val="100000"/>
              </a:lnSpc>
              <a:buNone/>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a:effectLst/>
                <a:latin typeface="Times New Roman" panose="02020603050405020304" pitchFamily="18" charset="0"/>
                <a:ea typeface="Arial" panose="020B0604020202020204" pitchFamily="34" charset="0"/>
              </a:rPr>
              <a:t>Ví dụ như khi đi xe ô tô hoặc xe máy khi phóng nhanh, hay khi thang máy lên hoặc đi xuống đều gây nên tiếng động trong tai hoặc triệu chứng ù tai.</a:t>
            </a:r>
            <a:endParaRPr lang="en-US" sz="2800" dirty="0">
              <a:effectLst/>
              <a:latin typeface="Arial" panose="020B0604020202020204" pitchFamily="34" charset="0"/>
              <a:ea typeface="Arial" panose="020B0604020202020204" pitchFamily="34" charset="0"/>
            </a:endParaRPr>
          </a:p>
        </p:txBody>
      </p:sp>
      <p:sp>
        <p:nvSpPr>
          <p:cNvPr id="5" name="TextBox 4">
            <a:extLst>
              <a:ext uri="{FF2B5EF4-FFF2-40B4-BE49-F238E27FC236}">
                <a16:creationId xmlns:a16="http://schemas.microsoft.com/office/drawing/2014/main" id="{AEABE658-A920-0754-C3FB-2AA15868EE69}"/>
              </a:ext>
            </a:extLst>
          </p:cNvPr>
          <p:cNvSpPr txBox="1"/>
          <p:nvPr/>
        </p:nvSpPr>
        <p:spPr>
          <a:xfrm>
            <a:off x="150222" y="2471428"/>
            <a:ext cx="6001540" cy="3065455"/>
          </a:xfrm>
          <a:prstGeom prst="rect">
            <a:avLst/>
          </a:prstGeom>
          <a:noFill/>
        </p:spPr>
        <p:txBody>
          <a:bodyPr wrap="square">
            <a:spAutoFit/>
          </a:bodyPr>
          <a:lstStyle/>
          <a:p>
            <a:pPr algn="just">
              <a:lnSpc>
                <a:spcPct val="115000"/>
              </a:lnSpc>
            </a:pPr>
            <a:r>
              <a:rPr lang="en-US" sz="2800" b="1" dirty="0">
                <a:effectLst/>
                <a:latin typeface="Times New Roman" panose="02020603050405020304" pitchFamily="18" charset="0"/>
                <a:ea typeface="Arial" panose="020B0604020202020204" pitchFamily="34" charset="0"/>
              </a:rPr>
              <a:t>- Giải thích: </a:t>
            </a:r>
            <a:r>
              <a:rPr lang="en-US" sz="2800" dirty="0">
                <a:effectLst/>
                <a:latin typeface="Times New Roman" panose="02020603050405020304" pitchFamily="18" charset="0"/>
                <a:ea typeface="Arial" panose="020B0604020202020204" pitchFamily="34" charset="0"/>
              </a:rPr>
              <a:t>Khi áp suất thay đổi đột ngột thì vòi tai thường không phản ứng kịp làm mất cân bằng áp suất hai bên màng nhĩ, khiến màng nhĩ bị đẩy về phía có áp suất nhỏ hơn, gây nên tiếng động trong tai hoặc triệu chứng ù tai..</a:t>
            </a:r>
            <a:endParaRPr lang="en-US" sz="2800" dirty="0">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C9479E3A-66D5-2F93-212D-CD095E42B490}"/>
              </a:ext>
            </a:extLst>
          </p:cNvPr>
          <p:cNvPicPr>
            <a:picLocks noChangeAspect="1"/>
          </p:cNvPicPr>
          <p:nvPr/>
        </p:nvPicPr>
        <p:blipFill rotWithShape="1">
          <a:blip r:embed="rId2"/>
          <a:srcRect b="16593"/>
          <a:stretch/>
        </p:blipFill>
        <p:spPr>
          <a:xfrm>
            <a:off x="6480590" y="1698171"/>
            <a:ext cx="5358989" cy="4292435"/>
          </a:xfrm>
          <a:prstGeom prst="rect">
            <a:avLst/>
          </a:prstGeom>
        </p:spPr>
      </p:pic>
    </p:spTree>
    <p:extLst>
      <p:ext uri="{BB962C8B-B14F-4D97-AF65-F5344CB8AC3E}">
        <p14:creationId xmlns:p14="http://schemas.microsoft.com/office/powerpoint/2010/main" val="191497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
            <a:ext cx="12192000" cy="1358538"/>
          </a:xfrm>
        </p:spPr>
        <p:txBody>
          <a:bodyPr>
            <a:normAutofit/>
          </a:bodyPr>
          <a:lstStyle/>
          <a:p>
            <a:r>
              <a:rPr lang="vi-VN" b="1" dirty="0">
                <a:ea typeface="Arial" panose="020B0604020202020204" pitchFamily="34" charset="0"/>
              </a:rPr>
              <a:t>2.</a:t>
            </a:r>
            <a:r>
              <a:rPr lang="en-US" b="1" dirty="0">
                <a:latin typeface="Times New Roman" panose="02020603050405020304" pitchFamily="18" charset="0"/>
                <a:ea typeface="Arial" panose="020B0604020202020204" pitchFamily="34" charset="0"/>
              </a:rPr>
              <a:t> </a:t>
            </a:r>
            <a:r>
              <a:rPr lang="en-US" dirty="0">
                <a:latin typeface="Times New Roman" panose="02020603050405020304" pitchFamily="18" charset="0"/>
                <a:ea typeface="Arial" panose="020B0604020202020204" pitchFamily="34" charset="0"/>
              </a:rPr>
              <a:t>Tìm thêm ví dụ về giác mút trong thực tế và giải thích hoạt động của nó. </a:t>
            </a:r>
            <a:endParaRPr lang="vi-VN" dirty="0"/>
          </a:p>
        </p:txBody>
      </p:sp>
      <p:pic>
        <p:nvPicPr>
          <p:cNvPr id="4" name="Content Placeholder 3">
            <a:extLst>
              <a:ext uri="{FF2B5EF4-FFF2-40B4-BE49-F238E27FC236}">
                <a16:creationId xmlns:a16="http://schemas.microsoft.com/office/drawing/2014/main" id="{AFC9CB5A-5640-5478-AD5E-2D08F81B93BC}"/>
              </a:ext>
            </a:extLst>
          </p:cNvPr>
          <p:cNvPicPr>
            <a:picLocks noGrp="1" noChangeAspect="1"/>
          </p:cNvPicPr>
          <p:nvPr>
            <p:ph idx="1"/>
          </p:nvPr>
        </p:nvPicPr>
        <p:blipFill>
          <a:blip r:embed="rId2"/>
          <a:stretch>
            <a:fillRect/>
          </a:stretch>
        </p:blipFill>
        <p:spPr>
          <a:xfrm>
            <a:off x="3670662" y="2220685"/>
            <a:ext cx="5304325" cy="4637315"/>
          </a:xfrm>
          <a:prstGeom prst="rect">
            <a:avLst/>
          </a:prstGeom>
        </p:spPr>
      </p:pic>
    </p:spTree>
    <p:extLst>
      <p:ext uri="{BB962C8B-B14F-4D97-AF65-F5344CB8AC3E}">
        <p14:creationId xmlns:p14="http://schemas.microsoft.com/office/powerpoint/2010/main" val="449103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50A68F-40A7-25A9-8A78-97520DCAA00D}"/>
              </a:ext>
            </a:extLst>
          </p:cNvPr>
          <p:cNvSpPr txBox="1">
            <a:spLocks noGrp="1"/>
          </p:cNvSpPr>
          <p:nvPr>
            <p:ph type="title"/>
          </p:nvPr>
        </p:nvSpPr>
        <p:spPr>
          <a:xfrm>
            <a:off x="0" y="581630"/>
            <a:ext cx="12192000" cy="892552"/>
          </a:xfrm>
          <a:prstGeom prst="rect">
            <a:avLst/>
          </a:prstGeom>
          <a:noFill/>
        </p:spPr>
        <p:txBody>
          <a:bodyPr wrap="square">
            <a:spAutoFit/>
          </a:bodyPr>
          <a:lstStyle/>
          <a:p>
            <a:pPr algn="just">
              <a:lnSpc>
                <a:spcPct val="100000"/>
              </a:lnSpc>
            </a:pPr>
            <a:r>
              <a:rPr lang="en-US" sz="2600" b="1" dirty="0" err="1">
                <a:effectLst/>
                <a:latin typeface="Times New Roman" panose="02020603050405020304" pitchFamily="18" charset="0"/>
                <a:ea typeface="Arial" panose="020B0604020202020204" pitchFamily="34" charset="0"/>
              </a:rPr>
              <a:t>Câu</a:t>
            </a:r>
            <a:r>
              <a:rPr lang="en-US" sz="2600" b="1" dirty="0">
                <a:effectLst/>
                <a:latin typeface="Times New Roman" panose="02020603050405020304" pitchFamily="18" charset="0"/>
                <a:ea typeface="Arial" panose="020B0604020202020204" pitchFamily="34" charset="0"/>
              </a:rPr>
              <a:t> </a:t>
            </a:r>
            <a:r>
              <a:rPr lang="en-US" sz="2600" b="1" dirty="0" err="1">
                <a:effectLst/>
                <a:latin typeface="Times New Roman" panose="02020603050405020304" pitchFamily="18" charset="0"/>
                <a:ea typeface="Arial" panose="020B0604020202020204" pitchFamily="34" charset="0"/>
              </a:rPr>
              <a:t>hỏi</a:t>
            </a:r>
            <a:r>
              <a:rPr lang="en-US" sz="2600" b="1" dirty="0">
                <a:effectLst/>
                <a:latin typeface="Times New Roman" panose="02020603050405020304" pitchFamily="18" charset="0"/>
                <a:ea typeface="Arial" panose="020B0604020202020204" pitchFamily="34" charset="0"/>
              </a:rPr>
              <a:t> 2:</a:t>
            </a:r>
            <a:r>
              <a:rPr lang="en-US" sz="2600" b="1" dirty="0">
                <a:effectLst/>
                <a:latin typeface="Arial" panose="020B0604020202020204" pitchFamily="34"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Ví</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dụ</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về</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trong</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thực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tế</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treo</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tường</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giữa</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mặt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kính</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và</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chân</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bàn</a:t>
            </a:r>
            <a:r>
              <a:rPr lang="vi-VN" sz="2600" dirty="0">
                <a:effectLst/>
                <a:latin typeface="Times New Roman" panose="02020603050405020304" pitchFamily="18" charset="0"/>
                <a:ea typeface="Arial" panose="020B0604020202020204" pitchFamily="34" charset="0"/>
              </a:rPr>
              <a:t>, thanh thông bồn cầu, giác mút trong các máy xung điện,...</a:t>
            </a:r>
            <a:endParaRPr lang="en-US" sz="2600" dirty="0">
              <a:effectLst/>
              <a:latin typeface="Arial" panose="020B0604020202020204" pitchFamily="34" charset="0"/>
              <a:ea typeface="Arial" panose="020B0604020202020204" pitchFamily="34" charset="0"/>
            </a:endParaRPr>
          </a:p>
        </p:txBody>
      </p:sp>
      <p:sp>
        <p:nvSpPr>
          <p:cNvPr id="5" name="Text Placeholder 2">
            <a:extLst>
              <a:ext uri="{FF2B5EF4-FFF2-40B4-BE49-F238E27FC236}">
                <a16:creationId xmlns:a16="http://schemas.microsoft.com/office/drawing/2014/main" id="{9207FAE0-AD01-94E2-4001-99F848213856}"/>
              </a:ext>
            </a:extLst>
          </p:cNvPr>
          <p:cNvSpPr>
            <a:spLocks noGrp="1"/>
          </p:cNvSpPr>
          <p:nvPr>
            <p:ph idx="1"/>
          </p:nvPr>
        </p:nvSpPr>
        <p:spPr>
          <a:xfrm>
            <a:off x="-1" y="1474182"/>
            <a:ext cx="7471955" cy="4702781"/>
          </a:xfrm>
        </p:spPr>
        <p:txBody>
          <a:bodyPr>
            <a:noAutofit/>
          </a:bodyPr>
          <a:lstStyle/>
          <a:p>
            <a:pPr marL="0" indent="0" algn="just">
              <a:lnSpc>
                <a:spcPct val="100000"/>
              </a:lnSpc>
              <a:buNone/>
            </a:pPr>
            <a:r>
              <a:rPr lang="vi-VN" sz="2600" spc="-70" dirty="0">
                <a:effectLst/>
                <a:latin typeface="Times New Roman" panose="02020603050405020304" pitchFamily="18" charset="0"/>
                <a:ea typeface="Arial" panose="020B0604020202020204" pitchFamily="34" charset="0"/>
              </a:rPr>
              <a:t>+ Giải thích: Ta ấn giác mút trên một bề mặt bất kỳ, lượng không khí bên trong của giác bị đẩy ra bên ngoài. </a:t>
            </a:r>
            <a:endParaRPr lang="en-US" sz="2600" spc="-70" dirty="0">
              <a:effectLst/>
              <a:latin typeface="Arial" panose="020B0604020202020204" pitchFamily="34" charset="0"/>
              <a:ea typeface="Arial" panose="020B0604020202020204" pitchFamily="34" charset="0"/>
            </a:endParaRPr>
          </a:p>
          <a:p>
            <a:pPr marL="0" indent="0" algn="just">
              <a:lnSpc>
                <a:spcPct val="100000"/>
              </a:lnSpc>
              <a:buNone/>
            </a:pPr>
            <a:r>
              <a:rPr lang="vi-VN" sz="2600" dirty="0">
                <a:effectLst/>
                <a:latin typeface="Times New Roman" panose="02020603050405020304" pitchFamily="18" charset="0"/>
                <a:ea typeface="Arial" panose="020B0604020202020204" pitchFamily="34" charset="0"/>
              </a:rPr>
              <a:t>+ Mặt trong của giác bị triệt tiêu áp lực, tạo thành không gian chân không. Tuy nhiên, bên ngoài núm cao su này vẫn có một áp lực nhất định, gây ra sự chênh lệch áp suất bên trong và bên ngoài giác. Từ đó khiến cho núm hút và dính chặt hơn lên bề mặt.</a:t>
            </a:r>
            <a:endParaRPr lang="en-US" sz="2600" dirty="0">
              <a:effectLst/>
              <a:latin typeface="Arial" panose="020B0604020202020204" pitchFamily="34" charset="0"/>
              <a:ea typeface="Arial" panose="020B0604020202020204" pitchFamily="34" charset="0"/>
            </a:endParaRPr>
          </a:p>
          <a:p>
            <a:pPr marL="0" indent="0" algn="just">
              <a:lnSpc>
                <a:spcPct val="100000"/>
              </a:lnSpc>
              <a:buNone/>
            </a:pPr>
            <a:r>
              <a:rPr lang="vi-VN" sz="2600" dirty="0">
                <a:effectLst/>
                <a:latin typeface="Times New Roman" panose="02020603050405020304" pitchFamily="18" charset="0"/>
                <a:ea typeface="Arial" panose="020B0604020202020204" pitchFamily="34" charset="0"/>
              </a:rPr>
              <a:t>+ Khi ta kéo núm ra, không khí tràn vào lấp đầy không gian chân không của giác, gây ra tiếng “bật” có thể nghe thấy được.</a:t>
            </a:r>
            <a:endParaRPr lang="en-US" sz="2600" dirty="0">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51DDBFEF-34F2-FBAD-EA9C-C29D85687744}"/>
              </a:ext>
            </a:extLst>
          </p:cNvPr>
          <p:cNvPicPr>
            <a:picLocks noChangeAspect="1"/>
          </p:cNvPicPr>
          <p:nvPr/>
        </p:nvPicPr>
        <p:blipFill rotWithShape="1">
          <a:blip r:embed="rId2"/>
          <a:srcRect r="8070"/>
          <a:stretch/>
        </p:blipFill>
        <p:spPr>
          <a:xfrm>
            <a:off x="7753761" y="2236763"/>
            <a:ext cx="4195804" cy="3539662"/>
          </a:xfrm>
          <a:prstGeom prst="rect">
            <a:avLst/>
          </a:prstGeom>
        </p:spPr>
      </p:pic>
      <p:grpSp>
        <p:nvGrpSpPr>
          <p:cNvPr id="7" name="Group 6">
            <a:extLst>
              <a:ext uri="{FF2B5EF4-FFF2-40B4-BE49-F238E27FC236}">
                <a16:creationId xmlns:a16="http://schemas.microsoft.com/office/drawing/2014/main" id="{5CD32847-E709-92EE-1101-B61486FDBE94}"/>
              </a:ext>
            </a:extLst>
          </p:cNvPr>
          <p:cNvGrpSpPr/>
          <p:nvPr/>
        </p:nvGrpSpPr>
        <p:grpSpPr>
          <a:xfrm>
            <a:off x="10411512" y="2634318"/>
            <a:ext cx="820879" cy="429696"/>
            <a:chOff x="10551473" y="3192456"/>
            <a:chExt cx="820879" cy="407135"/>
          </a:xfrm>
        </p:grpSpPr>
        <p:sp>
          <p:nvSpPr>
            <p:cNvPr id="8" name="Arrow: Up 7">
              <a:extLst>
                <a:ext uri="{FF2B5EF4-FFF2-40B4-BE49-F238E27FC236}">
                  <a16:creationId xmlns:a16="http://schemas.microsoft.com/office/drawing/2014/main" id="{4B6D6262-46CD-76F2-1DF6-011FB81B5E4F}"/>
                </a:ext>
              </a:extLst>
            </p:cNvPr>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117A6643-A4BA-4422-73A4-458EE30678EB}"/>
                </a:ext>
              </a:extLst>
            </p:cNvPr>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C5B20F36-578A-8EF2-F098-40A8E9CCA598}"/>
              </a:ext>
            </a:extLst>
          </p:cNvPr>
          <p:cNvGrpSpPr/>
          <p:nvPr/>
        </p:nvGrpSpPr>
        <p:grpSpPr>
          <a:xfrm rot="4423832">
            <a:off x="9648137" y="4700861"/>
            <a:ext cx="866367" cy="407135"/>
            <a:chOff x="10551473" y="3192456"/>
            <a:chExt cx="820879" cy="407135"/>
          </a:xfrm>
        </p:grpSpPr>
        <p:sp>
          <p:nvSpPr>
            <p:cNvPr id="11" name="Arrow: Up 11">
              <a:extLst>
                <a:ext uri="{FF2B5EF4-FFF2-40B4-BE49-F238E27FC236}">
                  <a16:creationId xmlns:a16="http://schemas.microsoft.com/office/drawing/2014/main" id="{9D51D34F-7D57-BF0C-CCB3-DE6A5551C063}"/>
                </a:ext>
              </a:extLst>
            </p:cNvPr>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2">
              <a:extLst>
                <a:ext uri="{FF2B5EF4-FFF2-40B4-BE49-F238E27FC236}">
                  <a16:creationId xmlns:a16="http://schemas.microsoft.com/office/drawing/2014/main" id="{229C65B8-725A-9131-D382-491352CEB843}"/>
                </a:ext>
              </a:extLst>
            </p:cNvPr>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8572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31965"/>
            <a:ext cx="6426926" cy="4506685"/>
          </a:xfrm>
        </p:spPr>
        <p:txBody>
          <a:bodyPr>
            <a:normAutofit/>
          </a:bodyPr>
          <a:lstStyle/>
          <a:p>
            <a:pPr algn="just"/>
            <a:r>
              <a:rPr lang="vi-VN" b="1" dirty="0">
                <a:ea typeface="Arial" panose="020B0604020202020204" pitchFamily="34" charset="0"/>
              </a:rPr>
              <a:t>3.</a:t>
            </a:r>
            <a:r>
              <a:rPr lang="en-US" b="1" dirty="0">
                <a:latin typeface="Times New Roman" panose="02020603050405020304" pitchFamily="18" charset="0"/>
                <a:ea typeface="Arial" panose="020B0604020202020204" pitchFamily="34" charset="0"/>
              </a:rPr>
              <a:t> </a:t>
            </a:r>
            <a:r>
              <a:rPr lang="en-US" dirty="0">
                <a:latin typeface="Times New Roman" panose="02020603050405020304" pitchFamily="18" charset="0"/>
                <a:ea typeface="Arial" panose="020B0604020202020204" pitchFamily="34" charset="0"/>
              </a:rPr>
              <a:t>Hãy tìm trong thực tế những dụng cụ hoạt động theo nguyên lý của bình xịt cho biết chúng được sử dụng vào công việc gì.</a:t>
            </a:r>
            <a:br>
              <a:rPr lang="en-US" dirty="0">
                <a:latin typeface="Arial" panose="020B0604020202020204" pitchFamily="34" charset="0"/>
                <a:ea typeface="Arial" panose="020B0604020202020204" pitchFamily="34" charset="0"/>
              </a:rPr>
            </a:br>
            <a:endParaRPr lang="vi-VN" dirty="0"/>
          </a:p>
        </p:txBody>
      </p:sp>
      <p:pic>
        <p:nvPicPr>
          <p:cNvPr id="6" name="Picture 5">
            <a:extLst>
              <a:ext uri="{FF2B5EF4-FFF2-40B4-BE49-F238E27FC236}">
                <a16:creationId xmlns:a16="http://schemas.microsoft.com/office/drawing/2014/main" id="{10EAE22F-76EA-0B0A-4011-EFEAAE656D89}"/>
              </a:ext>
            </a:extLst>
          </p:cNvPr>
          <p:cNvPicPr>
            <a:picLocks noChangeAspect="1"/>
          </p:cNvPicPr>
          <p:nvPr/>
        </p:nvPicPr>
        <p:blipFill>
          <a:blip r:embed="rId2"/>
          <a:stretch>
            <a:fillRect/>
          </a:stretch>
        </p:blipFill>
        <p:spPr>
          <a:xfrm>
            <a:off x="6949440" y="1"/>
            <a:ext cx="5212122" cy="6858000"/>
          </a:xfrm>
          <a:prstGeom prst="rect">
            <a:avLst/>
          </a:prstGeom>
        </p:spPr>
      </p:pic>
    </p:spTree>
    <p:extLst>
      <p:ext uri="{BB962C8B-B14F-4D97-AF65-F5344CB8AC3E}">
        <p14:creationId xmlns:p14="http://schemas.microsoft.com/office/powerpoint/2010/main" val="311999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E2D20D-400B-6E94-682B-EAB7A6F9A654}"/>
              </a:ext>
            </a:extLst>
          </p:cNvPr>
          <p:cNvSpPr txBox="1"/>
          <p:nvPr/>
        </p:nvSpPr>
        <p:spPr>
          <a:xfrm>
            <a:off x="630620" y="425956"/>
            <a:ext cx="7267903" cy="1083374"/>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Tại sao khi lặn sâu, người thợ lặn phải mặc bộ áo lặn chịu được áp suất lơn?</a:t>
            </a:r>
            <a:endParaRPr lang="en-US" sz="28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610F5176-999B-8829-2C80-85F047CA11DD}"/>
              </a:ext>
            </a:extLst>
          </p:cNvPr>
          <p:cNvSpPr txBox="1"/>
          <p:nvPr/>
        </p:nvSpPr>
        <p:spPr>
          <a:xfrm>
            <a:off x="630621" y="2600737"/>
            <a:ext cx="7267902" cy="1043171"/>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rPr>
              <a:t>chảy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51B58C65-7614-3CE7-5F52-6215CFEFD816}"/>
              </a:ext>
            </a:extLst>
          </p:cNvPr>
          <p:cNvSpPr txBox="1"/>
          <p:nvPr/>
        </p:nvSpPr>
        <p:spPr>
          <a:xfrm>
            <a:off x="630621" y="1529246"/>
            <a:ext cx="7267902" cy="954107"/>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chống lại áp suất chất lỏng, bảo vệ cơ thể người thợ lặn</a:t>
            </a:r>
            <a:endParaRPr lang="en-US" sz="2800" dirty="0"/>
          </a:p>
        </p:txBody>
      </p:sp>
      <p:sp>
        <p:nvSpPr>
          <p:cNvPr id="15" name="TextBox 14">
            <a:extLst>
              <a:ext uri="{FF2B5EF4-FFF2-40B4-BE49-F238E27FC236}">
                <a16:creationId xmlns:a16="http://schemas.microsoft.com/office/drawing/2014/main" id="{FA643E83-2C67-2052-60FA-9A033FF14D3C}"/>
              </a:ext>
            </a:extLst>
          </p:cNvPr>
          <p:cNvSpPr txBox="1"/>
          <p:nvPr/>
        </p:nvSpPr>
        <p:spPr>
          <a:xfrm>
            <a:off x="630620" y="3789690"/>
            <a:ext cx="7267901" cy="1538691"/>
          </a:xfrm>
          <a:prstGeom prst="rect">
            <a:avLst/>
          </a:prstGeom>
          <a:noFill/>
        </p:spPr>
        <p:txBody>
          <a:bodyPr wrap="square">
            <a:spAutoFit/>
          </a:bodyPr>
          <a:lstStyle/>
          <a:p>
            <a:pPr algn="just">
              <a:lnSpc>
                <a:spcPct val="115000"/>
              </a:lnSpc>
            </a:pPr>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tạo áp suất trong bình lớn hơn áp suất ngoài bình giúp nước trong bình chảy được xuống vòi dễ dàng hơn.</a:t>
            </a:r>
            <a:endParaRPr lang="en-US" sz="2800" dirty="0">
              <a:effectLst/>
              <a:latin typeface="Arial" panose="020B0604020202020204" pitchFamily="34" charset="0"/>
              <a:ea typeface="Arial" panose="020B0604020202020204" pitchFamily="34" charset="0"/>
            </a:endParaRPr>
          </a:p>
        </p:txBody>
      </p:sp>
      <p:sp>
        <p:nvSpPr>
          <p:cNvPr id="18" name="TextBox 17">
            <a:extLst>
              <a:ext uri="{FF2B5EF4-FFF2-40B4-BE49-F238E27FC236}">
                <a16:creationId xmlns:a16="http://schemas.microsoft.com/office/drawing/2014/main" id="{F0E4B847-89CE-65F9-B89D-DD10AA318702}"/>
              </a:ext>
            </a:extLst>
          </p:cNvPr>
          <p:cNvSpPr txBox="1"/>
          <p:nvPr/>
        </p:nvSpPr>
        <p:spPr>
          <a:xfrm>
            <a:off x="630621" y="5298098"/>
            <a:ext cx="7267900" cy="1384995"/>
          </a:xfrm>
          <a:prstGeom prst="rect">
            <a:avLst/>
          </a:prstGeom>
          <a:noFill/>
        </p:spPr>
        <p:txBody>
          <a:bodyPr wrap="square">
            <a:spAutoFit/>
          </a:bodyP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Vậy</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áp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lỏng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áp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khí</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quyển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gì</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Nó</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sẽ</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tác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dụng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các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vật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đặt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trong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nó</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thế</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nào</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pic>
        <p:nvPicPr>
          <p:cNvPr id="3" name="Picture 2">
            <a:extLst>
              <a:ext uri="{FF2B5EF4-FFF2-40B4-BE49-F238E27FC236}">
                <a16:creationId xmlns:a16="http://schemas.microsoft.com/office/drawing/2014/main" id="{A90FE45B-7AB9-506A-D730-5F8D0E514335}"/>
              </a:ext>
            </a:extLst>
          </p:cNvPr>
          <p:cNvPicPr>
            <a:picLocks noChangeAspect="1"/>
          </p:cNvPicPr>
          <p:nvPr/>
        </p:nvPicPr>
        <p:blipFill rotWithShape="1">
          <a:blip r:embed="rId2">
            <a:extLst>
              <a:ext uri="{28A0092B-C50C-407E-A947-70E740481C1C}">
                <a14:useLocalDpi xmlns:a14="http://schemas.microsoft.com/office/drawing/2010/main" val="0"/>
              </a:ext>
            </a:extLst>
          </a:blip>
          <a:srcRect l="23495"/>
          <a:stretch/>
        </p:blipFill>
        <p:spPr>
          <a:xfrm>
            <a:off x="8024648" y="404430"/>
            <a:ext cx="3944992" cy="3093879"/>
          </a:xfrm>
          <a:prstGeom prst="rect">
            <a:avLst/>
          </a:prstGeom>
        </p:spPr>
      </p:pic>
      <p:pic>
        <p:nvPicPr>
          <p:cNvPr id="4" name="Picture 3">
            <a:extLst>
              <a:ext uri="{FF2B5EF4-FFF2-40B4-BE49-F238E27FC236}">
                <a16:creationId xmlns:a16="http://schemas.microsoft.com/office/drawing/2014/main" id="{1C1530F9-7261-A79C-B44E-522EEB6CF845}"/>
              </a:ext>
            </a:extLst>
          </p:cNvPr>
          <p:cNvPicPr>
            <a:picLocks noChangeAspect="1"/>
          </p:cNvPicPr>
          <p:nvPr/>
        </p:nvPicPr>
        <p:blipFill rotWithShape="1">
          <a:blip r:embed="rId3">
            <a:extLst>
              <a:ext uri="{28A0092B-C50C-407E-A947-70E740481C1C}">
                <a14:useLocalDpi xmlns:a14="http://schemas.microsoft.com/office/drawing/2010/main" val="0"/>
              </a:ext>
            </a:extLst>
          </a:blip>
          <a:srcRect l="65591" t="35250" r="9733" b="50250"/>
          <a:stretch/>
        </p:blipFill>
        <p:spPr bwMode="auto">
          <a:xfrm>
            <a:off x="8024647" y="3567347"/>
            <a:ext cx="3944991" cy="327915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77419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ACC7527-697F-CBD2-EE21-793AED99E5C5}"/>
              </a:ext>
            </a:extLst>
          </p:cNvPr>
          <p:cNvSpPr>
            <a:spLocks noGrp="1" noChangeArrowheads="1"/>
          </p:cNvSpPr>
          <p:nvPr>
            <p:ph idx="1"/>
          </p:nvPr>
        </p:nvSpPr>
        <p:spPr bwMode="auto">
          <a:xfrm>
            <a:off x="0" y="1281184"/>
            <a:ext cx="5887062" cy="4936736"/>
          </a:xfrm>
          <a:prstGeom prst="rect">
            <a:avLst/>
          </a:prstGeom>
          <a:noFill/>
        </p:spPr>
        <p:txBody>
          <a:bodyPr wrap="square">
            <a:spAutoFit/>
          </a:bodyPr>
          <a:lstStyle/>
          <a:p>
            <a:pPr marL="0" indent="0" algn="just">
              <a:lnSpc>
                <a:spcPct val="115000"/>
              </a:lnSpc>
              <a:buNone/>
            </a:pPr>
            <a:r>
              <a:rPr lang="vi-VN" altLang="en-US" sz="2800" b="1" dirty="0">
                <a:latin typeface="Times New Roman" panose="02020603050405020304" pitchFamily="18" charset="0"/>
                <a:ea typeface="Arial" panose="020B0604020202020204" pitchFamily="34" charset="0"/>
              </a:rPr>
              <a:t>Câu hỏi 3: </a:t>
            </a:r>
            <a:r>
              <a:rPr lang="vi-VN" altLang="en-US" sz="2800" dirty="0">
                <a:latin typeface="Times New Roman" panose="02020603050405020304" pitchFamily="18" charset="0"/>
                <a:ea typeface="Arial" panose="020B0604020202020204" pitchFamily="34" charset="0"/>
              </a:rPr>
              <a:t>Trong thực tế có nhiều dụng cụ hoạt động theo nguyên lí của bình xịt như:</a:t>
            </a:r>
            <a:endParaRPr lang="en-US" altLang="en-US" dirty="0">
              <a:latin typeface="Times New Roman" panose="02020603050405020304" pitchFamily="18" charset="0"/>
              <a:ea typeface="Arial" panose="020B0604020202020204" pitchFamily="34" charset="0"/>
            </a:endParaRPr>
          </a:p>
          <a:p>
            <a:pPr marL="0" indent="0" algn="just">
              <a:lnSpc>
                <a:spcPct val="115000"/>
              </a:lnSpc>
              <a:buNone/>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loại thuốc xịt chữa bệnh: xịt mũi, xịt họng, xịt hen suyễn, ….</a:t>
            </a:r>
            <a:endParaRPr lang="en-US" altLang="en-US" sz="2800" dirty="0">
              <a:latin typeface="Times New Roman" panose="02020603050405020304" pitchFamily="18" charset="0"/>
              <a:ea typeface="Arial" panose="020B0604020202020204" pitchFamily="34" charset="0"/>
            </a:endParaRPr>
          </a:p>
          <a:p>
            <a:pPr marL="0" indent="0" algn="just">
              <a:lnSpc>
                <a:spcPct val="115000"/>
              </a:lnSpc>
              <a:buNone/>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loại bình xịt diệt côn trùng.</a:t>
            </a:r>
            <a:endParaRPr lang="en-US" altLang="en-US" sz="2800" dirty="0">
              <a:latin typeface="Times New Roman" panose="02020603050405020304" pitchFamily="18" charset="0"/>
              <a:ea typeface="Arial" panose="020B0604020202020204" pitchFamily="34" charset="0"/>
            </a:endParaRPr>
          </a:p>
          <a:p>
            <a:pPr marL="0" indent="0" algn="just">
              <a:lnSpc>
                <a:spcPct val="115000"/>
              </a:lnSpc>
              <a:buNone/>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dụng cụ làm đẹp: Dầu gội/ dầu xả dạng xịt, xịt keo tóc tạo kiểu, chai xịt khoáng, lọ xịt tonner, …</a:t>
            </a:r>
            <a:endParaRPr lang="en-US" altLang="en-US" sz="2800" dirty="0">
              <a:latin typeface="Times New Roman" panose="02020603050405020304" pitchFamily="18" charset="0"/>
              <a:ea typeface="Arial" panose="020B0604020202020204" pitchFamily="34" charset="0"/>
            </a:endParaRPr>
          </a:p>
        </p:txBody>
      </p:sp>
      <p:pic>
        <p:nvPicPr>
          <p:cNvPr id="5" name="Picture 1" descr="Hãy tìm trong thực tế những dụng cụ hoạt động theo nguyên lí ">
            <a:extLst>
              <a:ext uri="{FF2B5EF4-FFF2-40B4-BE49-F238E27FC236}">
                <a16:creationId xmlns:a16="http://schemas.microsoft.com/office/drawing/2014/main" id="{A1EC9509-E879-07F3-235E-1F58EBF4D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7062" y="621275"/>
            <a:ext cx="3394940" cy="2408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y tìm trong thực tế những dụng cụ hoạt động theo nguyên lí ">
            <a:extLst>
              <a:ext uri="{FF2B5EF4-FFF2-40B4-BE49-F238E27FC236}">
                <a16:creationId xmlns:a16="http://schemas.microsoft.com/office/drawing/2014/main" id="{2FF61E26-0CFE-5A2B-E3A2-46FC86B03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182" y="71251"/>
            <a:ext cx="2957818" cy="31769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GÔM XỊT TÓC - KEO BẠC 320ml - 600ml | Shopee Việt Nam">
            <a:extLst>
              <a:ext uri="{FF2B5EF4-FFF2-40B4-BE49-F238E27FC236}">
                <a16:creationId xmlns:a16="http://schemas.microsoft.com/office/drawing/2014/main" id="{73CBF622-0408-3CCA-8EAC-E42FE2C3D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315" b="13574"/>
          <a:stretch>
            <a:fillRect/>
          </a:stretch>
        </p:blipFill>
        <p:spPr bwMode="auto">
          <a:xfrm>
            <a:off x="7227752" y="3809220"/>
            <a:ext cx="3289300" cy="240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836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4" name="Text Placeholder 2">
            <a:extLst>
              <a:ext uri="{FF2B5EF4-FFF2-40B4-BE49-F238E27FC236}">
                <a16:creationId xmlns:a16="http://schemas.microsoft.com/office/drawing/2014/main" id="{78DE435A-5348-7F6F-F6E7-B8D5E24B05BC}"/>
              </a:ext>
            </a:extLst>
          </p:cNvPr>
          <p:cNvSpPr>
            <a:spLocks noGrp="1"/>
          </p:cNvSpPr>
          <p:nvPr>
            <p:ph idx="1"/>
          </p:nvPr>
        </p:nvSpPr>
        <p:spPr/>
        <p:txBody>
          <a:bodyPr>
            <a:normAutofit/>
          </a:bodyPr>
          <a:lstStyle/>
          <a:p>
            <a:pPr indent="0" algn="just">
              <a:lnSpc>
                <a:spcPct val="120000"/>
              </a:lnSpc>
              <a:spcAft>
                <a:spcPts val="600"/>
              </a:spcAft>
              <a:buNone/>
              <a:tabLst>
                <a:tab pos="547370" algn="l"/>
              </a:tabLst>
            </a:pPr>
            <a:r>
              <a:rPr lang="en-US" sz="2800" b="1" dirty="0">
                <a:solidFill>
                  <a:srgbClr val="FF0000"/>
                </a:solidFill>
                <a:effectLst/>
                <a:latin typeface="Times New Roman" panose="02020603050405020304" pitchFamily="18" charset="0"/>
                <a:ea typeface="Segoe UI" panose="020B0502040204020203" pitchFamily="34" charset="0"/>
              </a:rPr>
              <a:t>Kết luận:</a:t>
            </a:r>
          </a:p>
          <a:p>
            <a:pPr indent="0" algn="just">
              <a:lnSpc>
                <a:spcPct val="120000"/>
              </a:lnSpc>
              <a:spcAft>
                <a:spcPts val="600"/>
              </a:spcAft>
              <a:buNone/>
              <a:tabLst>
                <a:tab pos="547370" algn="l"/>
              </a:tabLst>
            </a:pPr>
            <a:r>
              <a:rPr lang="vi-VN" sz="2800" b="1" dirty="0">
                <a:solidFill>
                  <a:srgbClr val="FF0000"/>
                </a:solidFill>
                <a:effectLst/>
                <a:latin typeface="Times New Roman" panose="02020603050405020304" pitchFamily="18" charset="0"/>
                <a:ea typeface="Segoe UI" panose="020B0502040204020203" pitchFamily="34" charset="0"/>
              </a:rPr>
              <a:t>+ </a:t>
            </a:r>
            <a:r>
              <a:rPr lang="en-US" sz="2800" b="1" dirty="0">
                <a:solidFill>
                  <a:srgbClr val="FF0000"/>
                </a:solidFill>
                <a:effectLst/>
                <a:latin typeface="Times New Roman" panose="02020603050405020304" pitchFamily="18" charset="0"/>
                <a:ea typeface="Segoe UI" panose="020B0502040204020203" pitchFamily="34" charset="0"/>
              </a:rPr>
              <a:t>Khi </a:t>
            </a:r>
            <a:r>
              <a:rPr lang="en-US" sz="2800" b="1" dirty="0" err="1">
                <a:solidFill>
                  <a:srgbClr val="FF0000"/>
                </a:solidFill>
                <a:effectLst/>
                <a:latin typeface="Times New Roman" panose="02020603050405020304" pitchFamily="18" charset="0"/>
                <a:ea typeface="Segoe UI" panose="020B0502040204020203" pitchFamily="34" charset="0"/>
              </a:rPr>
              <a:t>thay</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đổi</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áp</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suất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ngột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có</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thể</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gây</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ra</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tiếng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động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trong</a:t>
            </a:r>
            <a:r>
              <a:rPr lang="en-US" sz="2800" b="1" dirty="0">
                <a:solidFill>
                  <a:srgbClr val="FF0000"/>
                </a:solidFill>
                <a:effectLst/>
                <a:latin typeface="Times New Roman" panose="02020603050405020304" pitchFamily="18" charset="0"/>
                <a:ea typeface="Segoe UI" panose="020B0502040204020203" pitchFamily="34" charset="0"/>
              </a:rPr>
              <a:t> tai</a:t>
            </a:r>
            <a:r>
              <a:rPr lang="vi-VN" sz="2800" b="1" dirty="0">
                <a:solidFill>
                  <a:srgbClr val="FF0000"/>
                </a:solidFill>
                <a:effectLst/>
                <a:latin typeface="Times New Roman" panose="02020603050405020304" pitchFamily="18" charset="0"/>
                <a:ea typeface="Segoe UI" panose="020B0502040204020203" pitchFamily="34" charset="0"/>
              </a:rPr>
              <a:t>.</a:t>
            </a:r>
            <a:endParaRPr lang="en-US" sz="2800" b="1" dirty="0">
              <a:solidFill>
                <a:srgbClr val="FF0000"/>
              </a:solidFill>
              <a:effectLst/>
              <a:latin typeface="Segoe UI" panose="020B0502040204020203" pitchFamily="34" charset="0"/>
              <a:ea typeface="Segoe UI" panose="020B0502040204020203" pitchFamily="34" charset="0"/>
            </a:endParaRPr>
          </a:p>
          <a:p>
            <a:pPr indent="0" algn="just">
              <a:lnSpc>
                <a:spcPct val="120000"/>
              </a:lnSpc>
              <a:spcAft>
                <a:spcPts val="600"/>
              </a:spcAft>
              <a:buNone/>
              <a:tabLst>
                <a:tab pos="547370" algn="l"/>
              </a:tabLst>
            </a:pPr>
            <a:r>
              <a:rPr lang="vi-VN" sz="2800" b="1" dirty="0">
                <a:solidFill>
                  <a:srgbClr val="FF0000"/>
                </a:solidFill>
                <a:effectLst/>
                <a:latin typeface="Times New Roman" panose="02020603050405020304" pitchFamily="18" charset="0"/>
                <a:ea typeface="Segoe UI" panose="020B0502040204020203" pitchFamily="34" charset="0"/>
              </a:rPr>
              <a:t>+ </a:t>
            </a:r>
            <a:r>
              <a:rPr lang="en-US" sz="2800" b="1" dirty="0">
                <a:solidFill>
                  <a:srgbClr val="FF0000"/>
                </a:solidFill>
                <a:effectLst/>
                <a:latin typeface="Times New Roman" panose="02020603050405020304" pitchFamily="18" charset="0"/>
                <a:ea typeface="Segoe UI" panose="020B0502040204020203" pitchFamily="34" charset="0"/>
              </a:rPr>
              <a:t>Áp suất không khí được ứng dụng để chế tạo một số dụng cụ phục vụ trong đời sống như: gi</a:t>
            </a:r>
            <a:r>
              <a:rPr lang="vi-VN" sz="2800" b="1" dirty="0">
                <a:solidFill>
                  <a:srgbClr val="FF0000"/>
                </a:solidFill>
                <a:effectLst/>
                <a:latin typeface="Times New Roman" panose="02020603050405020304" pitchFamily="18" charset="0"/>
                <a:ea typeface="Segoe UI" panose="020B0502040204020203" pitchFamily="34" charset="0"/>
              </a:rPr>
              <a:t>ác </a:t>
            </a:r>
            <a:r>
              <a:rPr lang="en-US" sz="2800" b="1" dirty="0" err="1">
                <a:solidFill>
                  <a:srgbClr val="FF0000"/>
                </a:solidFill>
                <a:effectLst/>
                <a:latin typeface="Times New Roman" panose="02020603050405020304" pitchFamily="18" charset="0"/>
                <a:ea typeface="Segoe UI" panose="020B0502040204020203" pitchFamily="34" charset="0"/>
              </a:rPr>
              <a:t>mút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bình</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xịt</a:t>
            </a:r>
            <a:r>
              <a:rPr lang="vi-VN" sz="2800" b="1" dirty="0">
                <a:solidFill>
                  <a:srgbClr val="FF0000"/>
                </a:solidFill>
                <a:effectLst/>
                <a:latin typeface="Times New Roman" panose="02020603050405020304" pitchFamily="18" charset="0"/>
                <a:ea typeface="Segoe UI" panose="020B0502040204020203" pitchFamily="34" charset="0"/>
              </a:rPr>
              <a:t>...</a:t>
            </a:r>
            <a:endParaRPr lang="en-US" sz="2800" b="1" dirty="0">
              <a:solidFill>
                <a:srgbClr val="FF0000"/>
              </a:solidFill>
              <a:effectLst/>
              <a:latin typeface="Segoe UI" panose="020B0502040204020203" pitchFamily="34" charset="0"/>
              <a:ea typeface="Segoe UI" panose="020B0502040204020203" pitchFamily="34" charset="0"/>
            </a:endParaRPr>
          </a:p>
          <a:p>
            <a:endParaRPr lang="en-US" sz="2800" dirty="0"/>
          </a:p>
        </p:txBody>
      </p:sp>
    </p:spTree>
    <p:extLst>
      <p:ext uri="{BB962C8B-B14F-4D97-AF65-F5344CB8AC3E}">
        <p14:creationId xmlns:p14="http://schemas.microsoft.com/office/powerpoint/2010/main" val="1460255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A0EA8-89F1-9DC7-9F39-FF2D13D7B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6600">
                  <a:solidFill>
                    <a:schemeClr val="accent2"/>
                  </a:solidFill>
                  <a:prstDash val="solid"/>
                </a:ln>
                <a:solidFill>
                  <a:srgbClr val="FFFFFF"/>
                </a:solidFill>
                <a:effectLst>
                  <a:outerShdw dist="38100" dir="2700000" algn="tl" rotWithShape="0">
                    <a:schemeClr val="accent2"/>
                  </a:outerShdw>
                </a:effectLst>
              </a:rPr>
              <a:t>Ong</a:t>
            </a:r>
            <a:endParaRPr lang="en-US" sz="6600" dirty="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628004" y="5374541"/>
            <a:ext cx="7438039" cy="1323439"/>
          </a:xfrm>
          <a:prstGeom prst="rect">
            <a:avLst/>
          </a:prstGeom>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ong</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8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DF3F8-8A0C-083B-B56B-836C4D410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suất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lỏng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tác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dụng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lên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thuộc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973028"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1"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5216" y="4752590"/>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1"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324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3953" y="228780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732111" y="284333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latin typeface="Times New Roman" panose="02020603050405020304" pitchFamily="18" charset="0"/>
                <a:cs typeface="Times New Roman" panose="02020603050405020304" pitchFamily="18" charset="0"/>
              </a:rPr>
              <a:t>C. áp suất bên trong hộp giảm, áp suất khí quyển ở bên ngoài hộp lớn hơn làm nó bẹp.</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25" y="4251153"/>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377" y="23665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1973028" y="288206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5216" y="4251153"/>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1"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0994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D0F23D-B4DF-6A42-3077-7928C7B2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6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F5BD8-B4E6-EF34-03B0-19A5BD974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3953" y="4752590"/>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9924" y="2780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80161" y="484145"/>
            <a:ext cx="8451668" cy="151229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4: Trong các hiện tượng sau đây, hiện tượng nào không do áp suất khí quyển gây ra?</a:t>
            </a:r>
            <a:endPar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732111"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latin typeface="Times New Roman" panose="02020603050405020304" pitchFamily="18" charset="0"/>
                <a:cs typeface="Times New Roman" panose="02020603050405020304" pitchFamily="18" charset="0"/>
              </a:rPr>
              <a:t>D. Vật rơi từ trên cao xuống.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latin typeface="Times New Roman" panose="02020603050405020304" pitchFamily="18" charset="0"/>
                <a:cs typeface="Times New Roman" panose="02020603050405020304" pitchFamily="18" charset="0"/>
              </a:rPr>
              <a:t>B. Con người có thể hít không khí vào phổi.</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1" y="3368269"/>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bùn</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605" y="2974933"/>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016500" y="2852770"/>
            <a:ext cx="4114800" cy="22698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latin typeface="Times New Roman" panose="02020603050405020304" pitchFamily="18" charset="0"/>
                <a:cs typeface="Times New Roman" panose="02020603050405020304" pitchFamily="18" charset="0"/>
              </a:rPr>
              <a:t>A. Một cốc đựng đầy nước được đậy bằng miếng bìa khi lộn ngược cốc thì nước không chảy ra ngoài.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2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5434-2822-CAC0-259E-AD3A3CF1A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60439" y="269083"/>
            <a:ext cx="8774061" cy="1952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4"/>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973028" y="3456758"/>
            <a:ext cx="4006432"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25" y="4841078"/>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7" y="5396617"/>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60000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460" y="2941258"/>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0" y="3456758"/>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12000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180N</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5216" y="4841078"/>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0" y="5396617"/>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600N</a:t>
            </a:r>
          </a:p>
        </p:txBody>
      </p:sp>
    </p:spTree>
    <p:extLst>
      <p:ext uri="{BB962C8B-B14F-4D97-AF65-F5344CB8AC3E}">
        <p14:creationId xmlns:p14="http://schemas.microsoft.com/office/powerpoint/2010/main" val="17769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5434-2822-CAC0-259E-AD3A3CF1A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60439" y="269083"/>
            <a:ext cx="8774061" cy="1952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EF4D73F-B1EC-0FC7-9413-73FBA968F08E}"/>
              </a:ext>
            </a:extLst>
          </p:cNvPr>
          <p:cNvSpPr txBox="1"/>
          <p:nvPr/>
        </p:nvSpPr>
        <p:spPr>
          <a:xfrm>
            <a:off x="766916" y="3126583"/>
            <a:ext cx="3967316" cy="2529731"/>
          </a:xfrm>
          <a:prstGeom prst="rect">
            <a:avLst/>
          </a:prstGeom>
          <a:solidFill>
            <a:srgbClr val="00B0F0"/>
          </a:solidFill>
        </p:spPr>
        <p:txBody>
          <a:bodyPr wrap="square">
            <a:spAutoFit/>
          </a:bodyPr>
          <a:lstStyle/>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Tóm tắt</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 300N</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25cm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0,0025m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150 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0,015m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a:t>
            </a:r>
            <a:endParaRPr lang="en-US" sz="2800" b="1" dirty="0">
              <a:solidFill>
                <a:schemeClr val="bg1"/>
              </a:solidFill>
              <a:effectLst/>
              <a:latin typeface="Arial" panose="020B0604020202020204" pitchFamily="34" charset="0"/>
              <a:ea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6">
                <a:extLst>
                  <a:ext uri="{FF2B5EF4-FFF2-40B4-BE49-F238E27FC236}">
                    <a16:creationId xmlns:a16="http://schemas.microsoft.com/office/drawing/2014/main" id="{82692DFA-498C-623F-E365-9CF6C56A0612}"/>
                  </a:ext>
                </a:extLst>
              </p:cNvPr>
              <p:cNvSpPr>
                <a:spLocks noChangeArrowheads="1"/>
              </p:cNvSpPr>
              <p:nvPr/>
            </p:nvSpPr>
            <p:spPr bwMode="auto">
              <a:xfrm>
                <a:off x="5501148" y="2408297"/>
                <a:ext cx="6150078" cy="4292522"/>
              </a:xfrm>
              <a:prstGeom prst="rect">
                <a:avLst/>
              </a:prstGeom>
              <a:solidFill>
                <a:srgbClr val="00B0F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en-US" sz="2800" b="1" u="sng"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tác</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dụng</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lên</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tông</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nhỏ</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 =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f.s</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300.0,0025 = 120 000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F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 =</a:t>
                </a:r>
                <a14:m>
                  <m:oMath xmlns:m="http://schemas.openxmlformats.org/officeDocument/2006/math">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𝐟</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altLang="en-US" sz="3000" b="1" i="1"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𝐒</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𝐬</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0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3000" b="1" i="1"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𝟑𝟎𝟎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𝟎𝟏𝟓</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𝟎𝟎𝟐𝟓</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 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120000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mc:Choice>
        <mc:Fallback xmlns="">
          <p:sp>
            <p:nvSpPr>
              <p:cNvPr id="16" name="Rectangle 6">
                <a:extLst>
                  <a:ext uri="{FF2B5EF4-FFF2-40B4-BE49-F238E27FC236}">
                    <a16:creationId xmlns:a16="http://schemas.microsoft.com/office/drawing/2014/main" id="{82692DFA-498C-623F-E365-9CF6C56A0612}"/>
                  </a:ext>
                </a:extLst>
              </p:cNvPr>
              <p:cNvSpPr>
                <a:spLocks noRot="1" noChangeAspect="1" noMove="1" noResize="1" noEditPoints="1" noAdjustHandles="1" noChangeArrowheads="1" noChangeShapeType="1" noTextEdit="1"/>
              </p:cNvSpPr>
              <p:nvPr/>
            </p:nvSpPr>
            <p:spPr bwMode="auto">
              <a:xfrm>
                <a:off x="5501148" y="2408297"/>
                <a:ext cx="6150078" cy="4292522"/>
              </a:xfrm>
              <a:prstGeom prst="rect">
                <a:avLst/>
              </a:prstGeom>
              <a:blipFill>
                <a:blip r:embed="rId4"/>
                <a:stretch>
                  <a:fillRect l="-1982" b="-2983"/>
                </a:stretch>
              </a:blipFill>
              <a:ln>
                <a:noFill/>
              </a:ln>
              <a:effectLst/>
            </p:spPr>
            <p:txBody>
              <a:bodyPr/>
              <a:lstStyle/>
              <a:p>
                <a:r>
                  <a:rPr lang="vi-VN">
                    <a:noFill/>
                  </a:rPr>
                  <a:t> </a:t>
                </a:r>
              </a:p>
            </p:txBody>
          </p:sp>
        </mc:Fallback>
      </mc:AlternateContent>
      <p:sp>
        <p:nvSpPr>
          <p:cNvPr id="18" name="TextBox 17">
            <a:extLst>
              <a:ext uri="{FF2B5EF4-FFF2-40B4-BE49-F238E27FC236}">
                <a16:creationId xmlns:a16="http://schemas.microsoft.com/office/drawing/2014/main" id="{21E7D6D0-D70D-64C9-C18A-CEE5C28FD3D3}"/>
              </a:ext>
            </a:extLst>
          </p:cNvPr>
          <p:cNvSpPr txBox="1"/>
          <p:nvPr/>
        </p:nvSpPr>
        <p:spPr>
          <a:xfrm>
            <a:off x="766916" y="2491073"/>
            <a:ext cx="468429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7486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A821F0-C7A4-9474-8852-EDCA0D0CF35A}"/>
              </a:ext>
            </a:extLst>
          </p:cNvPr>
          <p:cNvSpPr txBox="1"/>
          <p:nvPr/>
        </p:nvSpPr>
        <p:spPr>
          <a:xfrm>
            <a:off x="5250427" y="2130284"/>
            <a:ext cx="5775592" cy="1815882"/>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endParaRPr lang="en-US" sz="2800" b="1"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BC5101FD-6AD8-F0A5-BF98-7713F4FA4D87}"/>
              </a:ext>
            </a:extLst>
          </p:cNvPr>
          <p:cNvSpPr>
            <a:spLocks noGrp="1"/>
          </p:cNvSpPr>
          <p:nvPr>
            <p:ph type="body" sz="half" idx="2"/>
          </p:nvPr>
        </p:nvSpPr>
        <p:spPr>
          <a:xfrm>
            <a:off x="106836" y="1319787"/>
            <a:ext cx="4798993" cy="4660097"/>
          </a:xfrm>
        </p:spPr>
        <p:txBody>
          <a:bodyPr>
            <a:normAutofit/>
          </a:bodyPr>
          <a:lstStyle/>
          <a:p>
            <a:pPr algn="just">
              <a:lnSpc>
                <a:spcPct val="100000"/>
              </a:lnSpc>
            </a:pPr>
            <a:r>
              <a:rPr lang="en-US" sz="2800" dirty="0">
                <a:effectLst/>
                <a:latin typeface="Times New Roman" panose="02020603050405020304" pitchFamily="18" charset="0"/>
                <a:ea typeface="Arial" panose="020B0604020202020204" pitchFamily="34" charset="0"/>
              </a:rPr>
              <a:t>NV: </a:t>
            </a:r>
            <a:r>
              <a:rPr lang="en-US" sz="2800" dirty="0" err="1">
                <a:latin typeface="Times New Roman" panose="02020603050405020304" pitchFamily="18" charset="0"/>
                <a:ea typeface="Arial" panose="020B0604020202020204" pitchFamily="34" charset="0"/>
              </a:rPr>
              <a:t>T</a:t>
            </a:r>
            <a:r>
              <a:rPr lang="en-US" sz="2800" dirty="0" err="1">
                <a:effectLst/>
                <a:latin typeface="Times New Roman" panose="02020603050405020304" pitchFamily="18" charset="0"/>
                <a:ea typeface="Arial" panose="020B0604020202020204" pitchFamily="34" charset="0"/>
              </a:rPr>
              <a:t>hảo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từ</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dễ</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kiếm</a:t>
            </a:r>
            <a:r>
              <a:rPr lang="en-US" sz="2800" dirty="0">
                <a:effectLst/>
                <a:latin typeface="Times New Roman" panose="02020603050405020304" pitchFamily="18" charset="0"/>
                <a:ea typeface="Arial" panose="020B0604020202020204" pitchFamily="34" charset="0"/>
              </a:rPr>
              <a:t>.</a:t>
            </a:r>
            <a:endParaRPr lang="en-US" sz="2800" dirty="0"/>
          </a:p>
        </p:txBody>
      </p:sp>
      <p:pic>
        <p:nvPicPr>
          <p:cNvPr id="11" name="Picture 2" descr="Bình Xịt Bọt Tuyết Cầm Tay 2.5 Lít Màu Vàng - Vòi Xịt Tuyết Rửa Xe">
            <a:extLst>
              <a:ext uri="{FF2B5EF4-FFF2-40B4-BE49-F238E27FC236}">
                <a16:creationId xmlns:a16="http://schemas.microsoft.com/office/drawing/2014/main" id="{50FD8652-0F44-0A42-B4EA-D53D4442A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355"/>
          <a:stretch/>
        </p:blipFill>
        <p:spPr bwMode="auto">
          <a:xfrm>
            <a:off x="320408" y="3038225"/>
            <a:ext cx="4285343" cy="2941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100CC127-7232-3EAB-3AAF-34423EAD33AE}"/>
              </a:ext>
            </a:extLst>
          </p:cNvPr>
          <p:cNvGraphicFramePr>
            <a:graphicFrameLocks noGrp="1"/>
          </p:cNvGraphicFramePr>
          <p:nvPr>
            <p:extLst>
              <p:ext uri="{D42A27DB-BD31-4B8C-83A1-F6EECF244321}">
                <p14:modId xmlns:p14="http://schemas.microsoft.com/office/powerpoint/2010/main" val="2870127655"/>
              </p:ext>
            </p:extLst>
          </p:nvPr>
        </p:nvGraphicFramePr>
        <p:xfrm>
          <a:off x="5250427" y="1919599"/>
          <a:ext cx="6834737" cy="4424556"/>
        </p:xfrm>
        <a:graphic>
          <a:graphicData uri="http://schemas.openxmlformats.org/drawingml/2006/table">
            <a:tbl>
              <a:tblPr firstRow="1" firstCol="1" bandRow="1">
                <a:tableStyleId>{5C22544A-7EE6-4342-B048-85BDC9FD1C3A}</a:tableStyleId>
              </a:tblPr>
              <a:tblGrid>
                <a:gridCol w="589263">
                  <a:extLst>
                    <a:ext uri="{9D8B030D-6E8A-4147-A177-3AD203B41FA5}">
                      <a16:colId xmlns:a16="http://schemas.microsoft.com/office/drawing/2014/main" val="3596715259"/>
                    </a:ext>
                  </a:extLst>
                </a:gridCol>
                <a:gridCol w="2663287">
                  <a:extLst>
                    <a:ext uri="{9D8B030D-6E8A-4147-A177-3AD203B41FA5}">
                      <a16:colId xmlns:a16="http://schemas.microsoft.com/office/drawing/2014/main" val="4195947632"/>
                    </a:ext>
                  </a:extLst>
                </a:gridCol>
                <a:gridCol w="1451728">
                  <a:extLst>
                    <a:ext uri="{9D8B030D-6E8A-4147-A177-3AD203B41FA5}">
                      <a16:colId xmlns:a16="http://schemas.microsoft.com/office/drawing/2014/main" val="1532317403"/>
                    </a:ext>
                  </a:extLst>
                </a:gridCol>
                <a:gridCol w="2130459">
                  <a:extLst>
                    <a:ext uri="{9D8B030D-6E8A-4147-A177-3AD203B41FA5}">
                      <a16:colId xmlns:a16="http://schemas.microsoft.com/office/drawing/2014/main" val="3131974770"/>
                    </a:ext>
                  </a:extLst>
                </a:gridCol>
              </a:tblGrid>
              <a:tr h="0">
                <a:tc gridSpan="4">
                  <a:txBody>
                    <a:bodyPr/>
                    <a:lstStyle/>
                    <a:p>
                      <a:pPr algn="ctr">
                        <a:lnSpc>
                          <a:spcPct val="115000"/>
                        </a:lnSpc>
                      </a:pPr>
                      <a:r>
                        <a:rPr lang="vi-VN" sz="2400" dirty="0">
                          <a:effectLst/>
                          <a:latin typeface="+mj-lt"/>
                        </a:rPr>
                        <a:t>PHIẾU ĐÁNH </a:t>
                      </a:r>
                      <a:r>
                        <a:rPr lang="en-US" sz="2400" dirty="0">
                          <a:effectLst/>
                          <a:latin typeface="Times New Roman" panose="02020603050405020304" pitchFamily="18" charset="0"/>
                          <a:cs typeface="Times New Roman" panose="02020603050405020304" pitchFamily="18" charset="0"/>
                        </a:rPr>
                        <a:t>GIÁ</a:t>
                      </a:r>
                      <a:r>
                        <a:rPr lang="en-US" sz="2400" dirty="0">
                          <a:effectLst/>
                          <a:latin typeface="+mj-lt"/>
                        </a:rPr>
                        <a:t> </a:t>
                      </a:r>
                      <a:r>
                        <a:rPr lang="en-US" sz="2400" dirty="0">
                          <a:effectLst/>
                          <a:latin typeface="Times New Roman" panose="02020603050405020304" pitchFamily="18" charset="0"/>
                          <a:cs typeface="Times New Roman" panose="02020603050405020304" pitchFamily="18" charset="0"/>
                        </a:rPr>
                        <a:t>HOẠT ĐỘNG IV</a:t>
                      </a:r>
                    </a:p>
                    <a:p>
                      <a:pPr algn="ctr">
                        <a:lnSpc>
                          <a:spcPct val="115000"/>
                        </a:lnSpc>
                      </a:pPr>
                      <a:r>
                        <a:rPr lang="en-US" sz="2400" dirty="0">
                          <a:effectLst/>
                          <a:latin typeface="Times New Roman" panose="02020603050405020304" pitchFamily="18" charset="0"/>
                          <a:cs typeface="Times New Roman" panose="02020603050405020304" pitchFamily="18" charset="0"/>
                        </a:rPr>
                        <a:t>Đánh giá sản phẩm</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0739913"/>
                  </a:ext>
                </a:extLst>
              </a:tr>
              <a:tr h="0">
                <a:tc>
                  <a:txBody>
                    <a:bodyPr/>
                    <a:lstStyle/>
                    <a:p>
                      <a:pPr algn="just">
                        <a:lnSpc>
                          <a:spcPct val="115000"/>
                        </a:lnSpc>
                      </a:pPr>
                      <a:r>
                        <a:rPr lang="en-US" sz="2400" dirty="0">
                          <a:effectLst/>
                          <a:latin typeface="Times New Roman" panose="02020603050405020304" pitchFamily="18" charset="0"/>
                          <a:cs typeface="Times New Roman" panose="02020603050405020304" pitchFamily="18" charset="0"/>
                        </a:rPr>
                        <a:t>TT</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en-US" sz="2400" dirty="0">
                          <a:effectLst/>
                          <a:latin typeface="Times New Roman" panose="02020603050405020304" pitchFamily="18" charset="0"/>
                          <a:cs typeface="Times New Roman" panose="02020603050405020304" pitchFamily="18" charset="0"/>
                        </a:rPr>
                        <a:t>Tiêu chí</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en-US" sz="2400" spc="-90" baseline="0" dirty="0" err="1">
                          <a:effectLst/>
                          <a:latin typeface="Times New Roman" panose="02020603050405020304" pitchFamily="18" charset="0"/>
                          <a:cs typeface="Times New Roman" panose="02020603050405020304" pitchFamily="18" charset="0"/>
                        </a:rPr>
                        <a:t>Điểm</a:t>
                      </a:r>
                      <a:r>
                        <a:rPr lang="en-US" sz="2400" spc="-90" baseline="0" dirty="0">
                          <a:effectLst/>
                          <a:latin typeface="Times New Roman" panose="02020603050405020304" pitchFamily="18" charset="0"/>
                          <a:cs typeface="Times New Roman" panose="02020603050405020304" pitchFamily="18" charset="0"/>
                        </a:rPr>
                        <a:t> </a:t>
                      </a:r>
                      <a:r>
                        <a:rPr lang="en-US" sz="2400" spc="-90" baseline="0" dirty="0" err="1">
                          <a:effectLst/>
                          <a:latin typeface="Times New Roman" panose="02020603050405020304" pitchFamily="18" charset="0"/>
                          <a:cs typeface="Times New Roman" panose="02020603050405020304" pitchFamily="18" charset="0"/>
                        </a:rPr>
                        <a:t>tối</a:t>
                      </a:r>
                      <a:r>
                        <a:rPr lang="en-US" sz="2400" spc="-90" baseline="0" dirty="0">
                          <a:effectLst/>
                          <a:latin typeface="Times New Roman" panose="02020603050405020304" pitchFamily="18" charset="0"/>
                          <a:cs typeface="Times New Roman" panose="02020603050405020304" pitchFamily="18" charset="0"/>
                        </a:rPr>
                        <a:t> </a:t>
                      </a:r>
                      <a:r>
                        <a:rPr lang="en-US" sz="2400" spc="-90" baseline="0" dirty="0" err="1">
                          <a:effectLst/>
                          <a:latin typeface="Times New Roman" panose="02020603050405020304" pitchFamily="18" charset="0"/>
                          <a:cs typeface="Times New Roman" panose="02020603050405020304" pitchFamily="18" charset="0"/>
                        </a:rPr>
                        <a:t>đa</a:t>
                      </a:r>
                      <a:endParaRPr lang="en-US" sz="2400" spc="-9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6423117"/>
                  </a:ext>
                </a:extLst>
              </a:tr>
              <a:tr h="0">
                <a:tc>
                  <a:txBody>
                    <a:bodyPr/>
                    <a:lstStyle/>
                    <a:p>
                      <a:pPr algn="ctr">
                        <a:lnSpc>
                          <a:spcPct val="115000"/>
                        </a:lnSpc>
                      </a:pPr>
                      <a:r>
                        <a:rPr lang="en-US" sz="2400" dirty="0">
                          <a:effectLst/>
                          <a:latin typeface="Times New Roman" panose="02020603050405020304" pitchFamily="18" charset="0"/>
                          <a:cs typeface="Times New Roman" panose="02020603050405020304" pitchFamily="18" charset="0"/>
                        </a:rPr>
                        <a:t>1</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pPr>
                      <a:r>
                        <a:rPr lang="en-US" sz="2400" dirty="0">
                          <a:effectLst/>
                          <a:latin typeface="Times New Roman" panose="02020603050405020304" pitchFamily="18" charset="0"/>
                          <a:cs typeface="Times New Roman" panose="02020603050405020304" pitchFamily="18" charset="0"/>
                        </a:rPr>
                        <a:t>Nguyên liệu (ưu tiên tái chế)</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en-US" sz="2400" dirty="0">
                          <a:effectLst/>
                          <a:latin typeface="Times New Roman" panose="02020603050405020304" pitchFamily="18" charset="0"/>
                          <a:cs typeface="Times New Roman" panose="02020603050405020304" pitchFamily="18" charset="0"/>
                        </a:rPr>
                        <a:t>2.5</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pP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9971698"/>
                  </a:ext>
                </a:extLst>
              </a:tr>
              <a:tr h="0">
                <a:tc>
                  <a:txBody>
                    <a:bodyPr/>
                    <a:lstStyle/>
                    <a:p>
                      <a:pPr algn="ctr">
                        <a:lnSpc>
                          <a:spcPct val="115000"/>
                        </a:lnSpc>
                      </a:pPr>
                      <a:r>
                        <a:rPr lang="en-US" sz="2400" dirty="0">
                          <a:effectLst/>
                          <a:latin typeface="Times New Roman" panose="02020603050405020304" pitchFamily="18" charset="0"/>
                          <a:cs typeface="Times New Roman" panose="02020603050405020304" pitchFamily="18" charset="0"/>
                        </a:rPr>
                        <a:t>2</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pPr>
                      <a:r>
                        <a:rPr lang="en-US" sz="2400" spc="-80" baseline="0" dirty="0" err="1">
                          <a:effectLst/>
                          <a:latin typeface="Times New Roman" panose="02020603050405020304" pitchFamily="18" charset="0"/>
                          <a:cs typeface="Times New Roman" panose="02020603050405020304" pitchFamily="18" charset="0"/>
                        </a:rPr>
                        <a:t>Tính</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khả</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thi</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của</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sản</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phẩm</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có</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sử</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dụng</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vào</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thực</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tế</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được</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không</a:t>
                      </a:r>
                      <a:r>
                        <a:rPr lang="en-US" sz="2400" spc="-80" baseline="0" dirty="0">
                          <a:effectLst/>
                          <a:latin typeface="Times New Roman" panose="02020603050405020304" pitchFamily="18" charset="0"/>
                          <a:cs typeface="Times New Roman" panose="02020603050405020304" pitchFamily="18" charset="0"/>
                        </a:rPr>
                        <a:t>)</a:t>
                      </a:r>
                      <a:endParaRPr lang="en-US" sz="2400" spc="-8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en-US" sz="2400" dirty="0">
                          <a:effectLst/>
                          <a:latin typeface="Times New Roman" panose="02020603050405020304" pitchFamily="18" charset="0"/>
                          <a:cs typeface="Times New Roman" panose="02020603050405020304" pitchFamily="18" charset="0"/>
                        </a:rPr>
                        <a:t>2.5</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pP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051029"/>
                  </a:ext>
                </a:extLst>
              </a:tr>
              <a:tr h="0">
                <a:tc>
                  <a:txBody>
                    <a:bodyPr/>
                    <a:lstStyle/>
                    <a:p>
                      <a:pPr algn="ctr">
                        <a:lnSpc>
                          <a:spcPct val="115000"/>
                        </a:lnSpc>
                      </a:pPr>
                      <a:r>
                        <a:rPr lang="en-US" sz="2400" dirty="0">
                          <a:effectLst/>
                          <a:latin typeface="Times New Roman" panose="02020603050405020304" pitchFamily="18" charset="0"/>
                          <a:cs typeface="Times New Roman" panose="02020603050405020304" pitchFamily="18" charset="0"/>
                        </a:rPr>
                        <a:t>3</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pPr>
                      <a:r>
                        <a:rPr lang="en-US" sz="2400" spc="-80" baseline="0" dirty="0" err="1">
                          <a:effectLst/>
                          <a:latin typeface="Times New Roman" panose="02020603050405020304" pitchFamily="18" charset="0"/>
                          <a:cs typeface="Times New Roman" panose="02020603050405020304" pitchFamily="18" charset="0"/>
                        </a:rPr>
                        <a:t>Nguyên</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lý</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hoạt</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động</a:t>
                      </a:r>
                      <a:endParaRPr lang="en-US" sz="2400" spc="-8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en-US" sz="2400" dirty="0">
                          <a:effectLst/>
                          <a:latin typeface="Times New Roman" panose="02020603050405020304" pitchFamily="18" charset="0"/>
                          <a:cs typeface="Times New Roman" panose="02020603050405020304" pitchFamily="18" charset="0"/>
                        </a:rPr>
                        <a:t>2.5</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pP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0045617"/>
                  </a:ext>
                </a:extLst>
              </a:tr>
              <a:tr h="0">
                <a:tc>
                  <a:txBody>
                    <a:bodyPr/>
                    <a:lstStyle/>
                    <a:p>
                      <a:pPr algn="ctr">
                        <a:lnSpc>
                          <a:spcPct val="115000"/>
                        </a:lnSpc>
                      </a:pPr>
                      <a:r>
                        <a:rPr lang="en-US" sz="2400" dirty="0">
                          <a:effectLst/>
                          <a:latin typeface="Times New Roman" panose="02020603050405020304" pitchFamily="18" charset="0"/>
                          <a:cs typeface="Times New Roman" panose="02020603050405020304" pitchFamily="18" charset="0"/>
                        </a:rPr>
                        <a:t>4</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pPr>
                      <a:r>
                        <a:rPr lang="en-US" sz="2400" spc="-80" baseline="0" dirty="0">
                          <a:effectLst/>
                          <a:latin typeface="Times New Roman" panose="02020603050405020304" pitchFamily="18" charset="0"/>
                          <a:cs typeface="Times New Roman" panose="02020603050405020304" pitchFamily="18" charset="0"/>
                        </a:rPr>
                        <a:t>Chi </a:t>
                      </a:r>
                      <a:r>
                        <a:rPr lang="en-US" sz="2400" spc="-80" baseline="0" dirty="0" err="1">
                          <a:effectLst/>
                          <a:latin typeface="Times New Roman" panose="02020603050405020304" pitchFamily="18" charset="0"/>
                          <a:cs typeface="Times New Roman" panose="02020603050405020304" pitchFamily="18" charset="0"/>
                        </a:rPr>
                        <a:t>phí</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làm</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sản</a:t>
                      </a:r>
                      <a:r>
                        <a:rPr lang="en-US" sz="2400" spc="-80" baseline="0" dirty="0">
                          <a:effectLst/>
                          <a:latin typeface="Times New Roman" panose="02020603050405020304" pitchFamily="18" charset="0"/>
                          <a:cs typeface="Times New Roman" panose="02020603050405020304" pitchFamily="18" charset="0"/>
                        </a:rPr>
                        <a:t> </a:t>
                      </a:r>
                      <a:r>
                        <a:rPr lang="en-US" sz="2400" spc="-80" baseline="0" dirty="0" err="1">
                          <a:effectLst/>
                          <a:latin typeface="Times New Roman" panose="02020603050405020304" pitchFamily="18" charset="0"/>
                          <a:cs typeface="Times New Roman" panose="02020603050405020304" pitchFamily="18" charset="0"/>
                        </a:rPr>
                        <a:t>phẩm</a:t>
                      </a:r>
                      <a:r>
                        <a:rPr lang="en-US" sz="2400" spc="-80" baseline="0" dirty="0">
                          <a:effectLst/>
                          <a:latin typeface="Times New Roman" panose="02020603050405020304" pitchFamily="18" charset="0"/>
                          <a:cs typeface="Times New Roman" panose="02020603050405020304" pitchFamily="18" charset="0"/>
                        </a:rPr>
                        <a:t> (10.000-30.000)</a:t>
                      </a:r>
                      <a:endParaRPr lang="en-US" sz="2400" spc="-8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en-US" sz="2400" dirty="0">
                          <a:effectLst/>
                          <a:latin typeface="Times New Roman" panose="02020603050405020304" pitchFamily="18" charset="0"/>
                          <a:cs typeface="Times New Roman" panose="02020603050405020304" pitchFamily="18" charset="0"/>
                        </a:rPr>
                        <a:t>2.5</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pP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0665902"/>
                  </a:ext>
                </a:extLst>
              </a:tr>
            </a:tbl>
          </a:graphicData>
        </a:graphic>
      </p:graphicFrame>
      <p:sp>
        <p:nvSpPr>
          <p:cNvPr id="16" name="TextBox 15">
            <a:extLst>
              <a:ext uri="{FF2B5EF4-FFF2-40B4-BE49-F238E27FC236}">
                <a16:creationId xmlns:a16="http://schemas.microsoft.com/office/drawing/2014/main" id="{36F9110E-E46B-7EAA-177F-89438D448251}"/>
              </a:ext>
            </a:extLst>
          </p:cNvPr>
          <p:cNvSpPr txBox="1"/>
          <p:nvPr/>
        </p:nvSpPr>
        <p:spPr>
          <a:xfrm>
            <a:off x="5250427" y="1152445"/>
            <a:ext cx="6229590"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521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1932668"/>
            <a:ext cx="11116492" cy="1325563"/>
          </a:xfrm>
        </p:spPr>
        <p:txBody>
          <a:bodyPr>
            <a:normAutofit fontScale="90000"/>
          </a:bodyPr>
          <a:lstStyle/>
          <a:p>
            <a:pPr algn="ctr"/>
            <a:r>
              <a:rPr lang="en-US" b="1" dirty="0" err="1">
                <a:solidFill>
                  <a:srgbClr val="FF0000"/>
                </a:solidFill>
                <a:latin typeface="Times New Roman" panose="02020603050405020304" pitchFamily="18" charset="0"/>
                <a:cs typeface="Times New Roman" panose="02020603050405020304" pitchFamily="18" charset="0"/>
              </a:rPr>
              <a:t>Tiết</a:t>
            </a:r>
            <a:r>
              <a:rPr lang="en-US" b="1" dirty="0">
                <a:solidFill>
                  <a:srgbClr val="FF0000"/>
                </a:solidFill>
                <a:latin typeface="Times New Roman" panose="02020603050405020304" pitchFamily="18" charset="0"/>
                <a:cs typeface="Times New Roman" panose="02020603050405020304" pitchFamily="18" charset="0"/>
              </a:rPr>
              <a:t> 17 + 18 + 19 – Bài 16</a:t>
            </a:r>
            <a:br>
              <a:rPr lang="en-US" b="1" dirty="0">
                <a:solidFill>
                  <a:srgbClr val="FF0000"/>
                </a:solidFill>
                <a:latin typeface="Times New Roman" panose="02020603050405020304" pitchFamily="18" charset="0"/>
                <a:cs typeface="Times New Roman" panose="02020603050405020304" pitchFamily="18" charset="0"/>
              </a:rPr>
            </a:br>
            <a:r>
              <a:rPr lang="en-US" b="1" dirty="0">
                <a:solidFill>
                  <a:srgbClr val="FF0000"/>
                </a:solidFill>
                <a:latin typeface="Times New Roman" panose="02020603050405020304" pitchFamily="18" charset="0"/>
                <a:cs typeface="Times New Roman" panose="02020603050405020304" pitchFamily="18" charset="0"/>
              </a:rPr>
              <a:t>ÁP SUẤT CHẤT LỎNG. ÁP SUẤT KHÍ QUYỂN</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3230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F7175-C7F0-8D64-6065-D9CED4C217E6}"/>
              </a:ext>
            </a:extLst>
          </p:cNvPr>
          <p:cNvSpPr txBox="1"/>
          <p:nvPr/>
        </p:nvSpPr>
        <p:spPr>
          <a:xfrm>
            <a:off x="604684" y="905232"/>
            <a:ext cx="11031793" cy="3539430"/>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TRƯNG BÀY SẢN PHẨM </a:t>
            </a:r>
          </a:p>
          <a:p>
            <a:pPr algn="just"/>
            <a:endParaRPr lang="en-US" sz="3200" b="1" dirty="0">
              <a:latin typeface="Times New Roman" panose="02020603050405020304" pitchFamily="18" charset="0"/>
              <a:cs typeface="Times New Roman" panose="02020603050405020304" pitchFamily="18" charset="0"/>
            </a:endParaRPr>
          </a:p>
          <a:p>
            <a:pPr marL="457189" indent="-457189" algn="just">
              <a:buFont typeface="Symbol" panose="05050102010706020507" pitchFamily="18" charset="2"/>
              <a:buChar char="Þ"/>
            </a:pPr>
            <a:r>
              <a:rPr lang="en-US" sz="3200" b="1" dirty="0" err="1">
                <a:latin typeface="Times New Roman" panose="02020603050405020304" pitchFamily="18" charset="0"/>
                <a:cs typeface="Times New Roman" panose="02020603050405020304" pitchFamily="18" charset="0"/>
              </a:rPr>
              <a:t>Các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nhóm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vị trí </a:t>
            </a:r>
            <a:r>
              <a:rPr lang="en-US" sz="3200" b="1" dirty="0" err="1">
                <a:latin typeface="Times New Roman" panose="02020603050405020304" pitchFamily="18" charset="0"/>
                <a:cs typeface="Times New Roman" panose="02020603050405020304" pitchFamily="18" charset="0"/>
              </a:rPr>
              <a:t>của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nhóm</a:t>
            </a:r>
            <a:r>
              <a:rPr lang="en-US" sz="3200" b="1" dirty="0">
                <a:latin typeface="Times New Roman" panose="02020603050405020304" pitchFamily="18" charset="0"/>
                <a:cs typeface="Times New Roman" panose="02020603050405020304" pitchFamily="18" charset="0"/>
              </a:rPr>
              <a:t>.</a:t>
            </a:r>
          </a:p>
          <a:p>
            <a:pPr marL="457189" indent="-457189" algn="just">
              <a:buFont typeface="Symbol" panose="05050102010706020507" pitchFamily="18" charset="2"/>
              <a:buChar char="Þ"/>
            </a:pPr>
            <a:endParaRPr lang="en-US" sz="3200" b="1" dirty="0">
              <a:latin typeface="Times New Roman" panose="02020603050405020304" pitchFamily="18" charset="0"/>
              <a:cs typeface="Times New Roman" panose="02020603050405020304" pitchFamily="18" charset="0"/>
            </a:endParaRPr>
          </a:p>
          <a:p>
            <a:pPr marL="457189" indent="-457189" algn="just">
              <a:buFont typeface="Symbol" panose="05050102010706020507" pitchFamily="18" charset="2"/>
              <a:buChar char="Þ"/>
            </a:pPr>
            <a:r>
              <a:rPr lang="en-US" sz="3200" b="1" dirty="0" err="1">
                <a:latin typeface="Times New Roman" panose="02020603050405020304" pitchFamily="18" charset="0"/>
                <a:cs typeface="Times New Roman" panose="02020603050405020304" pitchFamily="18" charset="0"/>
              </a:rPr>
              <a:t>Các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toàn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nhóm</a:t>
            </a:r>
            <a:r>
              <a:rPr lang="en-US" sz="3200" b="1" dirty="0">
                <a:latin typeface="Times New Roman" panose="02020603050405020304" pitchFamily="18" charset="0"/>
                <a:cs typeface="Times New Roman" panose="02020603050405020304" pitchFamily="18" charset="0"/>
              </a:rPr>
              <a:t>.</a:t>
            </a:r>
          </a:p>
          <a:p>
            <a:pPr marL="457189" indent="-457189" algn="just">
              <a:buFont typeface="Symbol" panose="05050102010706020507" pitchFamily="18" charset="2"/>
              <a:buChar char="Þ"/>
            </a:pPr>
            <a:endParaRPr lang="en-US" sz="3200" b="1" dirty="0">
              <a:latin typeface="Times New Roman" panose="02020603050405020304" pitchFamily="18" charset="0"/>
              <a:cs typeface="Times New Roman" panose="02020603050405020304" pitchFamily="18" charset="0"/>
            </a:endParaRPr>
          </a:p>
          <a:p>
            <a:pPr marL="457189" indent="-457189" algn="just">
              <a:buFont typeface="Symbol" panose="05050102010706020507" pitchFamily="18" charset="2"/>
              <a:buChar char="Þ"/>
            </a:pPr>
            <a:r>
              <a:rPr lang="en-US" sz="3200" b="1" dirty="0">
                <a:latin typeface="Times New Roman" panose="02020603050405020304" pitchFamily="18" charset="0"/>
                <a:cs typeface="Times New Roman" panose="02020603050405020304" pitchFamily="18" charset="0"/>
              </a:rPr>
              <a:t>HS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nhóm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1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latin typeface="Times New Roman" panose="02020603050405020304" pitchFamily="18" charset="0"/>
                <a:cs typeface="Times New Roman" panose="02020603050405020304" pitchFamily="18" charset="0"/>
              </a:rPr>
              <a:t>I. ÁP SUẤT CHẤT LỎNG</a:t>
            </a:r>
          </a:p>
          <a:p>
            <a:pPr marL="0" indent="0">
              <a:buNone/>
            </a:pPr>
            <a:r>
              <a:rPr lang="en-US" b="1" dirty="0">
                <a:latin typeface="Times New Roman" panose="02020603050405020304" pitchFamily="18" charset="0"/>
                <a:cs typeface="Times New Roman" panose="02020603050405020304" pitchFamily="18" charset="0"/>
              </a:rPr>
              <a:t>1. Tác dụng của áp suất chất lỏng lên vật đặt trong nó</a:t>
            </a:r>
          </a:p>
        </p:txBody>
      </p:sp>
    </p:spTree>
    <p:extLst>
      <p:ext uri="{BB962C8B-B14F-4D97-AF65-F5344CB8AC3E}">
        <p14:creationId xmlns:p14="http://schemas.microsoft.com/office/powerpoint/2010/main" val="1529775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704" y="679269"/>
            <a:ext cx="8725988" cy="5497694"/>
          </a:xfrm>
        </p:spPr>
        <p:txBody>
          <a:bodyPr>
            <a:normAutofit fontScale="85000" lnSpcReduction="10000"/>
          </a:bodyPr>
          <a:lstStyle/>
          <a:p>
            <a:pPr marL="0" indent="0" algn="just" fontAlgn="t">
              <a:buNone/>
            </a:pPr>
            <a:r>
              <a:rPr lang="en-US" b="1" dirty="0">
                <a:latin typeface="Times New Roman" panose="02020603050405020304" pitchFamily="18" charset="0"/>
                <a:cs typeface="Times New Roman" panose="02020603050405020304" pitchFamily="18" charset="0"/>
              </a:rPr>
              <a:t>*Thí nghiệm 1. </a:t>
            </a:r>
            <a:r>
              <a:rPr lang="en-US" dirty="0">
                <a:latin typeface="Times New Roman" panose="02020603050405020304" pitchFamily="18" charset="0"/>
                <a:cs typeface="Times New Roman" panose="02020603050405020304" pitchFamily="18" charset="0"/>
              </a:rPr>
              <a:t>Tác dụng của áp suất chất lỏng lên vật đặt trong nó </a:t>
            </a:r>
            <a:endParaRPr lang="vi-VN" dirty="0">
              <a:latin typeface="Times New Roman" panose="02020603050405020304" pitchFamily="18" charset="0"/>
              <a:cs typeface="Times New Roman" panose="02020603050405020304" pitchFamily="18" charset="0"/>
            </a:endParaRPr>
          </a:p>
          <a:p>
            <a:pPr marL="0" indent="0" fontAlgn="t">
              <a:buNone/>
            </a:pPr>
            <a:r>
              <a:rPr lang="en-US" dirty="0">
                <a:latin typeface="Times New Roman" panose="02020603050405020304" pitchFamily="18" charset="0"/>
                <a:cs typeface="Times New Roman" panose="02020603050405020304" pitchFamily="18" charset="0"/>
              </a:rPr>
              <a:t>- Bố trí thí nghiệm như hình 16.2</a:t>
            </a:r>
            <a:endParaRPr lang="vi-VN" dirty="0">
              <a:latin typeface="Times New Roman" panose="02020603050405020304" pitchFamily="18" charset="0"/>
              <a:cs typeface="Times New Roman" panose="02020603050405020304" pitchFamily="18" charset="0"/>
            </a:endParaRPr>
          </a:p>
          <a:p>
            <a:pPr marL="0" indent="0" algn="just" fontAlgn="t">
              <a:buNone/>
            </a:pPr>
            <a:r>
              <a:rPr lang="en-US" b="1"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Nhúng bình trụ vào nước </a:t>
            </a:r>
            <a:r>
              <a:rPr lang="en-US" dirty="0">
                <a:latin typeface="Times New Roman" panose="02020603050405020304" pitchFamily="18" charset="0"/>
                <a:cs typeface="Times New Roman" panose="02020603050405020304" pitchFamily="18" charset="0"/>
                <a:sym typeface="Wingdings" panose="05000000000000000000" pitchFamily="2" charset="2"/>
              </a:rPr>
              <a:t></a:t>
            </a:r>
            <a:r>
              <a:rPr lang="en-US" dirty="0">
                <a:latin typeface="Times New Roman" panose="02020603050405020304" pitchFamily="18" charset="0"/>
                <a:cs typeface="Times New Roman" panose="02020603050405020304" pitchFamily="18" charset="0"/>
              </a:rPr>
              <a:t> mô tả hiện tượng xảy ra với các màng cao su.</a:t>
            </a:r>
            <a:endParaRPr lang="vi-VN" dirty="0">
              <a:latin typeface="Times New Roman" panose="02020603050405020304" pitchFamily="18" charset="0"/>
              <a:cs typeface="Times New Roman" panose="02020603050405020304" pitchFamily="18" charset="0"/>
            </a:endParaRPr>
          </a:p>
          <a:p>
            <a:pPr marL="0" indent="0" fontAlgn="t">
              <a:buNone/>
            </a:pPr>
            <a:r>
              <a:rPr lang="en-US" b="1" dirty="0">
                <a:latin typeface="Times New Roman" panose="02020603050405020304" pitchFamily="18" charset="0"/>
                <a:cs typeface="Times New Roman" panose="02020603050405020304" pitchFamily="18" charset="0"/>
                <a:sym typeface="Wingdings" panose="05000000000000000000" pitchFamily="2" charset="2"/>
              </a:rPr>
              <a:t></a:t>
            </a:r>
            <a:r>
              <a:rPr lang="en-US" b="1" dirty="0">
                <a:latin typeface="Times New Roman" panose="02020603050405020304" pitchFamily="18" charset="0"/>
                <a:cs typeface="Times New Roman" panose="02020603050405020304" pitchFamily="18" charset="0"/>
              </a:rPr>
              <a:t> trả lời câu hỏi: màng cao su biến dạng chứng tỏ điều gì?</a:t>
            </a:r>
            <a:endParaRPr lang="vi-VN" dirty="0">
              <a:latin typeface="Times New Roman" panose="02020603050405020304" pitchFamily="18" charset="0"/>
              <a:cs typeface="Times New Roman" panose="02020603050405020304" pitchFamily="18" charset="0"/>
            </a:endParaRPr>
          </a:p>
          <a:p>
            <a:pPr marL="0" indent="0" algn="just" fontAlgn="t">
              <a:buNone/>
            </a:pPr>
            <a:r>
              <a:rPr lang="en-US" b="1" dirty="0">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Giữ nguyên độ sâu của bình trụ, di chuyển từ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bình trụ đến các vị trí khác nhau </a:t>
            </a:r>
            <a:r>
              <a:rPr lang="en-US" dirty="0">
                <a:latin typeface="Times New Roman" panose="02020603050405020304" pitchFamily="18" charset="0"/>
                <a:cs typeface="Times New Roman" panose="02020603050405020304" pitchFamily="18" charset="0"/>
                <a:sym typeface="Wingdings" panose="05000000000000000000" pitchFamily="2" charset="2"/>
              </a:rPr>
              <a:t></a:t>
            </a:r>
            <a:r>
              <a:rPr lang="en-US" dirty="0">
                <a:latin typeface="Times New Roman" panose="02020603050405020304" pitchFamily="18" charset="0"/>
                <a:cs typeface="Times New Roman" panose="02020603050405020304" pitchFamily="18" charset="0"/>
              </a:rPr>
              <a:t> mô tả hiện tượng xảy ra với các màng cao su </a:t>
            </a:r>
            <a:endParaRPr lang="vi-VN" dirty="0">
              <a:latin typeface="Times New Roman" panose="02020603050405020304" pitchFamily="18" charset="0"/>
              <a:cs typeface="Times New Roman" panose="02020603050405020304" pitchFamily="18" charset="0"/>
            </a:endParaRPr>
          </a:p>
          <a:p>
            <a:pPr marL="0" indent="0" algn="just" fontAlgn="t">
              <a:buNone/>
            </a:pPr>
            <a:r>
              <a:rPr lang="en-US" b="1" dirty="0">
                <a:latin typeface="Times New Roman" panose="02020603050405020304" pitchFamily="18" charset="0"/>
                <a:cs typeface="Times New Roman" panose="02020603050405020304" pitchFamily="18" charset="0"/>
                <a:sym typeface="Wingdings" panose="05000000000000000000" pitchFamily="2" charset="2"/>
              </a:rPr>
              <a:t></a:t>
            </a:r>
            <a:r>
              <a:rPr lang="en-US" b="1" dirty="0">
                <a:latin typeface="Times New Roman" panose="02020603050405020304" pitchFamily="18" charset="0"/>
                <a:cs typeface="Times New Roman" panose="02020603050405020304" pitchFamily="18" charset="0"/>
              </a:rPr>
              <a:t> trả lời câu hỏi: Với những vị trí khác nhau ở cùng một độ sâu thì áp suất chất lỏng tác dụng lên bình có thay đổi hay không?</a:t>
            </a:r>
            <a:endParaRPr lang="vi-VN" dirty="0">
              <a:latin typeface="Times New Roman" panose="02020603050405020304" pitchFamily="18" charset="0"/>
              <a:cs typeface="Times New Roman" panose="02020603050405020304" pitchFamily="18" charset="0"/>
            </a:endParaRPr>
          </a:p>
          <a:p>
            <a:pPr marL="0" indent="0" algn="just" fontAlgn="t">
              <a:buNone/>
            </a:pPr>
            <a:r>
              <a:rPr lang="en-US" b="1"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Nhúng bình trụ vào nước sâu hơn 10 cm </a:t>
            </a:r>
            <a:r>
              <a:rPr lang="en-US" dirty="0">
                <a:latin typeface="Times New Roman" panose="02020603050405020304" pitchFamily="18" charset="0"/>
                <a:cs typeface="Times New Roman" panose="02020603050405020304" pitchFamily="18" charset="0"/>
                <a:sym typeface="Wingdings" panose="05000000000000000000" pitchFamily="2" charset="2"/>
              </a:rPr>
              <a:t></a:t>
            </a:r>
            <a:r>
              <a:rPr lang="en-US" dirty="0">
                <a:latin typeface="Times New Roman" panose="02020603050405020304" pitchFamily="18" charset="0"/>
                <a:cs typeface="Times New Roman" panose="02020603050405020304" pitchFamily="18" charset="0"/>
              </a:rPr>
              <a:t> Mô tả hiện tượng xảy ra với các màng cao su  </a:t>
            </a:r>
            <a:endParaRPr lang="vi-VN" dirty="0">
              <a:latin typeface="Times New Roman" panose="02020603050405020304" pitchFamily="18" charset="0"/>
              <a:cs typeface="Times New Roman" panose="02020603050405020304" pitchFamily="18" charset="0"/>
            </a:endParaRPr>
          </a:p>
          <a:p>
            <a:pPr marL="0" indent="0" algn="just" fontAlgn="t">
              <a:buNone/>
            </a:pPr>
            <a:r>
              <a:rPr lang="en-US" b="1" dirty="0">
                <a:latin typeface="Times New Roman" panose="02020603050405020304" pitchFamily="18" charset="0"/>
                <a:cs typeface="Times New Roman" panose="02020603050405020304" pitchFamily="18" charset="0"/>
                <a:sym typeface="Wingdings" panose="05000000000000000000" pitchFamily="2" charset="2"/>
              </a:rPr>
              <a:t></a:t>
            </a:r>
            <a:r>
              <a:rPr lang="en-US" b="1" dirty="0">
                <a:latin typeface="Times New Roman" panose="02020603050405020304" pitchFamily="18" charset="0"/>
                <a:cs typeface="Times New Roman" panose="02020603050405020304" pitchFamily="18" charset="0"/>
              </a:rPr>
              <a:t> và trả lời câu hỏi: Khi đặt bình sâu hơn (từ vị trí P đến Q) thì tác dụng của chất lỏng lên bình thay đổi như thế nào?</a:t>
            </a:r>
            <a:endParaRPr lang="vi-VN" dirty="0">
              <a:latin typeface="Times New Roman" panose="02020603050405020304" pitchFamily="18" charset="0"/>
              <a:cs typeface="Times New Roman" panose="02020603050405020304" pitchFamily="18" charset="0"/>
            </a:endParaRPr>
          </a:p>
          <a:p>
            <a:pPr marL="0" indent="0" algn="just" fontAlgn="t">
              <a:buNone/>
            </a:pPr>
            <a:r>
              <a:rPr lang="en-US" b="1" dirty="0">
                <a:solidFill>
                  <a:srgbClr val="FF0000"/>
                </a:solidFill>
                <a:latin typeface="Times New Roman" panose="02020603050405020304" pitchFamily="18" charset="0"/>
                <a:cs typeface="Times New Roman" panose="02020603050405020304" pitchFamily="18" charset="0"/>
              </a:rPr>
              <a:t>4. Có phải chất lỏng chỉ tác dụng áp suất lên bình theo một phương như chất rắn không?</a:t>
            </a:r>
            <a:endParaRPr lang="vi-VN" dirty="0">
              <a:solidFill>
                <a:srgbClr val="FF0000"/>
              </a:solidFill>
              <a:latin typeface="Times New Roman" panose="02020603050405020304" pitchFamily="18" charset="0"/>
              <a:cs typeface="Times New Roman" panose="02020603050405020304" pitchFamily="18" charset="0"/>
            </a:endParaRPr>
          </a:p>
          <a:p>
            <a:pPr marL="0" indent="0">
              <a:buNone/>
            </a:pPr>
            <a:endParaRPr lang="vi-VN"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9287691" y="3265714"/>
            <a:ext cx="2904309" cy="3592286"/>
          </a:xfrm>
          <a:prstGeom prst="rect">
            <a:avLst/>
          </a:prstGeom>
        </p:spPr>
      </p:pic>
      <p:pic>
        <p:nvPicPr>
          <p:cNvPr id="6" name="Picture 5"/>
          <p:cNvPicPr>
            <a:picLocks noChangeAspect="1"/>
          </p:cNvPicPr>
          <p:nvPr/>
        </p:nvPicPr>
        <p:blipFill>
          <a:blip r:embed="rId3"/>
          <a:stretch>
            <a:fillRect/>
          </a:stretch>
        </p:blipFill>
        <p:spPr>
          <a:xfrm>
            <a:off x="9572421" y="0"/>
            <a:ext cx="2334848" cy="3155564"/>
          </a:xfrm>
          <a:prstGeom prst="rect">
            <a:avLst/>
          </a:prstGeom>
        </p:spPr>
      </p:pic>
      <p:sp>
        <p:nvSpPr>
          <p:cNvPr id="7" name="Arrow: Right 1">
            <a:extLst>
              <a:ext uri="{FF2B5EF4-FFF2-40B4-BE49-F238E27FC236}">
                <a16:creationId xmlns:a16="http://schemas.microsoft.com/office/drawing/2014/main" id="{40C23B6F-15A6-3D35-0030-610C075E5E5A}"/>
              </a:ext>
            </a:extLst>
          </p:cNvPr>
          <p:cNvSpPr/>
          <p:nvPr/>
        </p:nvSpPr>
        <p:spPr>
          <a:xfrm>
            <a:off x="10016892" y="4293269"/>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5">
            <a:extLst>
              <a:ext uri="{FF2B5EF4-FFF2-40B4-BE49-F238E27FC236}">
                <a16:creationId xmlns:a16="http://schemas.microsoft.com/office/drawing/2014/main" id="{18B568FC-727D-5D72-9BA1-4C807A36C5B5}"/>
              </a:ext>
            </a:extLst>
          </p:cNvPr>
          <p:cNvSpPr/>
          <p:nvPr/>
        </p:nvSpPr>
        <p:spPr>
          <a:xfrm flipH="1">
            <a:off x="11093312" y="4277486"/>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3">
            <a:extLst>
              <a:ext uri="{FF2B5EF4-FFF2-40B4-BE49-F238E27FC236}">
                <a16:creationId xmlns:a16="http://schemas.microsoft.com/office/drawing/2014/main" id="{7547FDCE-9FAD-A1F8-4FB4-892E44628973}"/>
              </a:ext>
            </a:extLst>
          </p:cNvPr>
          <p:cNvSpPr/>
          <p:nvPr/>
        </p:nvSpPr>
        <p:spPr>
          <a:xfrm rot="16200000">
            <a:off x="10543741" y="4820204"/>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93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313510"/>
            <a:ext cx="10515600" cy="6387736"/>
          </a:xfrm>
        </p:spPr>
        <p:txBody>
          <a:bodyPr/>
          <a:lstStyle/>
          <a:p>
            <a:pPr marL="0" indent="0" fontAlgn="t">
              <a:buNone/>
            </a:pPr>
            <a:endParaRPr lang="vi-VN" dirty="0"/>
          </a:p>
          <a:p>
            <a:endParaRPr lang="vi-VN" dirty="0"/>
          </a:p>
        </p:txBody>
      </p:sp>
      <p:pic>
        <p:nvPicPr>
          <p:cNvPr id="8" name="Picture 2" descr="Nếu các màng cao su bị biến dạng như Hình 16.2 thì chứng tỏ điều gì?">
            <a:extLst>
              <a:ext uri="{FF2B5EF4-FFF2-40B4-BE49-F238E27FC236}">
                <a16:creationId xmlns:a16="http://schemas.microsoft.com/office/drawing/2014/main" id="{4AEA67F4-3B9A-3FA3-9E33-C0A85485FA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09"/>
          <a:stretch/>
        </p:blipFill>
        <p:spPr bwMode="auto">
          <a:xfrm>
            <a:off x="6971539" y="1191103"/>
            <a:ext cx="4268722" cy="4632550"/>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1">
            <a:extLst>
              <a:ext uri="{FF2B5EF4-FFF2-40B4-BE49-F238E27FC236}">
                <a16:creationId xmlns:a16="http://schemas.microsoft.com/office/drawing/2014/main" id="{40C23B6F-15A6-3D35-0030-610C075E5E5A}"/>
              </a:ext>
            </a:extLst>
          </p:cNvPr>
          <p:cNvSpPr/>
          <p:nvPr/>
        </p:nvSpPr>
        <p:spPr>
          <a:xfrm>
            <a:off x="8527721" y="2386088"/>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3">
            <a:extLst>
              <a:ext uri="{FF2B5EF4-FFF2-40B4-BE49-F238E27FC236}">
                <a16:creationId xmlns:a16="http://schemas.microsoft.com/office/drawing/2014/main" id="{7547FDCE-9FAD-A1F8-4FB4-892E44628973}"/>
              </a:ext>
            </a:extLst>
          </p:cNvPr>
          <p:cNvSpPr/>
          <p:nvPr/>
        </p:nvSpPr>
        <p:spPr>
          <a:xfrm rot="16200000">
            <a:off x="9080696" y="3017523"/>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5">
            <a:extLst>
              <a:ext uri="{FF2B5EF4-FFF2-40B4-BE49-F238E27FC236}">
                <a16:creationId xmlns:a16="http://schemas.microsoft.com/office/drawing/2014/main" id="{18B568FC-727D-5D72-9BA1-4C807A36C5B5}"/>
              </a:ext>
            </a:extLst>
          </p:cNvPr>
          <p:cNvSpPr/>
          <p:nvPr/>
        </p:nvSpPr>
        <p:spPr>
          <a:xfrm flipH="1">
            <a:off x="9643331" y="2396429"/>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BBC39E-2820-1B97-D9A1-D4B1DCD44EC7}"/>
              </a:ext>
            </a:extLst>
          </p:cNvPr>
          <p:cNvSpPr txBox="1"/>
          <p:nvPr/>
        </p:nvSpPr>
        <p:spPr>
          <a:xfrm>
            <a:off x="838200" y="1853415"/>
            <a:ext cx="6406782" cy="2308324"/>
          </a:xfrm>
          <a:prstGeom prst="rect">
            <a:avLst/>
          </a:prstGeom>
          <a:noFill/>
        </p:spPr>
        <p:txBody>
          <a:bodyPr wrap="square">
            <a:spAutoFit/>
          </a:bodyPr>
          <a:lstStyle/>
          <a:p>
            <a:pPr algn="just">
              <a:tabLst>
                <a:tab pos="2743200" algn="l"/>
              </a:tabLst>
            </a:pPr>
            <a:r>
              <a:rPr lang="en-US" sz="2400" b="1" dirty="0">
                <a:solidFill>
                  <a:srgbClr val="FF0000"/>
                </a:solidFill>
                <a:effectLst/>
                <a:latin typeface="Times New Roman" panose="02020603050405020304" pitchFamily="18" charset="0"/>
                <a:cs typeface="Times New Roman" panose="02020603050405020304" pitchFamily="18" charset="0"/>
              </a:rPr>
              <a:t>*Kết luận: Chất lỏng gây áp suất lên bình theo mọi phương lên các vật ở trong lòng nó</a:t>
            </a:r>
          </a:p>
          <a:p>
            <a:pPr algn="just">
              <a:tabLst>
                <a:tab pos="2743200" algn="l"/>
              </a:tabLst>
            </a:pPr>
            <a:endParaRPr lang="en-US" sz="2400" b="1" dirty="0">
              <a:solidFill>
                <a:srgbClr val="FF0000"/>
              </a:solidFill>
              <a:latin typeface="Times New Roman" panose="02020603050405020304" pitchFamily="18" charset="0"/>
              <a:cs typeface="Times New Roman" panose="02020603050405020304" pitchFamily="18" charset="0"/>
            </a:endParaRPr>
          </a:p>
          <a:p>
            <a:pPr algn="just">
              <a:tabLst>
                <a:tab pos="2743200" algn="l"/>
              </a:tabLst>
            </a:pP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càng ở sâu trong lòng chất lỏng thì chịu tác dụng của áp suất chất lỏng càng lớn.</a:t>
            </a:r>
            <a:endParaRPr lang="vi-VN" sz="2400" dirty="0">
              <a:solidFill>
                <a:srgbClr val="FF0000"/>
              </a:solidFill>
              <a:latin typeface="Times New Roman" panose="02020603050405020304" pitchFamily="18" charset="0"/>
              <a:cs typeface="Times New Roman" panose="02020603050405020304" pitchFamily="18" charset="0"/>
            </a:endParaRPr>
          </a:p>
          <a:p>
            <a:pPr algn="just">
              <a:tabLst>
                <a:tab pos="2743200" algn="l"/>
              </a:tabLst>
            </a:pP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3873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88274"/>
            <a:ext cx="7889965" cy="5288689"/>
          </a:xfrm>
        </p:spPr>
        <p:txBody>
          <a:bodyPr>
            <a:normAutofit/>
          </a:bodyPr>
          <a:lstStyle/>
          <a:p>
            <a:pPr marL="0" indent="0" fontAlgn="t">
              <a:buNone/>
            </a:pPr>
            <a:r>
              <a:rPr lang="en-US" b="1" dirty="0">
                <a:latin typeface="Times New Roman" panose="02020603050405020304" pitchFamily="18" charset="0"/>
                <a:cs typeface="Times New Roman" panose="02020603050405020304" pitchFamily="18" charset="0"/>
              </a:rPr>
              <a:t>2. Sự truyền áp suất chất lỏng</a:t>
            </a:r>
          </a:p>
          <a:p>
            <a:pPr marL="0" indent="0" algn="just" fontAlgn="t">
              <a:buNone/>
            </a:pPr>
            <a:r>
              <a:rPr lang="en-US" b="1" dirty="0">
                <a:latin typeface="Times New Roman" panose="02020603050405020304" pitchFamily="18" charset="0"/>
                <a:cs typeface="Times New Roman" panose="02020603050405020304" pitchFamily="18" charset="0"/>
              </a:rPr>
              <a:t>*Thí nghiệm 2. </a:t>
            </a:r>
            <a:r>
              <a:rPr lang="en-US" dirty="0">
                <a:latin typeface="Times New Roman" panose="02020603050405020304" pitchFamily="18" charset="0"/>
                <a:cs typeface="Times New Roman" panose="02020603050405020304" pitchFamily="18" charset="0"/>
              </a:rPr>
              <a:t>Áp suất tác dụng vào chất lỏng được truyền theo mọi hướng</a:t>
            </a:r>
            <a:endParaRPr lang="vi-VN" dirty="0">
              <a:latin typeface="Times New Roman" panose="02020603050405020304" pitchFamily="18" charset="0"/>
              <a:cs typeface="Times New Roman" panose="02020603050405020304" pitchFamily="18" charset="0"/>
            </a:endParaRPr>
          </a:p>
          <a:p>
            <a:pPr marL="0" indent="0" fontAlgn="t">
              <a:buNone/>
            </a:pPr>
            <a:r>
              <a:rPr lang="en-US" dirty="0">
                <a:latin typeface="Times New Roman" panose="02020603050405020304" pitchFamily="18" charset="0"/>
                <a:cs typeface="Times New Roman" panose="02020603050405020304" pitchFamily="18" charset="0"/>
              </a:rPr>
              <a:t>- Bố trí thí nghiệm như hình 16.3</a:t>
            </a:r>
            <a:endParaRPr lang="vi-VN" dirty="0">
              <a:latin typeface="Times New Roman" panose="02020603050405020304" pitchFamily="18" charset="0"/>
              <a:cs typeface="Times New Roman" panose="02020603050405020304" pitchFamily="18" charset="0"/>
            </a:endParaRPr>
          </a:p>
          <a:p>
            <a:pPr marL="0" indent="0" algn="just" fontAlgn="t">
              <a:buNone/>
            </a:pPr>
            <a:r>
              <a:rPr lang="en-US" dirty="0">
                <a:latin typeface="Times New Roman" panose="02020603050405020304" pitchFamily="18" charset="0"/>
                <a:cs typeface="Times New Roman" panose="02020603050405020304" pitchFamily="18" charset="0"/>
              </a:rPr>
              <a:t>- Đặt 4 quả nặng lên pit-tông (1) </a:t>
            </a:r>
            <a:r>
              <a:rPr lang="en-US" dirty="0">
                <a:latin typeface="Times New Roman" panose="02020603050405020304" pitchFamily="18" charset="0"/>
                <a:cs typeface="Times New Roman" panose="02020603050405020304" pitchFamily="18" charset="0"/>
                <a:sym typeface="Wingdings" panose="05000000000000000000" pitchFamily="2" charset="2"/>
              </a:rPr>
              <a:t></a:t>
            </a:r>
            <a:r>
              <a:rPr lang="en-US" dirty="0">
                <a:latin typeface="Times New Roman" panose="02020603050405020304" pitchFamily="18" charset="0"/>
                <a:cs typeface="Times New Roman" panose="02020603050405020304" pitchFamily="18" charset="0"/>
              </a:rPr>
              <a:t> mô tả hiện tượng.</a:t>
            </a:r>
            <a:endParaRPr lang="vi-VN" dirty="0">
              <a:latin typeface="Times New Roman" panose="02020603050405020304" pitchFamily="18" charset="0"/>
              <a:cs typeface="Times New Roman" panose="02020603050405020304" pitchFamily="18" charset="0"/>
            </a:endParaRPr>
          </a:p>
          <a:p>
            <a:pPr marL="0" indent="0" algn="just" fontAlgn="t">
              <a:buNone/>
            </a:pPr>
            <a:r>
              <a:rPr lang="en-US" dirty="0">
                <a:latin typeface="Times New Roman" panose="02020603050405020304" pitchFamily="18" charset="0"/>
                <a:cs typeface="Times New Roman" panose="02020603050405020304" pitchFamily="18" charset="0"/>
              </a:rPr>
              <a:t>Sau đó tiếp tục đặt 2 quả nặng lên </a:t>
            </a:r>
            <a:r>
              <a:rPr lang="en-US" dirty="0" err="1">
                <a:latin typeface="Times New Roman" panose="02020603050405020304" pitchFamily="18" charset="0"/>
                <a:cs typeface="Times New Roman" panose="02020603050405020304" pitchFamily="18" charset="0"/>
              </a:rPr>
              <a:t>pít</a:t>
            </a:r>
            <a:r>
              <a:rPr lang="en-US" dirty="0">
                <a:latin typeface="Times New Roman" panose="02020603050405020304" pitchFamily="18" charset="0"/>
                <a:cs typeface="Times New Roman" panose="02020603050405020304" pitchFamily="18" charset="0"/>
              </a:rPr>
              <a:t>-tông (2) </a:t>
            </a:r>
            <a:endParaRPr lang="vi-VN" dirty="0">
              <a:latin typeface="Times New Roman" panose="02020603050405020304" pitchFamily="18" charset="0"/>
              <a:cs typeface="Times New Roman" panose="02020603050405020304" pitchFamily="18" charset="0"/>
            </a:endParaRPr>
          </a:p>
          <a:p>
            <a:pPr marL="0" indent="0" fontAlgn="t">
              <a:buNone/>
            </a:pPr>
            <a:r>
              <a:rPr lang="en-US" dirty="0">
                <a:latin typeface="Times New Roman" panose="02020603050405020304" pitchFamily="18" charset="0"/>
                <a:cs typeface="Times New Roman" panose="02020603050405020304" pitchFamily="18" charset="0"/>
                <a:sym typeface="Wingdings" panose="05000000000000000000" pitchFamily="2" charset="2"/>
              </a:rPr>
              <a:t></a:t>
            </a:r>
            <a:r>
              <a:rPr lang="en-US" dirty="0">
                <a:latin typeface="Times New Roman" panose="02020603050405020304" pitchFamily="18" charset="0"/>
                <a:cs typeface="Times New Roman" panose="02020603050405020304" pitchFamily="18" charset="0"/>
              </a:rPr>
              <a:t> mô tả hiện tượng.</a:t>
            </a:r>
            <a:endParaRPr lang="vi-VN" dirty="0">
              <a:latin typeface="Times New Roman" panose="02020603050405020304" pitchFamily="18" charset="0"/>
              <a:cs typeface="Times New Roman" panose="02020603050405020304" pitchFamily="18" charset="0"/>
            </a:endParaRPr>
          </a:p>
          <a:p>
            <a:pPr marL="0" indent="0" algn="just" fontAlgn="t">
              <a:buNone/>
            </a:pPr>
            <a:r>
              <a:rPr lang="en-US" dirty="0">
                <a:solidFill>
                  <a:srgbClr val="FF0000"/>
                </a:solidFill>
                <a:latin typeface="Times New Roman" panose="02020603050405020304" pitchFamily="18" charset="0"/>
                <a:cs typeface="Times New Roman" panose="02020603050405020304" pitchFamily="18" charset="0"/>
              </a:rPr>
              <a:t>Hãy rút ra kết luận về sự truyền áp suất tác dụng vào chất lỏng theo mọi hướng.</a:t>
            </a:r>
            <a:endParaRPr lang="vi-VN" dirty="0">
              <a:solidFill>
                <a:srgbClr val="FF0000"/>
              </a:solidFill>
              <a:latin typeface="Times New Roman" panose="02020603050405020304" pitchFamily="18" charset="0"/>
              <a:cs typeface="Times New Roman" panose="02020603050405020304" pitchFamily="18" charset="0"/>
            </a:endParaRPr>
          </a:p>
          <a:p>
            <a:pPr marL="0" indent="0">
              <a:buNone/>
            </a:pPr>
            <a:endParaRPr lang="vi-VN" b="1" dirty="0"/>
          </a:p>
        </p:txBody>
      </p:sp>
      <p:pic>
        <p:nvPicPr>
          <p:cNvPr id="4" name="Picture 3"/>
          <p:cNvPicPr>
            <a:picLocks noChangeAspect="1"/>
          </p:cNvPicPr>
          <p:nvPr/>
        </p:nvPicPr>
        <p:blipFill>
          <a:blip r:embed="rId2"/>
          <a:stretch>
            <a:fillRect/>
          </a:stretch>
        </p:blipFill>
        <p:spPr>
          <a:xfrm>
            <a:off x="7889966" y="796834"/>
            <a:ext cx="4302034" cy="5786846"/>
          </a:xfrm>
          <a:prstGeom prst="rect">
            <a:avLst/>
          </a:prstGeom>
        </p:spPr>
      </p:pic>
    </p:spTree>
    <p:extLst>
      <p:ext uri="{BB962C8B-B14F-4D97-AF65-F5344CB8AC3E}">
        <p14:creationId xmlns:p14="http://schemas.microsoft.com/office/powerpoint/2010/main" val="1881633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134030E-84B0-9B36-DAC2-AD80986EE1EF}"/>
              </a:ext>
            </a:extLst>
          </p:cNvPr>
          <p:cNvSpPr txBox="1">
            <a:spLocks noGrp="1"/>
          </p:cNvSpPr>
          <p:nvPr>
            <p:ph idx="1"/>
          </p:nvPr>
        </p:nvSpPr>
        <p:spPr>
          <a:xfrm>
            <a:off x="264003" y="1452972"/>
            <a:ext cx="7234646" cy="1944122"/>
          </a:xfrm>
          <a:prstGeom prst="rect">
            <a:avLst/>
          </a:prstGeom>
          <a:solidFill>
            <a:srgbClr val="4472C4"/>
          </a:solidFill>
        </p:spPr>
        <p:txBody>
          <a:bodyPr wrap="square">
            <a:spAutoFit/>
          </a:bodyPr>
          <a:lstStyle/>
          <a:p>
            <a:pPr marL="0" indent="0" algn="just">
              <a:lnSpc>
                <a:spcPct val="100000"/>
              </a:lnSpc>
              <a:buNone/>
              <a:tabLst>
                <a:tab pos="2743200" algn="l"/>
              </a:tabLst>
            </a:pPr>
            <a:r>
              <a:rPr lang="en-US" sz="2800" b="0" dirty="0">
                <a:solidFill>
                  <a:schemeClr val="bg1"/>
                </a:solidFill>
                <a:effectLst/>
                <a:latin typeface="Times New Roman" panose="02020603050405020304" pitchFamily="18" charset="0"/>
                <a:cs typeface="Times New Roman" panose="02020603050405020304" pitchFamily="18" charset="0"/>
              </a:rPr>
              <a:t>1. Đặt 4 quả nặng lên pit-tông (1): ta thấy pit-tông (2) sẽ dịch chuyển lên trên</a:t>
            </a:r>
          </a:p>
          <a:p>
            <a:pPr marL="0" indent="0" algn="just">
              <a:lnSpc>
                <a:spcPct val="100000"/>
              </a:lnSpc>
              <a:buNone/>
              <a:tabLst>
                <a:tab pos="2743200" algn="l"/>
              </a:tabLst>
            </a:pPr>
            <a:r>
              <a:rPr lang="en-US" sz="2800" b="0" dirty="0">
                <a:solidFill>
                  <a:schemeClr val="bg1"/>
                </a:solidFill>
                <a:effectLst/>
                <a:latin typeface="Times New Roman" panose="02020603050405020304" pitchFamily="18" charset="0"/>
                <a:cs typeface="Times New Roman" panose="02020603050405020304" pitchFamily="18" charset="0"/>
              </a:rPr>
              <a:t>2. Nếu tiếp tục đặt 2 quả nặng lên pit-tông 2 thì hai pit-tông sẽ dịch chuyển trở về vị trí ban đầu.</a:t>
            </a:r>
          </a:p>
        </p:txBody>
      </p:sp>
      <p:pic>
        <p:nvPicPr>
          <p:cNvPr id="6" name="Picture 5"/>
          <p:cNvPicPr>
            <a:picLocks noChangeAspect="1"/>
          </p:cNvPicPr>
          <p:nvPr/>
        </p:nvPicPr>
        <p:blipFill>
          <a:blip r:embed="rId2"/>
          <a:stretch>
            <a:fillRect/>
          </a:stretch>
        </p:blipFill>
        <p:spPr>
          <a:xfrm>
            <a:off x="8076843" y="61699"/>
            <a:ext cx="4115157" cy="31640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20A703-63DC-8324-656F-8FC12ED2846C}"/>
                  </a:ext>
                </a:extLst>
              </p:cNvPr>
              <p:cNvSpPr txBox="1"/>
              <p:nvPr/>
            </p:nvSpPr>
            <p:spPr>
              <a:xfrm>
                <a:off x="8194294" y="3384487"/>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1</m:t>
                            </m:r>
                          </m:sub>
                        </m:sSub>
                      </m:den>
                    </m:f>
                  </m:oMath>
                </a14:m>
                <a:endParaRPr lang="en-US" sz="2800" dirty="0">
                  <a:solidFill>
                    <a:schemeClr val="bg1"/>
                  </a:solidFill>
                </a:endParaRPr>
              </a:p>
            </p:txBody>
          </p:sp>
        </mc:Choice>
        <mc:Fallback xmlns="">
          <p:sp>
            <p:nvSpPr>
              <p:cNvPr id="7" name="TextBox 6">
                <a:extLst>
                  <a:ext uri="{FF2B5EF4-FFF2-40B4-BE49-F238E27FC236}">
                    <a16:creationId xmlns:a16="http://schemas.microsoft.com/office/drawing/2014/main" id="{6520A703-63DC-8324-656F-8FC12ED2846C}"/>
                  </a:ext>
                </a:extLst>
              </p:cNvPr>
              <p:cNvSpPr txBox="1">
                <a:spLocks noRot="1" noChangeAspect="1" noMove="1" noResize="1" noEditPoints="1" noAdjustHandles="1" noChangeArrowheads="1" noChangeShapeType="1" noTextEdit="1"/>
              </p:cNvSpPr>
              <p:nvPr/>
            </p:nvSpPr>
            <p:spPr>
              <a:xfrm>
                <a:off x="8194294" y="3384487"/>
                <a:ext cx="1472810" cy="755271"/>
              </a:xfrm>
              <a:prstGeom prst="rect">
                <a:avLst/>
              </a:prstGeom>
              <a:blipFill>
                <a:blip r:embed="rId3"/>
                <a:stretch>
                  <a:fillRect b="-403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FBD3F45-F077-074C-5B7A-BE8D14BDC2C5}"/>
                  </a:ext>
                </a:extLst>
              </p:cNvPr>
              <p:cNvSpPr txBox="1"/>
              <p:nvPr/>
            </p:nvSpPr>
            <p:spPr>
              <a:xfrm>
                <a:off x="10134421" y="3384486"/>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2</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2</m:t>
                            </m:r>
                          </m:sub>
                        </m:sSub>
                      </m:den>
                    </m:f>
                  </m:oMath>
                </a14:m>
                <a:endParaRPr lang="en-US" sz="2800" dirty="0">
                  <a:solidFill>
                    <a:schemeClr val="bg1"/>
                  </a:solidFill>
                </a:endParaRPr>
              </a:p>
            </p:txBody>
          </p:sp>
        </mc:Choice>
        <mc:Fallback xmlns="">
          <p:sp>
            <p:nvSpPr>
              <p:cNvPr id="8" name="TextBox 7">
                <a:extLst>
                  <a:ext uri="{FF2B5EF4-FFF2-40B4-BE49-F238E27FC236}">
                    <a16:creationId xmlns:a16="http://schemas.microsoft.com/office/drawing/2014/main" id="{4FBD3F45-F077-074C-5B7A-BE8D14BDC2C5}"/>
                  </a:ext>
                </a:extLst>
              </p:cNvPr>
              <p:cNvSpPr txBox="1">
                <a:spLocks noRot="1" noChangeAspect="1" noMove="1" noResize="1" noEditPoints="1" noAdjustHandles="1" noChangeArrowheads="1" noChangeShapeType="1" noTextEdit="1"/>
              </p:cNvSpPr>
              <p:nvPr/>
            </p:nvSpPr>
            <p:spPr>
              <a:xfrm>
                <a:off x="10134421" y="3384486"/>
                <a:ext cx="1472810" cy="755271"/>
              </a:xfrm>
              <a:prstGeom prst="rect">
                <a:avLst/>
              </a:prstGeom>
              <a:blipFill>
                <a:blip r:embed="rId4"/>
                <a:stretch>
                  <a:fillRect b="-4032"/>
                </a:stretch>
              </a:blipFill>
            </p:spPr>
            <p:txBody>
              <a:bodyPr/>
              <a:lstStyle/>
              <a:p>
                <a:r>
                  <a:rPr lang="vi-VN">
                    <a:noFill/>
                  </a:rPr>
                  <a:t> </a:t>
                </a:r>
              </a:p>
            </p:txBody>
          </p:sp>
        </mc:Fallback>
      </mc:AlternateContent>
      <p:sp>
        <p:nvSpPr>
          <p:cNvPr id="9" name="TextBox 8">
            <a:extLst>
              <a:ext uri="{FF2B5EF4-FFF2-40B4-BE49-F238E27FC236}">
                <a16:creationId xmlns:a16="http://schemas.microsoft.com/office/drawing/2014/main" id="{B67D2176-650A-2A63-2E14-9B992F10F0DC}"/>
              </a:ext>
            </a:extLst>
          </p:cNvPr>
          <p:cNvSpPr txBox="1"/>
          <p:nvPr/>
        </p:nvSpPr>
        <p:spPr>
          <a:xfrm>
            <a:off x="8194294" y="4463436"/>
            <a:ext cx="1472810" cy="523220"/>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P</a:t>
            </a:r>
            <a:r>
              <a:rPr lang="en-US" sz="2800" baseline="-25000" dirty="0">
                <a:solidFill>
                  <a:schemeClr val="bg1"/>
                </a:solidFill>
              </a:rPr>
              <a:t>2 </a:t>
            </a:r>
            <a:endParaRPr lang="en-US" sz="2800" dirty="0">
              <a:solidFill>
                <a:schemeClr val="bg1"/>
              </a:solidFill>
            </a:endParaRPr>
          </a:p>
        </p:txBody>
      </p:sp>
      <p:sp>
        <p:nvSpPr>
          <p:cNvPr id="10" name="TextBox 9">
            <a:extLst>
              <a:ext uri="{FF2B5EF4-FFF2-40B4-BE49-F238E27FC236}">
                <a16:creationId xmlns:a16="http://schemas.microsoft.com/office/drawing/2014/main" id="{FACBA905-2056-5D78-D17A-54AE348AE4F9}"/>
              </a:ext>
            </a:extLst>
          </p:cNvPr>
          <p:cNvSpPr txBox="1"/>
          <p:nvPr/>
        </p:nvSpPr>
        <p:spPr>
          <a:xfrm>
            <a:off x="264003" y="5512513"/>
            <a:ext cx="11663994" cy="954107"/>
          </a:xfrm>
          <a:prstGeom prst="rect">
            <a:avLst/>
          </a:prstGeom>
          <a:solidFill>
            <a:schemeClr val="bg1"/>
          </a:solidFill>
        </p:spPr>
        <p:txBody>
          <a:bodyPr wrap="square">
            <a:spAutoFit/>
          </a:bodyPr>
          <a:lstStyle/>
          <a:p>
            <a:pPr algn="just">
              <a:lnSpc>
                <a:spcPct val="100000"/>
              </a:lnSpc>
            </a:pPr>
            <a:r>
              <a:rPr lang="en-US" sz="2800" b="1" dirty="0">
                <a:solidFill>
                  <a:srgbClr val="FF0000"/>
                </a:solidFill>
                <a:effectLst/>
                <a:latin typeface="Times New Roman" panose="02020603050405020304" pitchFamily="18" charset="0"/>
                <a:cs typeface="Times New Roman" panose="02020603050405020304" pitchFamily="18" charset="0"/>
              </a:rPr>
              <a:t>*Kết luận: Áp suất tác dụng vào chất lỏng sẽ được chất lỏng truyền đi nguyên vẹn theo mọi hướng.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Arrow: Left-Right 31">
            <a:extLst>
              <a:ext uri="{FF2B5EF4-FFF2-40B4-BE49-F238E27FC236}">
                <a16:creationId xmlns:a16="http://schemas.microsoft.com/office/drawing/2014/main" id="{0597BD91-C890-B0E8-1148-956C474B9ACA}"/>
              </a:ext>
            </a:extLst>
          </p:cNvPr>
          <p:cNvSpPr/>
          <p:nvPr/>
        </p:nvSpPr>
        <p:spPr>
          <a:xfrm>
            <a:off x="9785664" y="4665614"/>
            <a:ext cx="501445" cy="27284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F734C38-A47D-AEFF-5919-14A1F138B6EE}"/>
                  </a:ext>
                </a:extLst>
              </p:cNvPr>
              <p:cNvSpPr txBox="1"/>
              <p:nvPr/>
            </p:nvSpPr>
            <p:spPr>
              <a:xfrm>
                <a:off x="10405669" y="4317319"/>
                <a:ext cx="1472810" cy="969433"/>
              </a:xfrm>
              <a:prstGeom prst="rect">
                <a:avLst/>
              </a:prstGeom>
              <a:solidFill>
                <a:srgbClr val="4472C4"/>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F</m:t>
                              </m:r>
                            </m:e>
                            <m:sub>
                              <m:r>
                                <a:rPr lang="en-US" sz="2800" b="0" i="0"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S</m:t>
                              </m:r>
                            </m:e>
                            <m:sub>
                              <m:r>
                                <a:rPr lang="en-US" sz="2800" b="0" i="0" smtClean="0">
                                  <a:solidFill>
                                    <a:schemeClr val="bg1"/>
                                  </a:solidFill>
                                  <a:latin typeface="Cambria Math" panose="02040503050406030204" pitchFamily="18" charset="0"/>
                                </a:rPr>
                                <m:t>1</m:t>
                              </m:r>
                            </m:sub>
                          </m:sSub>
                        </m:den>
                      </m:f>
                      <m:r>
                        <a:rPr lang="en-US" sz="2800" b="0" i="0" smtClean="0">
                          <a:solidFill>
                            <a:schemeClr val="bg1"/>
                          </a:solidFill>
                          <a:latin typeface="Cambria Math" panose="02040503050406030204" pitchFamily="18" charset="0"/>
                        </a:rPr>
                        <m:t>=</m:t>
                      </m:r>
                      <m:f>
                        <m:fPr>
                          <m:ctrlPr>
                            <a:rPr lang="en-US" sz="2800" b="0" i="1" smtClean="0">
                              <a:solidFill>
                                <a:schemeClr val="bg1"/>
                              </a:solidFill>
                              <a:latin typeface="Cambria Math" panose="02040503050406030204" pitchFamily="18" charset="0"/>
                            </a:rPr>
                          </m:ctrlPr>
                        </m:fPr>
                        <m:num>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F</m:t>
                              </m:r>
                            </m:e>
                            <m:sub>
                              <m:r>
                                <a:rPr lang="en-US" sz="2800" b="0" i="0"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S</m:t>
                              </m:r>
                            </m:e>
                            <m:sub>
                              <m:r>
                                <a:rPr lang="en-US" sz="2800" b="0" i="0" smtClean="0">
                                  <a:solidFill>
                                    <a:schemeClr val="bg1"/>
                                  </a:solidFill>
                                  <a:latin typeface="Cambria Math" panose="02040503050406030204" pitchFamily="18" charset="0"/>
                                </a:rPr>
                                <m:t>2</m:t>
                              </m:r>
                            </m:sub>
                          </m:sSub>
                        </m:den>
                      </m:f>
                    </m:oMath>
                  </m:oMathPara>
                </a14:m>
                <a:endParaRPr lang="en-US" sz="2800" dirty="0">
                  <a:solidFill>
                    <a:schemeClr val="bg1"/>
                  </a:solidFill>
                </a:endParaRPr>
              </a:p>
            </p:txBody>
          </p:sp>
        </mc:Choice>
        <mc:Fallback xmlns="">
          <p:sp>
            <p:nvSpPr>
              <p:cNvPr id="13" name="TextBox 12">
                <a:extLst>
                  <a:ext uri="{FF2B5EF4-FFF2-40B4-BE49-F238E27FC236}">
                    <a16:creationId xmlns:a16="http://schemas.microsoft.com/office/drawing/2014/main" id="{AF734C38-A47D-AEFF-5919-14A1F138B6EE}"/>
                  </a:ext>
                </a:extLst>
              </p:cNvPr>
              <p:cNvSpPr txBox="1">
                <a:spLocks noRot="1" noChangeAspect="1" noMove="1" noResize="1" noEditPoints="1" noAdjustHandles="1" noChangeArrowheads="1" noChangeShapeType="1" noTextEdit="1"/>
              </p:cNvSpPr>
              <p:nvPr/>
            </p:nvSpPr>
            <p:spPr>
              <a:xfrm>
                <a:off x="10405669" y="4317319"/>
                <a:ext cx="1472810" cy="969433"/>
              </a:xfrm>
              <a:prstGeom prst="rect">
                <a:avLst/>
              </a:prstGeom>
              <a:blipFill>
                <a:blip r:embed="rId5"/>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295799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00213" y="0"/>
            <a:ext cx="5291787" cy="3370476"/>
          </a:xfrm>
          <a:prstGeom prst="rect">
            <a:avLst/>
          </a:prstGeom>
        </p:spPr>
      </p:pic>
      <p:sp>
        <p:nvSpPr>
          <p:cNvPr id="4" name="Text Placeholder 2">
            <a:extLst>
              <a:ext uri="{FF2B5EF4-FFF2-40B4-BE49-F238E27FC236}">
                <a16:creationId xmlns:a16="http://schemas.microsoft.com/office/drawing/2014/main" id="{2E500240-0901-54FE-E3A9-DB2D2BC3D863}"/>
              </a:ext>
            </a:extLst>
          </p:cNvPr>
          <p:cNvSpPr>
            <a:spLocks noGrp="1"/>
          </p:cNvSpPr>
          <p:nvPr>
            <p:ph idx="1"/>
          </p:nvPr>
        </p:nvSpPr>
        <p:spPr>
          <a:xfrm>
            <a:off x="0" y="783771"/>
            <a:ext cx="6900213" cy="5393192"/>
          </a:xfrm>
        </p:spPr>
        <p:txBody>
          <a:bodyPr>
            <a:noAutofit/>
          </a:bodyPr>
          <a:lstStyle/>
          <a:p>
            <a:pPr marL="0" indent="0" algn="just">
              <a:lnSpc>
                <a:spcPct val="100000"/>
              </a:lnSpc>
              <a:buNone/>
            </a:pPr>
            <a:r>
              <a:rPr lang="en-US" sz="2800" b="1" dirty="0">
                <a:latin typeface="Times New Roman" panose="02020603050405020304" pitchFamily="18" charset="0"/>
                <a:cs typeface="Times New Roman" panose="02020603050405020304" pitchFamily="18" charset="0"/>
              </a:rPr>
              <a:t>Bài tập</a:t>
            </a:r>
          </a:p>
          <a:p>
            <a:pPr marL="0" indent="0" algn="just">
              <a:lnSpc>
                <a:spcPct val="100000"/>
              </a:lnSpc>
              <a:buNone/>
            </a:pP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1.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Hãy mô tả và giải thích hiện tượng trong thí nghiệm hình 16.4 a và hình 16.4 b:</a:t>
            </a:r>
          </a:p>
          <a:p>
            <a:pPr marL="0" indent="0" algn="just">
              <a:lnSpc>
                <a:spcPct val="100000"/>
              </a:lnSpc>
              <a:buNone/>
            </a:pP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2.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Hình 16.5 vẽ sơ đồ nguyên lý máy nén thủy lực. Hãy vận dụng tính chất truyền nguyên vẹn áp suất theo mọi hướng của chất lỏng để giải thích tại sao khi người ta tác dụng một lực nhỏ vào pit - tông nhỏ loại năng lượng và nồng độ ô tô ở pit - tông lớn</a:t>
            </a:r>
          </a:p>
        </p:txBody>
      </p:sp>
      <p:pic>
        <p:nvPicPr>
          <p:cNvPr id="6" name="Picture 5">
            <a:extLst>
              <a:ext uri="{FF2B5EF4-FFF2-40B4-BE49-F238E27FC236}">
                <a16:creationId xmlns:a16="http://schemas.microsoft.com/office/drawing/2014/main" id="{93327A9D-6978-0D69-ACBE-FEFE301B44E4}"/>
              </a:ext>
            </a:extLst>
          </p:cNvPr>
          <p:cNvPicPr>
            <a:picLocks noChangeAspect="1"/>
          </p:cNvPicPr>
          <p:nvPr/>
        </p:nvPicPr>
        <p:blipFill>
          <a:blip r:embed="rId3"/>
          <a:stretch>
            <a:fillRect/>
          </a:stretch>
        </p:blipFill>
        <p:spPr>
          <a:xfrm>
            <a:off x="6900213" y="3370476"/>
            <a:ext cx="5291787" cy="3487524"/>
          </a:xfrm>
          <a:prstGeom prst="rect">
            <a:avLst/>
          </a:prstGeom>
        </p:spPr>
      </p:pic>
    </p:spTree>
    <p:extLst>
      <p:ext uri="{BB962C8B-B14F-4D97-AF65-F5344CB8AC3E}">
        <p14:creationId xmlns:p14="http://schemas.microsoft.com/office/powerpoint/2010/main" val="1760733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2175</Words>
  <Application>Microsoft Office PowerPoint</Application>
  <PresentationFormat>Widescreen</PresentationFormat>
  <Paragraphs>151</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Cambria Math</vt:lpstr>
      <vt:lpstr>Segoe UI</vt:lpstr>
      <vt:lpstr>Symbol</vt:lpstr>
      <vt:lpstr>Times New Roman</vt:lpstr>
      <vt:lpstr>Wingdings</vt:lpstr>
      <vt:lpstr>Office Theme</vt:lpstr>
      <vt:lpstr>PowerPoint Presentation</vt:lpstr>
      <vt:lpstr>PowerPoint Presentation</vt:lpstr>
      <vt:lpstr>Tiết 17 + 18 + 19 – Bài 16 ÁP SUẤT CHẤT LỎNG. ÁP SUẤT KHÍ QUYỂN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ví dụ về giác mút trong thực tế và giải thích hoạt động của nó. </vt:lpstr>
      <vt:lpstr>Câu hỏi 2: Ví dụ về giác mút trong thực tế: Giác mút treo tường, Giác mút giữa mặt kính và chân bàn, thanh thông bồn cầu, giác mút trong các máy xung điện,...</vt:lpstr>
      <vt:lpstr>3. Hãy tìm trong thực tế những dụng cụ hoạt động theo nguyên lý của bình xịt cho biết chúng được sử dụng vào công việc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Administrator</cp:lastModifiedBy>
  <cp:revision>77</cp:revision>
  <dcterms:created xsi:type="dcterms:W3CDTF">2023-12-12T08:27:59Z</dcterms:created>
  <dcterms:modified xsi:type="dcterms:W3CDTF">2025-12-18T02:54:19Z</dcterms:modified>
</cp:coreProperties>
</file>