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56" r:id="rId3"/>
    <p:sldId id="257" r:id="rId4"/>
    <p:sldId id="267" r:id="rId5"/>
    <p:sldId id="268" r:id="rId6"/>
    <p:sldId id="269" r:id="rId7"/>
    <p:sldId id="273" r:id="rId8"/>
    <p:sldId id="258" r:id="rId9"/>
    <p:sldId id="263" r:id="rId10"/>
    <p:sldId id="264" r:id="rId11"/>
    <p:sldId id="265" r:id="rId12"/>
    <p:sldId id="266" r:id="rId13"/>
    <p:sldId id="259" r:id="rId14"/>
    <p:sldId id="260" r:id="rId15"/>
    <p:sldId id="261" r:id="rId16"/>
    <p:sldId id="262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0686FFAC-42D3-47B1-8F18-79039EE2230C}">
          <p14:sldIdLst>
            <p14:sldId id="275"/>
            <p14:sldId id="256"/>
            <p14:sldId id="257"/>
            <p14:sldId id="267"/>
            <p14:sldId id="268"/>
            <p14:sldId id="269"/>
            <p14:sldId id="273"/>
            <p14:sldId id="258"/>
            <p14:sldId id="263"/>
            <p14:sldId id="264"/>
            <p14:sldId id="265"/>
            <p14:sldId id="266"/>
            <p14:sldId id="259"/>
            <p14:sldId id="260"/>
          </p14:sldIdLst>
        </p14:section>
        <p14:section name="Phần Chưa có tên" id="{8944308A-85C1-4433-ADDE-DFFAD04BD52A}">
          <p14:sldIdLst>
            <p14:sldId id="261"/>
            <p14:sldId id="262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4" autoAdjust="0"/>
    <p:restoredTop sz="94660"/>
  </p:normalViewPr>
  <p:slideViewPr>
    <p:cSldViewPr>
      <p:cViewPr varScale="1">
        <p:scale>
          <a:sx n="74" d="100"/>
          <a:sy n="74" d="100"/>
        </p:scale>
        <p:origin x="93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26B72-848E-4C2A-8B0C-EE39FC14E49E}" type="datetimeFigureOut">
              <a:rPr lang="vi-VN" smtClean="0"/>
              <a:t>16/12/2025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977DE-6245-4E1E-8866-858D1A7234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494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4F4B5-EDA4-4E3F-A41D-14CD4913A83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16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77DE-6245-4E1E-8866-858D1A7234D5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86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D:\Ảnh\Hình BT Tin\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0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34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3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8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  <p:pic>
        <p:nvPicPr>
          <p:cNvPr id="2059" name="Picture 11" descr="D:\Ảnh\b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23446"/>
            <a:ext cx="9278816" cy="70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9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6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5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3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2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5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0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2D2A-0602-4E12-AFB9-1F0767812E0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4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7.gif"/><Relationship Id="rId7" Type="http://schemas.openxmlformats.org/officeDocument/2006/relationships/slide" Target="slide1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slide" Target="slide13.xml"/><Relationship Id="rId5" Type="http://schemas.openxmlformats.org/officeDocument/2006/relationships/image" Target="../media/image9.gif"/><Relationship Id="rId10" Type="http://schemas.openxmlformats.org/officeDocument/2006/relationships/image" Target="../media/image11.jpeg"/><Relationship Id="rId4" Type="http://schemas.openxmlformats.org/officeDocument/2006/relationships/image" Target="../media/image8.gif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6" descr="images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7432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toanhoc_cons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6670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3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4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762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5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2075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3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4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4572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5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4572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03905" y="2293232"/>
            <a:ext cx="724411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III. SỐ NGUYÊN</a:t>
            </a:r>
          </a:p>
          <a:p>
            <a:pPr algn="ctr" eaLnBrk="1" hangingPunct="1">
              <a:defRPr/>
            </a:pPr>
            <a:r>
              <a:rPr lang="en-US" altLang="en-US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vi-VN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928962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vi-VN" sz="4400" dirty="0">
              <a:latin typeface="+mj-lt"/>
            </a:endParaRPr>
          </a:p>
          <a:p>
            <a:pPr marL="0" indent="0">
              <a:buNone/>
            </a:pPr>
            <a:r>
              <a:rPr lang="vi-VN" sz="4400" dirty="0" err="1">
                <a:latin typeface="+mj-lt"/>
              </a:rPr>
              <a:t>Tính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giá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trị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biểu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thức</a:t>
            </a:r>
            <a:r>
              <a:rPr lang="vi-VN" sz="4400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vi-VN" sz="4400" dirty="0">
                <a:latin typeface="+mj-lt"/>
              </a:rPr>
              <a:t>A=(39-19)</a:t>
            </a:r>
            <a:r>
              <a:rPr lang="vi-VN" sz="4400" dirty="0">
                <a:latin typeface="+mj-lt"/>
                <a:sym typeface="Wingdings" panose="05000000000000000000" pitchFamily="2" charset="2"/>
              </a:rPr>
              <a:t>:(-2)+(34-22).5</a:t>
            </a:r>
            <a:endParaRPr lang="en-US" sz="4400" dirty="0">
              <a:latin typeface="+mj-lt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696200" y="5257800"/>
            <a:ext cx="762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1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 5ab – 3(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= 4, b = -3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696200" y="5398258"/>
            <a:ext cx="762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8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19.43 + (-20).43 - (-40)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696200" y="5181600"/>
            <a:ext cx="8382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7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2800"/>
            <a:ext cx="8229600" cy="4064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0" descr="floral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86400"/>
            <a:ext cx="914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7325" y="1600200"/>
            <a:ext cx="79248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nhau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theo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604503" y="4572000"/>
            <a:ext cx="7924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TẬP: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 38.(27 - 44) - 27.(38 - 44)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hi Âm th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800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5" y="838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1" descr="flowe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4000"/>
            <a:ext cx="2133600" cy="167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 descr="Tweety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6931" flipH="1">
            <a:off x="-22750" y="5834778"/>
            <a:ext cx="1069955" cy="79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7325" y="1600200"/>
            <a:ext cx="7924800" cy="392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thư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hi Âm th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2525" y="800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6 -0.03495 L 0.90069 -0.03495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0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066800"/>
            <a:ext cx="9296400" cy="582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2362200" y="1839433"/>
            <a:ext cx="5410200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 err="1">
                <a:solidFill>
                  <a:srgbClr val="CC0000"/>
                </a:solidFill>
                <a:latin typeface="+mj-lt"/>
              </a:rPr>
              <a:t>Ví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dụ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1:SGK</a:t>
            </a:r>
          </a:p>
          <a:p>
            <a:r>
              <a:rPr lang="vi-VN" sz="2400" dirty="0" err="1">
                <a:solidFill>
                  <a:srgbClr val="CC0000"/>
                </a:solidFill>
                <a:latin typeface="+mj-lt"/>
              </a:rPr>
              <a:t>Bài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3.49: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Sử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dụng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các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phép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tính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với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số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nguyên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để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giải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bài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toán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sau:</a:t>
            </a:r>
          </a:p>
          <a:p>
            <a:r>
              <a:rPr lang="vi-VN" sz="2400" dirty="0">
                <a:solidFill>
                  <a:srgbClr val="CC0000"/>
                </a:solidFill>
                <a:latin typeface="+mj-lt"/>
              </a:rPr>
              <a:t>Công nhân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của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một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xưởng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sản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xuất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được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hưởng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lương theo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sản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phẩm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như sau:</a:t>
            </a:r>
          </a:p>
          <a:p>
            <a:r>
              <a:rPr lang="vi-VN" sz="2400" dirty="0" err="1">
                <a:solidFill>
                  <a:srgbClr val="CC0000"/>
                </a:solidFill>
                <a:latin typeface="+mj-lt"/>
              </a:rPr>
              <a:t>Làm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ra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một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sản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phẩm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đạt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chất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lượng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thì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được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50 000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đồng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.</a:t>
            </a:r>
          </a:p>
          <a:p>
            <a:r>
              <a:rPr lang="vi-VN" sz="2400" dirty="0" err="1">
                <a:solidFill>
                  <a:srgbClr val="CC0000"/>
                </a:solidFill>
                <a:latin typeface="+mj-lt"/>
              </a:rPr>
              <a:t>Làm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ra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một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sản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phẩm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không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đạt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chất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lượng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thì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bị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phạt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10 000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đồng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.</a:t>
            </a:r>
          </a:p>
          <a:p>
            <a:r>
              <a:rPr lang="vi-VN" sz="2400" dirty="0" err="1">
                <a:solidFill>
                  <a:srgbClr val="CC0000"/>
                </a:solidFill>
                <a:latin typeface="+mj-lt"/>
              </a:rPr>
              <a:t>Tháng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vừa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qua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một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công nhân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làm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được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230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sản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phẩm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đạt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chất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lượng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và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8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sản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phẩm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không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đạt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chất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lượng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.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Hỏi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công nhân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đó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được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lĩnh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bao nhiêu </a:t>
            </a:r>
            <a:r>
              <a:rPr lang="vi-VN" sz="2400" dirty="0" err="1">
                <a:solidFill>
                  <a:srgbClr val="CC0000"/>
                </a:solidFill>
                <a:latin typeface="+mj-lt"/>
              </a:rPr>
              <a:t>tiền</a:t>
            </a:r>
            <a:r>
              <a:rPr lang="vi-VN" sz="2400" dirty="0">
                <a:solidFill>
                  <a:srgbClr val="CC0000"/>
                </a:solidFill>
                <a:latin typeface="+mj-lt"/>
              </a:rPr>
              <a:t> lương?</a:t>
            </a:r>
            <a:endParaRPr lang="en-US" sz="2400" dirty="0">
              <a:solidFill>
                <a:srgbClr val="CC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80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Đường Lên Đỉnh Olympi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53000" y="5943600"/>
            <a:ext cx="609600" cy="609600"/>
          </a:xfrm>
        </p:spPr>
      </p:pic>
      <p:sp>
        <p:nvSpPr>
          <p:cNvPr id="5" name="Horizontal Scroll 4"/>
          <p:cNvSpPr/>
          <p:nvPr/>
        </p:nvSpPr>
        <p:spPr>
          <a:xfrm>
            <a:off x="838200" y="1691640"/>
            <a:ext cx="7467600" cy="39624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68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6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vi-VN" dirty="0"/>
              <a:t>HƯỚNG DẪN VỀ NHÀ</a:t>
            </a:r>
            <a:endParaRPr lang="en-US" dirty="0"/>
          </a:p>
        </p:txBody>
      </p:sp>
      <p:sp>
        <p:nvSpPr>
          <p:cNvPr id="4" name="Hình Chữ nhật Góc tròn 3"/>
          <p:cNvSpPr/>
          <p:nvPr/>
        </p:nvSpPr>
        <p:spPr>
          <a:xfrm>
            <a:off x="914400" y="1981200"/>
            <a:ext cx="7543800" cy="3581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chemeClr val="tx1"/>
                </a:solidFill>
              </a:rPr>
              <a:t>-</a:t>
            </a:r>
            <a:r>
              <a:rPr lang="pt-BR" dirty="0"/>
              <a:t>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 tất cả các kiến thức đã học trong chương III và chuẩn bị sản phẩm sơ đồ tư duy tổng kết nội dung chương III ra giấy A</a:t>
            </a:r>
            <a:r>
              <a:rPr lang="pt-BR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tổ.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nốt các bài tập chưa hoàn thành.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“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3.50;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3.52; 3.53; 3.54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3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OLYMPIA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8001000" cy="17526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Chủ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đề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Luyện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tập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vi-VN" dirty="0">
                <a:solidFill>
                  <a:srgbClr val="002060"/>
                </a:solidFill>
                <a:latin typeface="+mj-lt"/>
              </a:rPr>
              <a:t>chung trang 75</a:t>
            </a:r>
          </a:p>
          <a:p>
            <a:r>
              <a:rPr lang="vi-VN" dirty="0" err="1">
                <a:solidFill>
                  <a:srgbClr val="002060"/>
                </a:solidFill>
                <a:latin typeface="+mj-lt"/>
              </a:rPr>
              <a:t>Kỳ</a:t>
            </a:r>
            <a:r>
              <a:rPr lang="vi-VN" dirty="0">
                <a:solidFill>
                  <a:srgbClr val="002060"/>
                </a:solidFill>
                <a:latin typeface="+mj-lt"/>
              </a:rPr>
              <a:t> 1 – </a:t>
            </a:r>
            <a:r>
              <a:rPr lang="vi-VN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vi-VN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dirty="0" err="1">
                <a:solidFill>
                  <a:srgbClr val="002060"/>
                </a:solidFill>
                <a:latin typeface="+mj-lt"/>
              </a:rPr>
              <a:t>học</a:t>
            </a:r>
            <a:r>
              <a:rPr lang="vi-VN" dirty="0">
                <a:solidFill>
                  <a:srgbClr val="002060"/>
                </a:solidFill>
                <a:latin typeface="+mj-lt"/>
              </a:rPr>
              <a:t> 6 – Chương III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33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0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686800" cy="381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3" descr="Picture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2875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Oval 38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30</a:t>
            </a:r>
            <a:endParaRPr lang="vi-VN" sz="7200"/>
          </a:p>
        </p:txBody>
      </p:sp>
      <p:sp>
        <p:nvSpPr>
          <p:cNvPr id="40" name="Oval 39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29</a:t>
            </a:r>
            <a:endParaRPr lang="vi-VN" sz="7200"/>
          </a:p>
        </p:txBody>
      </p:sp>
      <p:sp>
        <p:nvSpPr>
          <p:cNvPr id="41" name="Oval 40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28</a:t>
            </a:r>
            <a:endParaRPr lang="vi-VN" sz="7200"/>
          </a:p>
        </p:txBody>
      </p:sp>
      <p:sp>
        <p:nvSpPr>
          <p:cNvPr id="42" name="Oval 41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27</a:t>
            </a:r>
            <a:endParaRPr lang="vi-VN" sz="7200"/>
          </a:p>
        </p:txBody>
      </p:sp>
      <p:sp>
        <p:nvSpPr>
          <p:cNvPr id="43" name="Oval 42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26</a:t>
            </a:r>
            <a:endParaRPr lang="vi-VN" sz="7200"/>
          </a:p>
        </p:txBody>
      </p:sp>
      <p:sp>
        <p:nvSpPr>
          <p:cNvPr id="44" name="Oval 4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25</a:t>
            </a:r>
            <a:endParaRPr lang="vi-VN" sz="7200"/>
          </a:p>
        </p:txBody>
      </p:sp>
      <p:sp>
        <p:nvSpPr>
          <p:cNvPr id="45" name="Oval 4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24</a:t>
            </a:r>
            <a:endParaRPr lang="vi-VN" sz="7200"/>
          </a:p>
        </p:txBody>
      </p:sp>
      <p:sp>
        <p:nvSpPr>
          <p:cNvPr id="46" name="Oval 45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23</a:t>
            </a:r>
            <a:endParaRPr lang="vi-VN" sz="7200"/>
          </a:p>
        </p:txBody>
      </p:sp>
      <p:sp>
        <p:nvSpPr>
          <p:cNvPr id="47" name="Oval 46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22</a:t>
            </a:r>
            <a:endParaRPr lang="vi-VN" sz="7200"/>
          </a:p>
        </p:txBody>
      </p:sp>
      <p:sp>
        <p:nvSpPr>
          <p:cNvPr id="48" name="Oval 47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21</a:t>
            </a:r>
            <a:endParaRPr lang="vi-VN" sz="7200"/>
          </a:p>
        </p:txBody>
      </p:sp>
      <p:sp>
        <p:nvSpPr>
          <p:cNvPr id="49" name="Oval 48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20</a:t>
            </a:r>
            <a:endParaRPr lang="vi-VN" sz="7200"/>
          </a:p>
        </p:txBody>
      </p:sp>
      <p:sp>
        <p:nvSpPr>
          <p:cNvPr id="50" name="Oval 49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19</a:t>
            </a:r>
            <a:endParaRPr lang="vi-VN" sz="7200"/>
          </a:p>
        </p:txBody>
      </p:sp>
      <p:sp>
        <p:nvSpPr>
          <p:cNvPr id="51" name="Oval 50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18</a:t>
            </a:r>
            <a:endParaRPr lang="vi-VN" sz="7200"/>
          </a:p>
        </p:txBody>
      </p:sp>
      <p:sp>
        <p:nvSpPr>
          <p:cNvPr id="52" name="Oval 51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17</a:t>
            </a:r>
            <a:endParaRPr lang="vi-VN" sz="7200"/>
          </a:p>
        </p:txBody>
      </p:sp>
      <p:sp>
        <p:nvSpPr>
          <p:cNvPr id="53" name="Oval 52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16</a:t>
            </a:r>
            <a:endParaRPr lang="vi-VN" sz="7200"/>
          </a:p>
        </p:txBody>
      </p:sp>
      <p:sp>
        <p:nvSpPr>
          <p:cNvPr id="54" name="Oval 53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15</a:t>
            </a:r>
            <a:endParaRPr lang="vi-VN" sz="7200"/>
          </a:p>
        </p:txBody>
      </p:sp>
      <p:sp>
        <p:nvSpPr>
          <p:cNvPr id="55" name="Oval 54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13</a:t>
            </a:r>
            <a:endParaRPr lang="vi-VN" sz="7200"/>
          </a:p>
        </p:txBody>
      </p:sp>
      <p:sp>
        <p:nvSpPr>
          <p:cNvPr id="56" name="Oval 55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12</a:t>
            </a:r>
            <a:endParaRPr lang="vi-VN" sz="7200"/>
          </a:p>
        </p:txBody>
      </p:sp>
      <p:sp>
        <p:nvSpPr>
          <p:cNvPr id="57" name="Oval 56"/>
          <p:cNvSpPr/>
          <p:nvPr/>
        </p:nvSpPr>
        <p:spPr>
          <a:xfrm>
            <a:off x="7025723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11</a:t>
            </a:r>
            <a:endParaRPr lang="vi-VN" sz="7200"/>
          </a:p>
        </p:txBody>
      </p:sp>
      <p:sp>
        <p:nvSpPr>
          <p:cNvPr id="58" name="Oval 57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10</a:t>
            </a:r>
            <a:endParaRPr lang="vi-VN" sz="7200"/>
          </a:p>
        </p:txBody>
      </p:sp>
      <p:sp>
        <p:nvSpPr>
          <p:cNvPr id="59" name="Oval 58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9</a:t>
            </a:r>
            <a:endParaRPr lang="vi-VN" sz="7200"/>
          </a:p>
        </p:txBody>
      </p:sp>
      <p:sp>
        <p:nvSpPr>
          <p:cNvPr id="60" name="Oval 59"/>
          <p:cNvSpPr/>
          <p:nvPr/>
        </p:nvSpPr>
        <p:spPr>
          <a:xfrm>
            <a:off x="7021034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8</a:t>
            </a:r>
            <a:endParaRPr lang="vi-VN" sz="7200"/>
          </a:p>
        </p:txBody>
      </p:sp>
      <p:sp>
        <p:nvSpPr>
          <p:cNvPr id="61" name="Oval 60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7</a:t>
            </a:r>
            <a:endParaRPr lang="vi-VN" sz="7200"/>
          </a:p>
        </p:txBody>
      </p:sp>
      <p:sp>
        <p:nvSpPr>
          <p:cNvPr id="62" name="Oval 61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6</a:t>
            </a:r>
            <a:endParaRPr lang="vi-VN" sz="7200"/>
          </a:p>
        </p:txBody>
      </p:sp>
      <p:sp>
        <p:nvSpPr>
          <p:cNvPr id="63" name="Oval 62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5</a:t>
            </a:r>
            <a:endParaRPr lang="vi-VN" sz="7200"/>
          </a:p>
        </p:txBody>
      </p:sp>
      <p:sp>
        <p:nvSpPr>
          <p:cNvPr id="64" name="Oval 63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4</a:t>
            </a:r>
            <a:endParaRPr lang="vi-VN" sz="7200"/>
          </a:p>
        </p:txBody>
      </p:sp>
      <p:sp>
        <p:nvSpPr>
          <p:cNvPr id="65" name="Oval 64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</a:t>
            </a:r>
            <a:endParaRPr lang="vi-VN" sz="7200"/>
          </a:p>
        </p:txBody>
      </p:sp>
      <p:sp>
        <p:nvSpPr>
          <p:cNvPr id="66" name="Oval 65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endParaRPr lang="vi-VN" sz="7200"/>
          </a:p>
        </p:txBody>
      </p:sp>
      <p:sp>
        <p:nvSpPr>
          <p:cNvPr id="67" name="Oval 66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</a:t>
            </a:r>
            <a:endParaRPr lang="vi-VN" sz="7200"/>
          </a:p>
        </p:txBody>
      </p:sp>
      <p:sp>
        <p:nvSpPr>
          <p:cNvPr id="68" name="Oval 67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00</a:t>
            </a:r>
            <a:endParaRPr lang="vi-VN" sz="7200"/>
          </a:p>
        </p:txBody>
      </p:sp>
      <p:sp>
        <p:nvSpPr>
          <p:cNvPr id="69" name="Rectangle 68"/>
          <p:cNvSpPr/>
          <p:nvPr/>
        </p:nvSpPr>
        <p:spPr>
          <a:xfrm>
            <a:off x="7007176" y="5920740"/>
            <a:ext cx="2057986" cy="93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Bắt</a:t>
            </a:r>
            <a:r>
              <a:rPr lang="en-US" sz="4400" dirty="0"/>
              <a:t> </a:t>
            </a:r>
            <a:r>
              <a:rPr lang="en-US" sz="4400" dirty="0" err="1"/>
              <a:t>đầu</a:t>
            </a:r>
            <a:endParaRPr lang="vi-VN" sz="4400" dirty="0"/>
          </a:p>
        </p:txBody>
      </p:sp>
      <p:sp>
        <p:nvSpPr>
          <p:cNvPr id="71" name="Rounded Rectangle 70"/>
          <p:cNvSpPr/>
          <p:nvPr/>
        </p:nvSpPr>
        <p:spPr>
          <a:xfrm>
            <a:off x="228600" y="1600200"/>
            <a:ext cx="6778366" cy="3886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aseline="30000" dirty="0"/>
          </a:p>
          <a:p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1. </a:t>
            </a:r>
            <a:r>
              <a:rPr lang="vi-VN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Điền</a:t>
            </a:r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vào</a:t>
            </a:r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…</a:t>
            </a:r>
          </a:p>
          <a:p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(-a).b=…=…</a:t>
            </a:r>
          </a:p>
          <a:p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(-a).(-b)=….</a:t>
            </a:r>
          </a:p>
          <a:p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2. </a:t>
            </a:r>
            <a:r>
              <a:rPr lang="vi-VN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Tính</a:t>
            </a:r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</a:t>
            </a:r>
          </a:p>
          <a:p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(-154).(+235)+(-154).(-35)</a:t>
            </a:r>
          </a:p>
          <a:p>
            <a:endParaRPr lang="vi-VN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de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30</a:t>
            </a:r>
            <a:endParaRPr lang="vi-VN" sz="7200"/>
          </a:p>
        </p:txBody>
      </p:sp>
      <p:sp>
        <p:nvSpPr>
          <p:cNvPr id="5" name="Oval 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29</a:t>
            </a:r>
            <a:endParaRPr lang="vi-VN" sz="7200"/>
          </a:p>
        </p:txBody>
      </p:sp>
      <p:sp>
        <p:nvSpPr>
          <p:cNvPr id="6" name="Oval 5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28</a:t>
            </a:r>
            <a:endParaRPr lang="vi-VN" sz="7200"/>
          </a:p>
        </p:txBody>
      </p:sp>
      <p:sp>
        <p:nvSpPr>
          <p:cNvPr id="7" name="Oval 6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27</a:t>
            </a:r>
            <a:endParaRPr lang="vi-VN" sz="7200"/>
          </a:p>
        </p:txBody>
      </p:sp>
      <p:sp>
        <p:nvSpPr>
          <p:cNvPr id="8" name="Oval 7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26</a:t>
            </a:r>
            <a:endParaRPr lang="vi-VN" sz="7200"/>
          </a:p>
        </p:txBody>
      </p:sp>
      <p:sp>
        <p:nvSpPr>
          <p:cNvPr id="9" name="Oval 8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25</a:t>
            </a:r>
            <a:endParaRPr lang="vi-VN" sz="7200"/>
          </a:p>
        </p:txBody>
      </p:sp>
      <p:sp>
        <p:nvSpPr>
          <p:cNvPr id="10" name="Oval 9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24</a:t>
            </a:r>
            <a:endParaRPr lang="vi-VN" sz="7200"/>
          </a:p>
        </p:txBody>
      </p:sp>
      <p:sp>
        <p:nvSpPr>
          <p:cNvPr id="11" name="Oval 10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23</a:t>
            </a:r>
            <a:endParaRPr lang="vi-VN" sz="7200"/>
          </a:p>
        </p:txBody>
      </p:sp>
      <p:sp>
        <p:nvSpPr>
          <p:cNvPr id="12" name="Oval 11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22</a:t>
            </a:r>
            <a:endParaRPr lang="vi-VN" sz="7200"/>
          </a:p>
        </p:txBody>
      </p:sp>
      <p:sp>
        <p:nvSpPr>
          <p:cNvPr id="13" name="Oval 12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21</a:t>
            </a:r>
            <a:endParaRPr lang="vi-VN" sz="7200"/>
          </a:p>
        </p:txBody>
      </p:sp>
      <p:sp>
        <p:nvSpPr>
          <p:cNvPr id="14" name="Oval 1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20</a:t>
            </a:r>
            <a:endParaRPr lang="vi-VN" sz="7200"/>
          </a:p>
        </p:txBody>
      </p:sp>
      <p:sp>
        <p:nvSpPr>
          <p:cNvPr id="15" name="Oval 1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19</a:t>
            </a:r>
            <a:endParaRPr lang="vi-VN" sz="7200"/>
          </a:p>
        </p:txBody>
      </p:sp>
      <p:sp>
        <p:nvSpPr>
          <p:cNvPr id="16" name="Oval 15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18</a:t>
            </a:r>
            <a:endParaRPr lang="vi-VN" sz="7200"/>
          </a:p>
        </p:txBody>
      </p:sp>
      <p:sp>
        <p:nvSpPr>
          <p:cNvPr id="17" name="Oval 16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17</a:t>
            </a:r>
            <a:endParaRPr lang="vi-VN" sz="7200"/>
          </a:p>
        </p:txBody>
      </p:sp>
      <p:sp>
        <p:nvSpPr>
          <p:cNvPr id="18" name="Oval 17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16</a:t>
            </a:r>
            <a:endParaRPr lang="vi-VN" sz="7200"/>
          </a:p>
        </p:txBody>
      </p:sp>
      <p:sp>
        <p:nvSpPr>
          <p:cNvPr id="19" name="Oval 18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15</a:t>
            </a:r>
            <a:endParaRPr lang="vi-VN" sz="7200"/>
          </a:p>
        </p:txBody>
      </p:sp>
      <p:sp>
        <p:nvSpPr>
          <p:cNvPr id="20" name="Oval 19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13</a:t>
            </a:r>
            <a:endParaRPr lang="vi-VN" sz="7200"/>
          </a:p>
        </p:txBody>
      </p:sp>
      <p:sp>
        <p:nvSpPr>
          <p:cNvPr id="21" name="Oval 20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12</a:t>
            </a:r>
            <a:endParaRPr lang="vi-VN" sz="7200"/>
          </a:p>
        </p:txBody>
      </p:sp>
      <p:sp>
        <p:nvSpPr>
          <p:cNvPr id="22" name="Oval 21"/>
          <p:cNvSpPr/>
          <p:nvPr/>
        </p:nvSpPr>
        <p:spPr>
          <a:xfrm>
            <a:off x="7025723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11</a:t>
            </a:r>
            <a:endParaRPr lang="vi-VN" sz="7200"/>
          </a:p>
        </p:txBody>
      </p:sp>
      <p:sp>
        <p:nvSpPr>
          <p:cNvPr id="23" name="Oval 22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10</a:t>
            </a:r>
            <a:endParaRPr lang="vi-VN" sz="7200"/>
          </a:p>
        </p:txBody>
      </p:sp>
      <p:sp>
        <p:nvSpPr>
          <p:cNvPr id="24" name="Oval 23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9</a:t>
            </a:r>
            <a:endParaRPr lang="vi-VN" sz="7200"/>
          </a:p>
        </p:txBody>
      </p:sp>
      <p:sp>
        <p:nvSpPr>
          <p:cNvPr id="25" name="Oval 24"/>
          <p:cNvSpPr/>
          <p:nvPr/>
        </p:nvSpPr>
        <p:spPr>
          <a:xfrm>
            <a:off x="7021034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8</a:t>
            </a:r>
            <a:endParaRPr lang="vi-VN" sz="7200"/>
          </a:p>
        </p:txBody>
      </p:sp>
      <p:sp>
        <p:nvSpPr>
          <p:cNvPr id="26" name="Oval 25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7</a:t>
            </a:r>
            <a:endParaRPr lang="vi-VN" sz="7200"/>
          </a:p>
        </p:txBody>
      </p:sp>
      <p:sp>
        <p:nvSpPr>
          <p:cNvPr id="27" name="Oval 26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6</a:t>
            </a:r>
            <a:endParaRPr lang="vi-VN" sz="7200"/>
          </a:p>
        </p:txBody>
      </p:sp>
      <p:sp>
        <p:nvSpPr>
          <p:cNvPr id="28" name="Oval 27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5</a:t>
            </a:r>
            <a:endParaRPr lang="vi-VN" sz="7200"/>
          </a:p>
        </p:txBody>
      </p:sp>
      <p:sp>
        <p:nvSpPr>
          <p:cNvPr id="29" name="Oval 28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4</a:t>
            </a:r>
            <a:endParaRPr lang="vi-VN" sz="7200"/>
          </a:p>
        </p:txBody>
      </p:sp>
      <p:sp>
        <p:nvSpPr>
          <p:cNvPr id="30" name="Oval 29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</a:t>
            </a:r>
            <a:endParaRPr lang="vi-VN" sz="7200"/>
          </a:p>
        </p:txBody>
      </p:sp>
      <p:sp>
        <p:nvSpPr>
          <p:cNvPr id="31" name="Oval 30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endParaRPr lang="vi-VN" sz="7200"/>
          </a:p>
        </p:txBody>
      </p:sp>
      <p:sp>
        <p:nvSpPr>
          <p:cNvPr id="32" name="Oval 31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</a:t>
            </a:r>
            <a:endParaRPr lang="vi-VN" sz="7200"/>
          </a:p>
        </p:txBody>
      </p:sp>
      <p:sp>
        <p:nvSpPr>
          <p:cNvPr id="33" name="Oval 32"/>
          <p:cNvSpPr/>
          <p:nvPr/>
        </p:nvSpPr>
        <p:spPr>
          <a:xfrm>
            <a:off x="7028068" y="3795932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00</a:t>
            </a:r>
            <a:endParaRPr lang="vi-VN" sz="7200"/>
          </a:p>
        </p:txBody>
      </p:sp>
      <p:sp>
        <p:nvSpPr>
          <p:cNvPr id="34" name="Rectangle 33"/>
          <p:cNvSpPr/>
          <p:nvPr/>
        </p:nvSpPr>
        <p:spPr>
          <a:xfrm>
            <a:off x="7007176" y="5920740"/>
            <a:ext cx="2057986" cy="93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Bắt</a:t>
            </a:r>
            <a:r>
              <a:rPr lang="en-US" sz="4400" dirty="0"/>
              <a:t> </a:t>
            </a:r>
            <a:r>
              <a:rPr lang="en-US" sz="4400" dirty="0" err="1"/>
              <a:t>đầu</a:t>
            </a:r>
            <a:endParaRPr lang="vi-VN" sz="4400" dirty="0"/>
          </a:p>
        </p:txBody>
      </p:sp>
      <p:sp>
        <p:nvSpPr>
          <p:cNvPr id="35" name="Rounded Rectangle 34"/>
          <p:cNvSpPr/>
          <p:nvPr/>
        </p:nvSpPr>
        <p:spPr>
          <a:xfrm>
            <a:off x="60877" y="1418081"/>
            <a:ext cx="6946089" cy="43109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vi-VN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indent="-742950">
              <a:buAutoNum type="arabicPeriod"/>
            </a:pP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Điền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vào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…</a:t>
            </a:r>
          </a:p>
          <a:p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Các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tính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chất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của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phép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nhân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số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nguyên:</a:t>
            </a:r>
          </a:p>
          <a:p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Giao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=…</a:t>
            </a:r>
          </a:p>
          <a:p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).c=…</a:t>
            </a:r>
          </a:p>
          <a:p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Phân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a.b+a.c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=…</a:t>
            </a:r>
          </a:p>
          <a:p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nhanh:</a:t>
            </a:r>
          </a:p>
          <a:p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17.[29-(-111)]+29.(-17)</a:t>
            </a:r>
          </a:p>
          <a:p>
            <a:endParaRPr lang="vi-VN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3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2875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05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de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30</a:t>
            </a:r>
            <a:endParaRPr lang="vi-VN" sz="7200"/>
          </a:p>
        </p:txBody>
      </p:sp>
      <p:sp>
        <p:nvSpPr>
          <p:cNvPr id="5" name="Oval 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29</a:t>
            </a:r>
            <a:endParaRPr lang="vi-VN" sz="7200"/>
          </a:p>
        </p:txBody>
      </p:sp>
      <p:sp>
        <p:nvSpPr>
          <p:cNvPr id="6" name="Oval 5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28</a:t>
            </a:r>
            <a:endParaRPr lang="vi-VN" sz="7200"/>
          </a:p>
        </p:txBody>
      </p:sp>
      <p:sp>
        <p:nvSpPr>
          <p:cNvPr id="7" name="Oval 6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27</a:t>
            </a:r>
            <a:endParaRPr lang="vi-VN" sz="7200"/>
          </a:p>
        </p:txBody>
      </p:sp>
      <p:sp>
        <p:nvSpPr>
          <p:cNvPr id="8" name="Oval 7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26</a:t>
            </a:r>
            <a:endParaRPr lang="vi-VN" sz="7200"/>
          </a:p>
        </p:txBody>
      </p:sp>
      <p:sp>
        <p:nvSpPr>
          <p:cNvPr id="9" name="Oval 8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25</a:t>
            </a:r>
            <a:endParaRPr lang="vi-VN" sz="7200"/>
          </a:p>
        </p:txBody>
      </p:sp>
      <p:sp>
        <p:nvSpPr>
          <p:cNvPr id="10" name="Oval 9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24</a:t>
            </a:r>
            <a:endParaRPr lang="vi-VN" sz="7200"/>
          </a:p>
        </p:txBody>
      </p:sp>
      <p:sp>
        <p:nvSpPr>
          <p:cNvPr id="11" name="Oval 10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23</a:t>
            </a:r>
            <a:endParaRPr lang="vi-VN" sz="7200"/>
          </a:p>
        </p:txBody>
      </p:sp>
      <p:sp>
        <p:nvSpPr>
          <p:cNvPr id="12" name="Oval 11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22</a:t>
            </a:r>
            <a:endParaRPr lang="vi-VN" sz="7200"/>
          </a:p>
        </p:txBody>
      </p:sp>
      <p:sp>
        <p:nvSpPr>
          <p:cNvPr id="13" name="Oval 12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21</a:t>
            </a:r>
            <a:endParaRPr lang="vi-VN" sz="7200"/>
          </a:p>
        </p:txBody>
      </p:sp>
      <p:sp>
        <p:nvSpPr>
          <p:cNvPr id="14" name="Oval 1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20</a:t>
            </a:r>
            <a:endParaRPr lang="vi-VN" sz="7200"/>
          </a:p>
        </p:txBody>
      </p:sp>
      <p:sp>
        <p:nvSpPr>
          <p:cNvPr id="15" name="Oval 1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19</a:t>
            </a:r>
            <a:endParaRPr lang="vi-VN" sz="7200"/>
          </a:p>
        </p:txBody>
      </p:sp>
      <p:sp>
        <p:nvSpPr>
          <p:cNvPr id="16" name="Oval 15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18</a:t>
            </a:r>
            <a:endParaRPr lang="vi-VN" sz="7200"/>
          </a:p>
        </p:txBody>
      </p:sp>
      <p:sp>
        <p:nvSpPr>
          <p:cNvPr id="17" name="Oval 16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17</a:t>
            </a:r>
            <a:endParaRPr lang="vi-VN" sz="7200"/>
          </a:p>
        </p:txBody>
      </p:sp>
      <p:sp>
        <p:nvSpPr>
          <p:cNvPr id="18" name="Oval 17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16</a:t>
            </a:r>
            <a:endParaRPr lang="vi-VN" sz="7200"/>
          </a:p>
        </p:txBody>
      </p:sp>
      <p:sp>
        <p:nvSpPr>
          <p:cNvPr id="19" name="Oval 18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15</a:t>
            </a:r>
            <a:endParaRPr lang="vi-VN" sz="7200"/>
          </a:p>
        </p:txBody>
      </p:sp>
      <p:sp>
        <p:nvSpPr>
          <p:cNvPr id="20" name="Oval 19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13</a:t>
            </a:r>
            <a:endParaRPr lang="vi-VN" sz="7200"/>
          </a:p>
        </p:txBody>
      </p:sp>
      <p:sp>
        <p:nvSpPr>
          <p:cNvPr id="21" name="Oval 20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12</a:t>
            </a:r>
            <a:endParaRPr lang="vi-VN" sz="7200"/>
          </a:p>
        </p:txBody>
      </p:sp>
      <p:sp>
        <p:nvSpPr>
          <p:cNvPr id="22" name="Oval 21"/>
          <p:cNvSpPr/>
          <p:nvPr/>
        </p:nvSpPr>
        <p:spPr>
          <a:xfrm>
            <a:off x="7025723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11</a:t>
            </a:r>
            <a:endParaRPr lang="vi-VN" sz="7200"/>
          </a:p>
        </p:txBody>
      </p:sp>
      <p:sp>
        <p:nvSpPr>
          <p:cNvPr id="23" name="Oval 22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10</a:t>
            </a:r>
            <a:endParaRPr lang="vi-VN" sz="7200"/>
          </a:p>
        </p:txBody>
      </p:sp>
      <p:sp>
        <p:nvSpPr>
          <p:cNvPr id="24" name="Oval 23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9</a:t>
            </a:r>
            <a:endParaRPr lang="vi-VN" sz="7200"/>
          </a:p>
        </p:txBody>
      </p:sp>
      <p:sp>
        <p:nvSpPr>
          <p:cNvPr id="25" name="Oval 24"/>
          <p:cNvSpPr/>
          <p:nvPr/>
        </p:nvSpPr>
        <p:spPr>
          <a:xfrm>
            <a:off x="7021034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8</a:t>
            </a:r>
            <a:endParaRPr lang="vi-VN" sz="7200"/>
          </a:p>
        </p:txBody>
      </p:sp>
      <p:sp>
        <p:nvSpPr>
          <p:cNvPr id="26" name="Oval 25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7</a:t>
            </a:r>
            <a:endParaRPr lang="vi-VN" sz="7200"/>
          </a:p>
        </p:txBody>
      </p:sp>
      <p:sp>
        <p:nvSpPr>
          <p:cNvPr id="27" name="Oval 26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6</a:t>
            </a:r>
            <a:endParaRPr lang="vi-VN" sz="7200"/>
          </a:p>
        </p:txBody>
      </p:sp>
      <p:sp>
        <p:nvSpPr>
          <p:cNvPr id="28" name="Oval 27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5</a:t>
            </a:r>
            <a:endParaRPr lang="vi-VN" sz="7200"/>
          </a:p>
        </p:txBody>
      </p:sp>
      <p:sp>
        <p:nvSpPr>
          <p:cNvPr id="29" name="Oval 28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4</a:t>
            </a:r>
            <a:endParaRPr lang="vi-VN" sz="7200"/>
          </a:p>
        </p:txBody>
      </p:sp>
      <p:sp>
        <p:nvSpPr>
          <p:cNvPr id="30" name="Oval 29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</a:t>
            </a:r>
            <a:endParaRPr lang="vi-VN" sz="7200"/>
          </a:p>
        </p:txBody>
      </p:sp>
      <p:sp>
        <p:nvSpPr>
          <p:cNvPr id="31" name="Oval 30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endParaRPr lang="vi-VN" sz="7200"/>
          </a:p>
        </p:txBody>
      </p:sp>
      <p:sp>
        <p:nvSpPr>
          <p:cNvPr id="32" name="Oval 31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</a:t>
            </a:r>
            <a:endParaRPr lang="vi-VN" sz="7200"/>
          </a:p>
        </p:txBody>
      </p:sp>
      <p:sp>
        <p:nvSpPr>
          <p:cNvPr id="33" name="Oval 32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00</a:t>
            </a:r>
            <a:endParaRPr lang="vi-VN" sz="7200"/>
          </a:p>
        </p:txBody>
      </p:sp>
      <p:sp>
        <p:nvSpPr>
          <p:cNvPr id="34" name="Rectangle 33"/>
          <p:cNvSpPr/>
          <p:nvPr/>
        </p:nvSpPr>
        <p:spPr>
          <a:xfrm>
            <a:off x="7007176" y="5920740"/>
            <a:ext cx="2057986" cy="93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Bắt đầu</a:t>
            </a:r>
            <a:endParaRPr lang="vi-VN" sz="4400"/>
          </a:p>
        </p:txBody>
      </p:sp>
      <p:pic>
        <p:nvPicPr>
          <p:cNvPr id="36" name="Picture 23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2875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/>
              <p:cNvSpPr/>
              <p:nvPr/>
            </p:nvSpPr>
            <p:spPr>
              <a:xfrm>
                <a:off x="304800" y="1594556"/>
                <a:ext cx="6629400" cy="38862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742950" indent="-742950">
                  <a:buAutoNum type="arabicPeriod"/>
                </a:pPr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</a:t>
                </a:r>
                <a:r>
                  <a:rPr lang="vi-VN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vi-VN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chia </a:t>
                </a:r>
                <a:r>
                  <a:rPr lang="vi-VN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b khi…</a:t>
                </a:r>
                <a:r>
                  <a:rPr lang="vi-VN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:…</a:t>
                </a:r>
              </a:p>
              <a:p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vi-VN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m:rPr>
                        <m:sty m:val="p"/>
                      </m:rP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vi-VN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…, b </a:t>
                </a:r>
                <a:r>
                  <a:rPr lang="vi-VN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Trong </a:t>
                </a:r>
                <a:r>
                  <a:rPr lang="vi-VN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 đâu </a:t>
                </a:r>
                <a:r>
                  <a:rPr lang="vi-VN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-2, đâu </a:t>
                </a:r>
                <a:r>
                  <a:rPr lang="vi-VN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5.Vì sao?</a:t>
                </a:r>
              </a:p>
              <a:p>
                <a:r>
                  <a:rPr lang="vi-V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0; -5; 4; -1; 2; 15; -200; -2; 5; 18</a:t>
                </a:r>
                <a:endPara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ounded 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94556"/>
                <a:ext cx="6629400" cy="3886200"/>
              </a:xfrm>
              <a:prstGeom prst="roundRect">
                <a:avLst/>
              </a:prstGeom>
              <a:blipFill>
                <a:blip r:embed="rId5"/>
                <a:stretch>
                  <a:fillRect t="-2964" b="-6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89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de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30</a:t>
            </a:r>
            <a:endParaRPr lang="vi-VN" sz="7200"/>
          </a:p>
        </p:txBody>
      </p:sp>
      <p:sp>
        <p:nvSpPr>
          <p:cNvPr id="5" name="Oval 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29</a:t>
            </a:r>
            <a:endParaRPr lang="vi-VN" sz="7200"/>
          </a:p>
        </p:txBody>
      </p:sp>
      <p:sp>
        <p:nvSpPr>
          <p:cNvPr id="6" name="Oval 5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28</a:t>
            </a:r>
            <a:endParaRPr lang="vi-VN" sz="7200"/>
          </a:p>
        </p:txBody>
      </p:sp>
      <p:sp>
        <p:nvSpPr>
          <p:cNvPr id="7" name="Oval 6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27</a:t>
            </a:r>
            <a:endParaRPr lang="vi-VN" sz="7200"/>
          </a:p>
        </p:txBody>
      </p:sp>
      <p:sp>
        <p:nvSpPr>
          <p:cNvPr id="8" name="Oval 7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26</a:t>
            </a:r>
            <a:endParaRPr lang="vi-VN" sz="7200"/>
          </a:p>
        </p:txBody>
      </p:sp>
      <p:sp>
        <p:nvSpPr>
          <p:cNvPr id="9" name="Oval 8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25</a:t>
            </a:r>
            <a:endParaRPr lang="vi-VN" sz="7200"/>
          </a:p>
        </p:txBody>
      </p:sp>
      <p:sp>
        <p:nvSpPr>
          <p:cNvPr id="10" name="Oval 9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24</a:t>
            </a:r>
            <a:endParaRPr lang="vi-VN" sz="7200"/>
          </a:p>
        </p:txBody>
      </p:sp>
      <p:sp>
        <p:nvSpPr>
          <p:cNvPr id="11" name="Oval 10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23</a:t>
            </a:r>
            <a:endParaRPr lang="vi-VN" sz="7200"/>
          </a:p>
        </p:txBody>
      </p:sp>
      <p:sp>
        <p:nvSpPr>
          <p:cNvPr id="12" name="Oval 11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22</a:t>
            </a:r>
            <a:endParaRPr lang="vi-VN" sz="7200"/>
          </a:p>
        </p:txBody>
      </p:sp>
      <p:sp>
        <p:nvSpPr>
          <p:cNvPr id="13" name="Oval 12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21</a:t>
            </a:r>
            <a:endParaRPr lang="vi-VN" sz="7200"/>
          </a:p>
        </p:txBody>
      </p:sp>
      <p:sp>
        <p:nvSpPr>
          <p:cNvPr id="14" name="Oval 1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20</a:t>
            </a:r>
            <a:endParaRPr lang="vi-VN" sz="7200"/>
          </a:p>
        </p:txBody>
      </p:sp>
      <p:sp>
        <p:nvSpPr>
          <p:cNvPr id="15" name="Oval 1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19</a:t>
            </a:r>
            <a:endParaRPr lang="vi-VN" sz="7200"/>
          </a:p>
        </p:txBody>
      </p:sp>
      <p:sp>
        <p:nvSpPr>
          <p:cNvPr id="16" name="Oval 15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18</a:t>
            </a:r>
            <a:endParaRPr lang="vi-VN" sz="7200"/>
          </a:p>
        </p:txBody>
      </p:sp>
      <p:sp>
        <p:nvSpPr>
          <p:cNvPr id="17" name="Oval 16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17</a:t>
            </a:r>
            <a:endParaRPr lang="vi-VN" sz="7200"/>
          </a:p>
        </p:txBody>
      </p:sp>
      <p:sp>
        <p:nvSpPr>
          <p:cNvPr id="18" name="Oval 17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16</a:t>
            </a:r>
            <a:endParaRPr lang="vi-VN" sz="7200"/>
          </a:p>
        </p:txBody>
      </p:sp>
      <p:sp>
        <p:nvSpPr>
          <p:cNvPr id="19" name="Oval 18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15</a:t>
            </a:r>
            <a:endParaRPr lang="vi-VN" sz="7200"/>
          </a:p>
        </p:txBody>
      </p:sp>
      <p:sp>
        <p:nvSpPr>
          <p:cNvPr id="20" name="Oval 19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13</a:t>
            </a:r>
            <a:endParaRPr lang="vi-VN" sz="7200"/>
          </a:p>
        </p:txBody>
      </p:sp>
      <p:sp>
        <p:nvSpPr>
          <p:cNvPr id="21" name="Oval 20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12</a:t>
            </a:r>
            <a:endParaRPr lang="vi-VN" sz="7200"/>
          </a:p>
        </p:txBody>
      </p:sp>
      <p:sp>
        <p:nvSpPr>
          <p:cNvPr id="22" name="Oval 21"/>
          <p:cNvSpPr/>
          <p:nvPr/>
        </p:nvSpPr>
        <p:spPr>
          <a:xfrm>
            <a:off x="7025723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11</a:t>
            </a:r>
            <a:endParaRPr lang="vi-VN" sz="7200"/>
          </a:p>
        </p:txBody>
      </p:sp>
      <p:sp>
        <p:nvSpPr>
          <p:cNvPr id="23" name="Oval 22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10</a:t>
            </a:r>
            <a:endParaRPr lang="vi-VN" sz="7200"/>
          </a:p>
        </p:txBody>
      </p:sp>
      <p:sp>
        <p:nvSpPr>
          <p:cNvPr id="24" name="Oval 23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9</a:t>
            </a:r>
            <a:endParaRPr lang="vi-VN" sz="7200"/>
          </a:p>
        </p:txBody>
      </p:sp>
      <p:sp>
        <p:nvSpPr>
          <p:cNvPr id="25" name="Oval 24"/>
          <p:cNvSpPr/>
          <p:nvPr/>
        </p:nvSpPr>
        <p:spPr>
          <a:xfrm>
            <a:off x="7021034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8</a:t>
            </a:r>
            <a:endParaRPr lang="vi-VN" sz="7200"/>
          </a:p>
        </p:txBody>
      </p:sp>
      <p:sp>
        <p:nvSpPr>
          <p:cNvPr id="26" name="Oval 25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7</a:t>
            </a:r>
            <a:endParaRPr lang="vi-VN" sz="7200"/>
          </a:p>
        </p:txBody>
      </p:sp>
      <p:sp>
        <p:nvSpPr>
          <p:cNvPr id="27" name="Oval 26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6</a:t>
            </a:r>
            <a:endParaRPr lang="vi-VN" sz="7200"/>
          </a:p>
        </p:txBody>
      </p:sp>
      <p:sp>
        <p:nvSpPr>
          <p:cNvPr id="28" name="Oval 27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5</a:t>
            </a:r>
            <a:endParaRPr lang="vi-VN" sz="7200"/>
          </a:p>
        </p:txBody>
      </p:sp>
      <p:sp>
        <p:nvSpPr>
          <p:cNvPr id="29" name="Oval 28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4</a:t>
            </a:r>
            <a:endParaRPr lang="vi-VN" sz="7200"/>
          </a:p>
        </p:txBody>
      </p:sp>
      <p:sp>
        <p:nvSpPr>
          <p:cNvPr id="30" name="Oval 29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</a:t>
            </a:r>
            <a:endParaRPr lang="vi-VN" sz="7200"/>
          </a:p>
        </p:txBody>
      </p:sp>
      <p:sp>
        <p:nvSpPr>
          <p:cNvPr id="31" name="Oval 30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endParaRPr lang="vi-VN" sz="7200"/>
          </a:p>
        </p:txBody>
      </p:sp>
      <p:sp>
        <p:nvSpPr>
          <p:cNvPr id="32" name="Oval 31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</a:t>
            </a:r>
            <a:endParaRPr lang="vi-VN" sz="7200"/>
          </a:p>
        </p:txBody>
      </p:sp>
      <p:sp>
        <p:nvSpPr>
          <p:cNvPr id="33" name="Oval 32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00</a:t>
            </a:r>
            <a:endParaRPr lang="vi-VN" sz="7200"/>
          </a:p>
        </p:txBody>
      </p:sp>
      <p:sp>
        <p:nvSpPr>
          <p:cNvPr id="34" name="Rectangle 33"/>
          <p:cNvSpPr/>
          <p:nvPr/>
        </p:nvSpPr>
        <p:spPr>
          <a:xfrm>
            <a:off x="7007176" y="5920740"/>
            <a:ext cx="2057986" cy="93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Bắt đầu</a:t>
            </a:r>
            <a:endParaRPr lang="vi-VN" sz="4400"/>
          </a:p>
        </p:txBody>
      </p:sp>
      <p:pic>
        <p:nvPicPr>
          <p:cNvPr id="36" name="Picture 23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2875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0" y="1600200"/>
            <a:ext cx="7021034" cy="3886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a:…</a:t>
            </a:r>
          </a:p>
          <a:p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b:…</a:t>
            </a:r>
          </a:p>
          <a:p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-25. </a:t>
            </a:r>
          </a:p>
          <a:p>
            <a:pPr marL="514350" indent="-514350">
              <a:buAutoNum type="alphaLcParenR"/>
            </a:pP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-25</a:t>
            </a:r>
          </a:p>
        </p:txBody>
      </p:sp>
    </p:spTree>
    <p:extLst>
      <p:ext uri="{BB962C8B-B14F-4D97-AF65-F5344CB8AC3E}">
        <p14:creationId xmlns:p14="http://schemas.microsoft.com/office/powerpoint/2010/main" val="384878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de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>
            <a:normAutofit/>
          </a:bodyPr>
          <a:lstStyle/>
          <a:p>
            <a:r>
              <a:rPr lang="vi-VN" dirty="0" err="1"/>
              <a:t>Vòng</a:t>
            </a:r>
            <a:r>
              <a:rPr lang="vi-VN" dirty="0"/>
              <a:t> 2: </a:t>
            </a:r>
            <a:r>
              <a:rPr lang="vi-VN" dirty="0" err="1"/>
              <a:t>Vượt</a:t>
            </a:r>
            <a:r>
              <a:rPr lang="vi-VN" dirty="0"/>
              <a:t> </a:t>
            </a:r>
            <a:r>
              <a:rPr lang="vi-VN" dirty="0" err="1"/>
              <a:t>chướng</a:t>
            </a:r>
            <a:r>
              <a:rPr lang="vi-VN" dirty="0"/>
              <a:t> </a:t>
            </a:r>
            <a:r>
              <a:rPr lang="vi-VN" dirty="0" err="1"/>
              <a:t>ngại</a:t>
            </a:r>
            <a:r>
              <a:rPr lang="vi-VN" dirty="0"/>
              <a:t> </a:t>
            </a:r>
            <a:r>
              <a:rPr lang="vi-VN" dirty="0" err="1"/>
              <a:t>vật</a:t>
            </a:r>
            <a:endParaRPr lang="en-US" dirty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0" y="838200"/>
            <a:ext cx="9296400" cy="518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  <a:p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chơi.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liên quan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suy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giây/câu.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câu,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/câu.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giơ tay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tiên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khi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được10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4 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ở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tiên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chưa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giây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15 giây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chơi (do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sai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MC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23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ình Bầu dục 21"/>
          <p:cNvSpPr/>
          <p:nvPr/>
        </p:nvSpPr>
        <p:spPr>
          <a:xfrm>
            <a:off x="3600693" y="4778227"/>
            <a:ext cx="825817" cy="845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-3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9" name="Oval 18">
            <a:hlinkClick r:id="rId2" action="ppaction://hlinksldjump"/>
          </p:cNvPr>
          <p:cNvSpPr/>
          <p:nvPr/>
        </p:nvSpPr>
        <p:spPr>
          <a:xfrm>
            <a:off x="3107440" y="4469681"/>
            <a:ext cx="135574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4</a:t>
            </a:r>
          </a:p>
        </p:txBody>
      </p:sp>
      <p:sp>
        <p:nvSpPr>
          <p:cNvPr id="21" name="Hình Bầu dục 20"/>
          <p:cNvSpPr/>
          <p:nvPr/>
        </p:nvSpPr>
        <p:spPr>
          <a:xfrm>
            <a:off x="1192787" y="4733760"/>
            <a:ext cx="1039672" cy="8316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-63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Bầu dục 4"/>
          <p:cNvSpPr/>
          <p:nvPr/>
        </p:nvSpPr>
        <p:spPr>
          <a:xfrm>
            <a:off x="3567659" y="2434153"/>
            <a:ext cx="994347" cy="8831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50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4" name="Hình Bầu dục 3"/>
          <p:cNvSpPr/>
          <p:nvPr/>
        </p:nvSpPr>
        <p:spPr>
          <a:xfrm>
            <a:off x="969146" y="2278881"/>
            <a:ext cx="1388952" cy="10549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-120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9748"/>
            <a:ext cx="8686800" cy="233251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84240" y="6144824"/>
            <a:ext cx="2675349" cy="790494"/>
            <a:chOff x="2885360" y="5490188"/>
            <a:chExt cx="3422890" cy="1364400"/>
          </a:xfrm>
        </p:grpSpPr>
        <p:pic>
          <p:nvPicPr>
            <p:cNvPr id="7" name="Picture 17" descr="19867903uk7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775" y="5490188"/>
              <a:ext cx="590550" cy="85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2885360" y="5821125"/>
              <a:ext cx="1752600" cy="1033463"/>
              <a:chOff x="4656" y="3216"/>
              <a:chExt cx="1104" cy="651"/>
            </a:xfrm>
          </p:grpSpPr>
          <p:grpSp>
            <p:nvGrpSpPr>
              <p:cNvPr id="13" name="Group 9"/>
              <p:cNvGrpSpPr>
                <a:grpSpLocks/>
              </p:cNvGrpSpPr>
              <p:nvPr/>
            </p:nvGrpSpPr>
            <p:grpSpPr bwMode="auto">
              <a:xfrm>
                <a:off x="4656" y="3216"/>
                <a:ext cx="1104" cy="651"/>
                <a:chOff x="1296" y="3577"/>
                <a:chExt cx="1104" cy="651"/>
              </a:xfrm>
            </p:grpSpPr>
            <p:pic>
              <p:nvPicPr>
                <p:cNvPr id="15" name="Picture 10" descr="!hp8ls2l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6" y="3577"/>
                  <a:ext cx="960" cy="6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11" descr="!dk8_1la"/>
                <p:cNvPicPr>
                  <a:picLocks noChangeAspect="1" noChangeArrowheads="1" noCrop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2" y="3710"/>
                  <a:ext cx="52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4" name="Picture 12" descr="ROSE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44" y="3360"/>
                <a:ext cx="336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4555650" y="5789375"/>
              <a:ext cx="1752600" cy="1065213"/>
              <a:chOff x="96" y="3553"/>
              <a:chExt cx="1104" cy="671"/>
            </a:xfrm>
          </p:grpSpPr>
          <p:pic>
            <p:nvPicPr>
              <p:cNvPr id="10" name="Picture 5" descr="!hp8ls2l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46" y="3553"/>
                <a:ext cx="954" cy="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" descr="!dk8_1la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6" y="3753"/>
                <a:ext cx="480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ROSE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28" y="3661"/>
                <a:ext cx="336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Oval 16">
            <a:hlinkClick r:id="rId7" action="ppaction://hlinksldjump"/>
          </p:cNvPr>
          <p:cNvSpPr/>
          <p:nvPr/>
        </p:nvSpPr>
        <p:spPr>
          <a:xfrm>
            <a:off x="3665530" y="2143670"/>
            <a:ext cx="135574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2</a:t>
            </a:r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1085971" y="4469681"/>
            <a:ext cx="135574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3</a:t>
            </a:r>
          </a:p>
        </p:txBody>
      </p:sp>
      <p:sp>
        <p:nvSpPr>
          <p:cNvPr id="3" name="Oval 2">
            <a:hlinkClick r:id="rId9" action="ppaction://hlinksldjump"/>
          </p:cNvPr>
          <p:cNvSpPr/>
          <p:nvPr/>
        </p:nvSpPr>
        <p:spPr>
          <a:xfrm>
            <a:off x="747857" y="2086676"/>
            <a:ext cx="135574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1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970436" y="3010388"/>
            <a:ext cx="1692637" cy="1471683"/>
            <a:chOff x="3609748" y="2713627"/>
            <a:chExt cx="1692637" cy="1471683"/>
          </a:xfrm>
        </p:grpSpPr>
        <p:sp>
          <p:nvSpPr>
            <p:cNvPr id="20" name="Oval 19"/>
            <p:cNvSpPr/>
            <p:nvPr/>
          </p:nvSpPr>
          <p:spPr>
            <a:xfrm>
              <a:off x="3609748" y="2713627"/>
              <a:ext cx="1692637" cy="1471683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pic>
          <p:nvPicPr>
            <p:cNvPr id="1026" name="Picture 2" descr="D:\Ảnh\images (17)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696" y="3056603"/>
              <a:ext cx="1180740" cy="785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Horizontal Scroll 40"/>
          <p:cNvSpPr/>
          <p:nvPr/>
        </p:nvSpPr>
        <p:spPr>
          <a:xfrm>
            <a:off x="5862850" y="2284812"/>
            <a:ext cx="3128749" cy="1826525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00" y="1393209"/>
            <a:ext cx="628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cụm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vi-VN" sz="3200" dirty="0"/>
              <a:t>8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cái</a:t>
            </a:r>
            <a:endParaRPr lang="en-US" sz="3200" dirty="0"/>
          </a:p>
        </p:txBody>
      </p:sp>
      <p:sp>
        <p:nvSpPr>
          <p:cNvPr id="45" name="Right Arrow 44">
            <a:hlinkClick r:id="rId11" action="ppaction://hlinksldjump"/>
          </p:cNvPr>
          <p:cNvSpPr/>
          <p:nvPr/>
        </p:nvSpPr>
        <p:spPr>
          <a:xfrm>
            <a:off x="6934200" y="5486400"/>
            <a:ext cx="1447800" cy="10157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Vòng</a:t>
            </a:r>
            <a:r>
              <a:rPr lang="en-US" sz="2800" dirty="0"/>
              <a:t> 3</a:t>
            </a:r>
          </a:p>
        </p:txBody>
      </p:sp>
      <p:sp>
        <p:nvSpPr>
          <p:cNvPr id="24" name="Cuộn Dọc 23"/>
          <p:cNvSpPr/>
          <p:nvPr/>
        </p:nvSpPr>
        <p:spPr>
          <a:xfrm>
            <a:off x="5301205" y="2280020"/>
            <a:ext cx="3690394" cy="3222915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thêm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52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8" grpId="0" animBg="1"/>
      <p:bldP spid="3" grpId="0" animBg="1"/>
      <p:bldP spid="41" grpId="0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vi-VN" dirty="0"/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vi-VN" dirty="0"/>
                  <a:t>Làm </a:t>
                </a:r>
                <a:r>
                  <a:rPr lang="vi-VN" dirty="0" err="1"/>
                  <a:t>bài</a:t>
                </a:r>
                <a:r>
                  <a:rPr lang="vi-VN" dirty="0"/>
                  <a:t> sau:</a:t>
                </a:r>
              </a:p>
              <a:p>
                <a:pPr marL="0" indent="0">
                  <a:buNone/>
                </a:pPr>
                <a:r>
                  <a:rPr lang="vi-VN" dirty="0"/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vi-VN" sz="36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6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vi-VN" sz="3600" b="0" i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vi-VN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600" b="0" i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vi-VN" sz="3600" b="0" i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vi-VN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600" b="0" i="0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vi-VN" sz="3600" b="0" i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vi-VN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600" b="0" i="0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vi-VN" sz="3600" b="0" i="0" smtClean="0">
                        <a:latin typeface="Cambria Math" panose="02040503050406030204" pitchFamily="18" charset="0"/>
                      </a:rPr>
                      <m:t>.(−5)</m:t>
                    </m:r>
                  </m:oMath>
                </a14:m>
                <a:endParaRPr lang="vi-VN" sz="3600" dirty="0">
                  <a:latin typeface="+mj-lt"/>
                </a:endParaRPr>
              </a:p>
              <a:p>
                <a:pPr marL="742950" indent="-742950">
                  <a:buAutoNum type="alphaLcParenR"/>
                </a:pPr>
                <a:r>
                  <a:rPr lang="vi-VN" sz="3600" dirty="0" err="1">
                    <a:latin typeface="+mj-lt"/>
                  </a:rPr>
                  <a:t>Xác</a:t>
                </a:r>
                <a:r>
                  <a:rPr lang="vi-VN" sz="3600" dirty="0">
                    <a:latin typeface="+mj-lt"/>
                  </a:rPr>
                  <a:t> </a:t>
                </a:r>
                <a:r>
                  <a:rPr lang="vi-VN" sz="3600" dirty="0" err="1">
                    <a:latin typeface="+mj-lt"/>
                  </a:rPr>
                  <a:t>định</a:t>
                </a:r>
                <a:r>
                  <a:rPr lang="vi-VN" sz="3600" dirty="0">
                    <a:latin typeface="+mj-lt"/>
                  </a:rPr>
                  <a:t> </a:t>
                </a:r>
                <a:r>
                  <a:rPr lang="vi-VN" sz="3600" dirty="0" err="1">
                    <a:latin typeface="+mj-lt"/>
                  </a:rPr>
                  <a:t>dấu</a:t>
                </a:r>
                <a:r>
                  <a:rPr lang="vi-VN" sz="3600" dirty="0">
                    <a:latin typeface="+mj-lt"/>
                  </a:rPr>
                  <a:t> </a:t>
                </a:r>
                <a:r>
                  <a:rPr lang="vi-VN" sz="3600" dirty="0" err="1">
                    <a:latin typeface="+mj-lt"/>
                  </a:rPr>
                  <a:t>của</a:t>
                </a:r>
                <a:r>
                  <a:rPr lang="vi-VN" sz="3600" dirty="0">
                    <a:latin typeface="+mj-lt"/>
                  </a:rPr>
                  <a:t> P</a:t>
                </a:r>
              </a:p>
              <a:p>
                <a:pPr marL="742950" indent="-742950">
                  <a:buAutoNum type="alphaLcParenR"/>
                </a:pPr>
                <a:r>
                  <a:rPr lang="vi-VN" sz="3600" dirty="0" err="1">
                    <a:latin typeface="+mj-lt"/>
                  </a:rPr>
                  <a:t>Dấu</a:t>
                </a:r>
                <a:r>
                  <a:rPr lang="vi-VN" sz="3600" dirty="0">
                    <a:latin typeface="+mj-lt"/>
                  </a:rPr>
                  <a:t> </a:t>
                </a:r>
                <a:r>
                  <a:rPr lang="vi-VN" sz="3600" dirty="0" err="1">
                    <a:latin typeface="+mj-lt"/>
                  </a:rPr>
                  <a:t>của</a:t>
                </a:r>
                <a:r>
                  <a:rPr lang="vi-VN" sz="3600" dirty="0">
                    <a:latin typeface="+mj-lt"/>
                  </a:rPr>
                  <a:t> P thay </a:t>
                </a:r>
                <a:r>
                  <a:rPr lang="vi-VN" sz="3600" dirty="0" err="1">
                    <a:latin typeface="+mj-lt"/>
                  </a:rPr>
                  <a:t>đổi</a:t>
                </a:r>
                <a:r>
                  <a:rPr lang="vi-VN" sz="3600" dirty="0">
                    <a:latin typeface="+mj-lt"/>
                  </a:rPr>
                  <a:t> như </a:t>
                </a:r>
                <a:r>
                  <a:rPr lang="vi-VN" sz="3600" dirty="0" err="1">
                    <a:latin typeface="+mj-lt"/>
                  </a:rPr>
                  <a:t>thế</a:t>
                </a:r>
                <a:r>
                  <a:rPr lang="vi-VN" sz="3600" dirty="0">
                    <a:latin typeface="+mj-lt"/>
                  </a:rPr>
                  <a:t> </a:t>
                </a:r>
                <a:r>
                  <a:rPr lang="vi-VN" sz="3600" dirty="0" err="1">
                    <a:latin typeface="+mj-lt"/>
                  </a:rPr>
                  <a:t>nào</a:t>
                </a:r>
                <a:r>
                  <a:rPr lang="vi-VN" sz="3600" dirty="0">
                    <a:latin typeface="+mj-lt"/>
                  </a:rPr>
                  <a:t> </a:t>
                </a:r>
                <a:r>
                  <a:rPr lang="vi-VN" sz="3600" dirty="0" err="1">
                    <a:latin typeface="+mj-lt"/>
                  </a:rPr>
                  <a:t>nếu</a:t>
                </a:r>
                <a:r>
                  <a:rPr lang="vi-VN" sz="3600" dirty="0">
                    <a:latin typeface="+mj-lt"/>
                  </a:rPr>
                  <a:t> thay </a:t>
                </a:r>
                <a:r>
                  <a:rPr lang="vi-VN" sz="3600" dirty="0" err="1">
                    <a:latin typeface="+mj-lt"/>
                  </a:rPr>
                  <a:t>đổi</a:t>
                </a:r>
                <a:r>
                  <a:rPr lang="vi-VN" sz="3600" dirty="0">
                    <a:latin typeface="+mj-lt"/>
                  </a:rPr>
                  <a:t> </a:t>
                </a:r>
                <a:r>
                  <a:rPr lang="vi-VN" sz="3600" dirty="0" err="1">
                    <a:latin typeface="+mj-lt"/>
                  </a:rPr>
                  <a:t>dấu</a:t>
                </a:r>
                <a:r>
                  <a:rPr lang="vi-VN" sz="3600" dirty="0">
                    <a:latin typeface="+mj-lt"/>
                  </a:rPr>
                  <a:t> 3 </a:t>
                </a:r>
                <a:r>
                  <a:rPr lang="vi-VN" sz="3600" dirty="0" err="1">
                    <a:latin typeface="+mj-lt"/>
                  </a:rPr>
                  <a:t>thừa</a:t>
                </a:r>
                <a:r>
                  <a:rPr lang="vi-VN" sz="3600" dirty="0">
                    <a:latin typeface="+mj-lt"/>
                  </a:rPr>
                  <a:t> </a:t>
                </a:r>
                <a:r>
                  <a:rPr lang="vi-VN" sz="3600" dirty="0" err="1">
                    <a:latin typeface="+mj-lt"/>
                  </a:rPr>
                  <a:t>số</a:t>
                </a:r>
                <a:r>
                  <a:rPr lang="vi-VN" sz="3600" dirty="0">
                    <a:latin typeface="+mj-lt"/>
                  </a:rPr>
                  <a:t> </a:t>
                </a:r>
                <a:r>
                  <a:rPr lang="vi-VN" sz="3600" dirty="0" err="1">
                    <a:latin typeface="+mj-lt"/>
                  </a:rPr>
                  <a:t>của</a:t>
                </a:r>
                <a:r>
                  <a:rPr lang="vi-VN" sz="3600" dirty="0">
                    <a:latin typeface="+mj-lt"/>
                  </a:rPr>
                  <a:t> </a:t>
                </a:r>
                <a:r>
                  <a:rPr lang="vi-VN" sz="3600" dirty="0" err="1">
                    <a:latin typeface="+mj-lt"/>
                  </a:rPr>
                  <a:t>nó</a:t>
                </a:r>
                <a:r>
                  <a:rPr lang="vi-VN" sz="3600" dirty="0">
                    <a:latin typeface="+mj-lt"/>
                  </a:rPr>
                  <a:t>?</a:t>
                </a:r>
              </a:p>
              <a:p>
                <a:pPr marL="742950" indent="-742950">
                  <a:buAutoNum type="alphaLcParenR"/>
                </a:pPr>
                <a:r>
                  <a:rPr lang="vi-VN" sz="3600" dirty="0" err="1">
                    <a:latin typeface="+mj-lt"/>
                  </a:rPr>
                  <a:t>Tính</a:t>
                </a:r>
                <a:r>
                  <a:rPr lang="vi-VN" sz="3600" dirty="0">
                    <a:latin typeface="+mj-lt"/>
                  </a:rPr>
                  <a:t> P</a:t>
                </a:r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0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696200" y="5181600"/>
            <a:ext cx="838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39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1156</Words>
  <Application>Microsoft Office PowerPoint</Application>
  <PresentationFormat>Trình chiếu Trên màn hình (4:3)</PresentationFormat>
  <Paragraphs>223</Paragraphs>
  <Slides>17</Slides>
  <Notes>2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Office Theme</vt:lpstr>
      <vt:lpstr>Bản trình bày PowerPoint</vt:lpstr>
      <vt:lpstr>Đường lên đỉnh OLYMPIA</vt:lpstr>
      <vt:lpstr>Vòng 1: Khởi động</vt:lpstr>
      <vt:lpstr>Bản trình bày PowerPoint</vt:lpstr>
      <vt:lpstr>Bản trình bày PowerPoint</vt:lpstr>
      <vt:lpstr>Bản trình bày PowerPoint</vt:lpstr>
      <vt:lpstr>Vòng 2: Vượt chướng ngại vật</vt:lpstr>
      <vt:lpstr>Vòng 2: Vượt chướng ngại vật</vt:lpstr>
      <vt:lpstr>    Câu 1</vt:lpstr>
      <vt:lpstr>Câu 2</vt:lpstr>
      <vt:lpstr>Câu 3</vt:lpstr>
      <vt:lpstr>Câu 4</vt:lpstr>
      <vt:lpstr>Vòng 3: Tăng tốc </vt:lpstr>
      <vt:lpstr>Vòng 4: Về đích</vt:lpstr>
      <vt:lpstr>Bản trình bày PowerPoint</vt:lpstr>
      <vt:lpstr>Bản trình bày PowerPoint</vt:lpstr>
      <vt:lpstr>HƯỚNG DẪN VỀ NHÀ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Thúy Hòa Bùi Thị</cp:lastModifiedBy>
  <cp:revision>84</cp:revision>
  <dcterms:created xsi:type="dcterms:W3CDTF">2015-04-20T06:48:33Z</dcterms:created>
  <dcterms:modified xsi:type="dcterms:W3CDTF">2025-12-16T03:17:10Z</dcterms:modified>
</cp:coreProperties>
</file>