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94" r:id="rId2"/>
    <p:sldId id="297" r:id="rId3"/>
    <p:sldId id="298" r:id="rId4"/>
    <p:sldId id="299" r:id="rId5"/>
    <p:sldId id="300" r:id="rId6"/>
    <p:sldId id="301" r:id="rId7"/>
    <p:sldId id="282" r:id="rId8"/>
    <p:sldId id="257" r:id="rId9"/>
    <p:sldId id="256" r:id="rId10"/>
    <p:sldId id="295" r:id="rId11"/>
    <p:sldId id="260" r:id="rId12"/>
    <p:sldId id="288" r:id="rId13"/>
    <p:sldId id="290" r:id="rId14"/>
    <p:sldId id="296" r:id="rId15"/>
    <p:sldId id="289" r:id="rId16"/>
    <p:sldId id="285" r:id="rId17"/>
    <p:sldId id="286" r:id="rId18"/>
    <p:sldId id="284" r:id="rId19"/>
    <p:sldId id="293" r:id="rId20"/>
    <p:sldId id="262" r:id="rId21"/>
    <p:sldId id="265" r:id="rId22"/>
    <p:sldId id="264" r:id="rId23"/>
    <p:sldId id="276" r:id="rId24"/>
    <p:sldId id="277" r:id="rId25"/>
    <p:sldId id="302" r:id="rId26"/>
    <p:sldId id="275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06D7B-8C34-46E2-8454-9F5E8DB44A20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9551E-B9DA-4CB1-BF44-D1EA95271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1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9551E-B9DA-4CB1-BF44-D1EA95271E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38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6610A-5807-47E9-85B6-F6FE36DCC41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4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5E5-85A8-41C3-8A3B-9CBAC72B7021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E6B3-9067-4755-9A92-E766FB54C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5E5-85A8-41C3-8A3B-9CBAC72B7021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E6B3-9067-4755-9A92-E766FB54C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5E5-85A8-41C3-8A3B-9CBAC72B7021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E6B3-9067-4755-9A92-E766FB54C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4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5E5-85A8-41C3-8A3B-9CBAC72B7021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E6B3-9067-4755-9A92-E766FB54C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1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5E5-85A8-41C3-8A3B-9CBAC72B7021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E6B3-9067-4755-9A92-E766FB54C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5E5-85A8-41C3-8A3B-9CBAC72B7021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E6B3-9067-4755-9A92-E766FB54C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19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5E5-85A8-41C3-8A3B-9CBAC72B7021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E6B3-9067-4755-9A92-E766FB54C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80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5E5-85A8-41C3-8A3B-9CBAC72B7021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E6B3-9067-4755-9A92-E766FB54C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33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5E5-85A8-41C3-8A3B-9CBAC72B7021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E6B3-9067-4755-9A92-E766FB54C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16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5E5-85A8-41C3-8A3B-9CBAC72B7021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E6B3-9067-4755-9A92-E766FB54C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5E5-85A8-41C3-8A3B-9CBAC72B7021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E6B3-9067-4755-9A92-E766FB54C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5E5-85A8-41C3-8A3B-9CBAC72B7021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E6B3-9067-4755-9A92-E766FB54C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45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5E5-85A8-41C3-8A3B-9CBAC72B7021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E6B3-9067-4755-9A92-E766FB54C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5E5-85A8-41C3-8A3B-9CBAC72B7021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E6B3-9067-4755-9A92-E766FB54C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5E5-85A8-41C3-8A3B-9CBAC72B7021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E6B3-9067-4755-9A92-E766FB54C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0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5E5-85A8-41C3-8A3B-9CBAC72B7021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E6B3-9067-4755-9A92-E766FB54C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5E5-85A8-41C3-8A3B-9CBAC72B7021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E6B3-9067-4755-9A92-E766FB54C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15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5E5-85A8-41C3-8A3B-9CBAC72B7021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E6B3-9067-4755-9A92-E766FB54C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5E5-85A8-41C3-8A3B-9CBAC72B7021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E6B3-9067-4755-9A92-E766FB54C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5E5-85A8-41C3-8A3B-9CBAC72B7021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E6B3-9067-4755-9A92-E766FB54C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5E5-85A8-41C3-8A3B-9CBAC72B7021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E6B3-9067-4755-9A92-E766FB54C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295E5-85A8-41C3-8A3B-9CBAC72B7021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AE6B3-9067-4755-9A92-E766FB54C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84" r:id="rId3"/>
    <p:sldLayoutId id="2147483674" r:id="rId4"/>
    <p:sldLayoutId id="2147483693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92" r:id="rId11"/>
    <p:sldLayoutId id="2147483691" r:id="rId12"/>
    <p:sldLayoutId id="2147483690" r:id="rId13"/>
    <p:sldLayoutId id="2147483689" r:id="rId14"/>
    <p:sldLayoutId id="2147483688" r:id="rId15"/>
    <p:sldLayoutId id="2147483687" r:id="rId16"/>
    <p:sldLayoutId id="2147483685" r:id="rId17"/>
    <p:sldLayoutId id="2147483680" r:id="rId18"/>
    <p:sldLayoutId id="2147483681" r:id="rId19"/>
    <p:sldLayoutId id="2147483682" r:id="rId20"/>
    <p:sldLayoutId id="2147483683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173018" y="1333500"/>
            <a:ext cx="6858000" cy="1790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KHTN 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7A3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143000" y="3124200"/>
            <a:ext cx="6858000" cy="124182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Phương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4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4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76200"/>
            <a:ext cx="8991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" y="51816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latin typeface="+mj-lt"/>
              </a:rPr>
              <a:t>Dựa </a:t>
            </a:r>
            <a:r>
              <a:rPr lang="vi-VN" sz="2800" dirty="0">
                <a:latin typeface="+mj-lt"/>
              </a:rPr>
              <a:t>vào thành </a:t>
            </a:r>
            <a:r>
              <a:rPr lang="vi-VN" sz="2800" dirty="0" smtClean="0">
                <a:latin typeface="+mj-lt"/>
              </a:rPr>
              <a:t>phần </a:t>
            </a:r>
            <a:r>
              <a:rPr lang="vi-VN" sz="2800" dirty="0">
                <a:latin typeface="+mj-lt"/>
              </a:rPr>
              <a:t>nguyên </a:t>
            </a:r>
            <a:r>
              <a:rPr lang="vi-VN" sz="2800" dirty="0" smtClean="0">
                <a:latin typeface="+mj-lt"/>
              </a:rPr>
              <a:t>tố, </a:t>
            </a:r>
            <a:r>
              <a:rPr lang="vi-VN" sz="2800" dirty="0">
                <a:latin typeface="+mj-lt"/>
              </a:rPr>
              <a:t>em hãy </a:t>
            </a:r>
            <a:r>
              <a:rPr lang="vi-VN" sz="2800" dirty="0" smtClean="0">
                <a:latin typeface="+mj-lt"/>
              </a:rPr>
              <a:t>phân </a:t>
            </a:r>
            <a:r>
              <a:rPr lang="vi-VN" sz="2800" dirty="0">
                <a:latin typeface="+mj-lt"/>
              </a:rPr>
              <a:t>loại các </a:t>
            </a:r>
            <a:r>
              <a:rPr lang="vi-VN" sz="2800" dirty="0" smtClean="0">
                <a:latin typeface="+mj-lt"/>
              </a:rPr>
              <a:t>chất </a:t>
            </a:r>
            <a:r>
              <a:rPr lang="vi-VN" sz="2800" dirty="0">
                <a:latin typeface="+mj-lt"/>
              </a:rPr>
              <a:t>trên thành hai </a:t>
            </a:r>
            <a:r>
              <a:rPr lang="vi-VN" sz="2800" dirty="0" smtClean="0">
                <a:latin typeface="+mj-lt"/>
              </a:rPr>
              <a:t>loại chất </a:t>
            </a:r>
            <a:r>
              <a:rPr lang="vi-VN" sz="2800" dirty="0">
                <a:latin typeface="+mj-lt"/>
              </a:rPr>
              <a:t>được tạo nên từ một nguyên </a:t>
            </a:r>
            <a:r>
              <a:rPr lang="vi-VN" sz="2800" dirty="0" smtClean="0">
                <a:latin typeface="+mj-lt"/>
              </a:rPr>
              <a:t>tố </a:t>
            </a:r>
            <a:r>
              <a:rPr lang="vi-VN" sz="2800" dirty="0">
                <a:latin typeface="+mj-lt"/>
              </a:rPr>
              <a:t>hoá học và chất </a:t>
            </a:r>
            <a:r>
              <a:rPr lang="vi-VN" sz="2800" dirty="0" smtClean="0">
                <a:latin typeface="+mj-lt"/>
              </a:rPr>
              <a:t>được </a:t>
            </a:r>
            <a:r>
              <a:rPr lang="vi-VN" sz="2800" dirty="0">
                <a:latin typeface="+mj-lt"/>
              </a:rPr>
              <a:t>tạo nên từ hai nguyên </a:t>
            </a:r>
            <a:r>
              <a:rPr lang="vi-VN" sz="2800" dirty="0" smtClean="0">
                <a:latin typeface="+mj-lt"/>
              </a:rPr>
              <a:t>tố </a:t>
            </a:r>
            <a:r>
              <a:rPr lang="vi-VN" sz="2800" dirty="0">
                <a:latin typeface="+mj-lt"/>
              </a:rPr>
              <a:t>hoá học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5430"/>
            <a:ext cx="6191400" cy="324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64549" y="3499150"/>
            <a:ext cx="4191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Chất </a:t>
            </a:r>
            <a:r>
              <a:rPr lang="vi-VN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được tạo nên từ một nguyên tố hoá </a:t>
            </a:r>
            <a:r>
              <a:rPr lang="vi-VN" sz="2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học: </a:t>
            </a:r>
          </a:p>
          <a:p>
            <a:pPr marL="457200" indent="-457200" algn="just">
              <a:buAutoNum type="alphaLcParenR"/>
            </a:pPr>
            <a:r>
              <a:rPr lang="vi-VN" sz="2200" dirty="0" smtClean="0">
                <a:latin typeface="+mj-lt"/>
              </a:rPr>
              <a:t>Đồng ở thể rắn	</a:t>
            </a:r>
            <a:endParaRPr lang="en-US" sz="2200" dirty="0" smtClean="0">
              <a:latin typeface="+mj-lt"/>
            </a:endParaRPr>
          </a:p>
          <a:p>
            <a:pPr algn="just"/>
            <a:r>
              <a:rPr lang="vi-VN" sz="2200" dirty="0" smtClean="0">
                <a:latin typeface="+mj-lt"/>
              </a:rPr>
              <a:t>b) Khí oxygen</a:t>
            </a:r>
          </a:p>
          <a:p>
            <a:pPr algn="just"/>
            <a:r>
              <a:rPr lang="vi-VN" sz="2200" dirty="0" smtClean="0">
                <a:latin typeface="+mj-lt"/>
              </a:rPr>
              <a:t>c) Khí helium</a:t>
            </a:r>
            <a:endParaRPr lang="en-US" sz="22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36127" y="3903103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" y="5640288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Copper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(Cu),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oxygen (O),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helium (He),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324600" y="457200"/>
            <a:ext cx="2895600" cy="2133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rgbClr val="FF0000"/>
                </a:solidFill>
              </a:rPr>
              <a:t>Đơn chất là gì?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2290425" y="4139596"/>
            <a:ext cx="514350" cy="1072850"/>
          </a:xfrm>
          <a:prstGeom prst="rightBrace">
            <a:avLst>
              <a:gd name="adj1" fmla="val 8333"/>
              <a:gd name="adj2" fmla="val 4557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09393" y="4410175"/>
            <a:ext cx="1390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3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027" grpId="0"/>
      <p:bldP spid="13" grpId="0" animBg="1"/>
      <p:bldP spid="13" grpId="1" animBg="1"/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28600" y="413266"/>
            <a:ext cx="77724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nguyên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tạo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dạng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đơn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nhau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9800" y="1752600"/>
            <a:ext cx="289560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600" i="1" dirty="0" smtClean="0">
                <a:latin typeface="+mj-lt"/>
              </a:rPr>
              <a:t>Than chì và kim cương đều tạo nên từ nguyên tố carbon</a:t>
            </a:r>
            <a:endParaRPr lang="en-US" sz="3600" i="1" dirty="0">
              <a:latin typeface="+mj-lt"/>
            </a:endParaRPr>
          </a:p>
        </p:txBody>
      </p:sp>
      <p:sp>
        <p:nvSpPr>
          <p:cNvPr id="19459" name="AutoShape 3" descr="Câu chuyện về than chì và kim cương... ⋆ ONETECH Blo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1" name="Picture 5" descr="Câu chuyện về than chì và kim cương... ⋆ ONETECH Blo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27859"/>
            <a:ext cx="5486400" cy="4587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01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3" descr="Câu chuyện về than chì và kim cương... ⋆ ONETECH Blo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1" descr="Nh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5" y="179302"/>
            <a:ext cx="3730624" cy="315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Mau 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5358"/>
            <a:ext cx="3352800" cy="288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Mau Hyd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2" y="3972167"/>
            <a:ext cx="3249037" cy="273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79917" y="2081926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ulfur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(S)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3968" y="5638800"/>
            <a:ext cx="2565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ydrogen</a:t>
            </a:r>
            <a:r>
              <a:rPr lang="en-US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400" baseline="-25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aseline="-25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421" y="3330311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Nhôm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aluminium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)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330310"/>
            <a:ext cx="3352800" cy="337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04800" y="1295400"/>
            <a:ext cx="8153400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Phân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Kim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Iron (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sắt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Copper (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),…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+Phi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sulfur, carbon,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oxygen,…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hiếm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helium,…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2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28600" y="580311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Dựa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5.2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kiến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thức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tế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hãy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kể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ứng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đồng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hydrogen, carbon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biết</a:t>
            </a:r>
            <a:r>
              <a:rPr kumimoji="0" lang="vi-V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vi-VN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49862"/>
            <a:ext cx="8153400" cy="47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243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914400"/>
            <a:ext cx="8382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ứng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(copper):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lõi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dây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điện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cơ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điện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nhạc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cụ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,…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Hydrogen: 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nhiên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liệu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bơm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bóng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bay,…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Carbon: </a:t>
            </a:r>
            <a:r>
              <a:rPr lang="en-US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ồ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sức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ruột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bút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chì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than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hoạt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,…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9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4553386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4638822" y="257086"/>
            <a:ext cx="441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Chất </a:t>
            </a:r>
            <a:r>
              <a:rPr lang="vi-VN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được tạo nên từ hai</a:t>
            </a:r>
            <a:r>
              <a:rPr lang="vi-VN" sz="2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nguyên tố hoá </a:t>
            </a:r>
            <a:r>
              <a:rPr lang="vi-VN" sz="2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học:</a:t>
            </a:r>
          </a:p>
          <a:p>
            <a:pPr algn="just"/>
            <a:r>
              <a:rPr lang="vi-VN" sz="2200" dirty="0" smtClean="0">
                <a:latin typeface="+mj-lt"/>
              </a:rPr>
              <a:t>d) Khí carbon dioxide</a:t>
            </a:r>
          </a:p>
          <a:p>
            <a:pPr algn="just"/>
            <a:r>
              <a:rPr lang="vi-VN" sz="2200" dirty="0" smtClean="0">
                <a:latin typeface="+mj-lt"/>
              </a:rPr>
              <a:t>e) Muối ở thể rắn</a:t>
            </a:r>
            <a:endParaRPr lang="en-US" sz="2200" dirty="0">
              <a:latin typeface="+mj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48200" y="3733800"/>
            <a:ext cx="449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Hợp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nguyên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tố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hoá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trở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lên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05691" y="4878852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(Na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carbon dioxide (C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O), glucose (C, H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O),…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533400" y="4087743"/>
            <a:ext cx="28956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rgbClr val="FF0000"/>
                </a:solidFill>
              </a:rPr>
              <a:t>Hợp chất là gì?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7067551" y="777568"/>
            <a:ext cx="419099" cy="9531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52359" y="1137573"/>
            <a:ext cx="1467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5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25" grpId="0"/>
      <p:bldP spid="1028" grpId="0"/>
      <p:bldP spid="13" grpId="0" animBg="1"/>
      <p:bldP spid="13" grpId="1" animBg="1"/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7200" y="2500193"/>
            <a:ext cx="8153400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Phân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Hợp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vô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cơ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muối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carbon dioxide,…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Hợp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hữu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cơ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glucose, protein,…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48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2883090" y="1448760"/>
            <a:ext cx="3377821" cy="117711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88" y="144876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one ">
            <a:extLst>
              <a:ext uri="{FF2B5EF4-FFF2-40B4-BE49-F238E27FC236}">
                <a16:creationId xmlns:a16="http://schemas.microsoft.com/office/drawing/2014/main" id="{5490DE3E-CD5E-3671-2593-E1294DE6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610" y="5058440"/>
            <a:ext cx="875390" cy="87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358263" y="3808478"/>
            <a:ext cx="1808429" cy="1565151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5299303" y="3808478"/>
            <a:ext cx="1808429" cy="156515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  <a:p>
            <a:pPr algn="ctr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9871" y="4849221"/>
            <a:ext cx="1151530" cy="11515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1765091" y="2718673"/>
            <a:ext cx="5879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3740195" y="4444273"/>
            <a:ext cx="1090535" cy="293561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7365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5" grpId="0" animBg="1"/>
      <p:bldP spid="12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814722"/>
              </p:ext>
            </p:extLst>
          </p:nvPr>
        </p:nvGraphicFramePr>
        <p:xfrm>
          <a:off x="417945" y="2596157"/>
          <a:ext cx="8305799" cy="2742518"/>
        </p:xfrm>
        <a:graphic>
          <a:graphicData uri="http://schemas.openxmlformats.org/drawingml/2006/table">
            <a:tbl>
              <a:tblPr/>
              <a:tblGrid>
                <a:gridCol w="2566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6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2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2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dirty="0" err="1">
                          <a:latin typeface="Times New Roman"/>
                          <a:ea typeface="Calibri"/>
                          <a:cs typeface="Times New Roman"/>
                        </a:rPr>
                        <a:t>Đơn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dirty="0" err="1">
                          <a:latin typeface="Times New Roman"/>
                          <a:ea typeface="Calibri"/>
                          <a:cs typeface="Times New Roman"/>
                        </a:rPr>
                        <a:t>chất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Times New Roman"/>
                        </a:rPr>
                        <a:t> oxygen</a:t>
                      </a:r>
                      <a:endParaRPr lang="en-US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dirty="0" err="1">
                          <a:latin typeface="Times New Roman"/>
                          <a:ea typeface="Calibri"/>
                          <a:cs typeface="Times New Roman"/>
                        </a:rPr>
                        <a:t>Hợp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dirty="0" err="1">
                          <a:latin typeface="Times New Roman"/>
                          <a:ea typeface="Calibri"/>
                          <a:cs typeface="Times New Roman"/>
                        </a:rPr>
                        <a:t>chất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Times New Roman"/>
                        </a:rPr>
                        <a:t> carbon dioxide</a:t>
                      </a:r>
                      <a:endParaRPr lang="en-US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2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dirty="0" err="1">
                          <a:latin typeface="Times New Roman"/>
                          <a:ea typeface="Calibri"/>
                          <a:cs typeface="Times New Roman"/>
                        </a:rPr>
                        <a:t>Thành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dirty="0" err="1">
                          <a:latin typeface="Times New Roman"/>
                          <a:ea typeface="Calibri"/>
                          <a:cs typeface="Times New Roman"/>
                        </a:rPr>
                        <a:t>phần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dirty="0" err="1">
                          <a:latin typeface="Times New Roman"/>
                          <a:ea typeface="Calibri"/>
                          <a:cs typeface="Times New Roman"/>
                        </a:rPr>
                        <a:t>nguyên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dirty="0" err="1">
                          <a:latin typeface="Times New Roman"/>
                          <a:ea typeface="Calibri"/>
                          <a:cs typeface="Times New Roman"/>
                        </a:rPr>
                        <a:t>tố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65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dirty="0" err="1">
                          <a:latin typeface="Times New Roman"/>
                          <a:ea typeface="Calibri"/>
                          <a:cs typeface="Times New Roman"/>
                        </a:rPr>
                        <a:t>Vai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dirty="0" err="1">
                          <a:latin typeface="Times New Roman"/>
                          <a:ea typeface="Calibri"/>
                          <a:cs typeface="Times New Roman"/>
                        </a:rPr>
                        <a:t>trò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dirty="0" err="1">
                          <a:latin typeface="Times New Roman"/>
                          <a:ea typeface="Calibri"/>
                          <a:cs typeface="Times New Roman"/>
                        </a:rPr>
                        <a:t>đối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dirty="0" err="1">
                          <a:latin typeface="Times New Roman"/>
                          <a:ea typeface="Calibri"/>
                          <a:cs typeface="Times New Roman"/>
                        </a:rPr>
                        <a:t>với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dirty="0" err="1">
                          <a:latin typeface="Times New Roman"/>
                          <a:ea typeface="Calibri"/>
                          <a:cs typeface="Times New Roman"/>
                        </a:rPr>
                        <a:t>sự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dirty="0" err="1">
                          <a:latin typeface="Times New Roman"/>
                          <a:ea typeface="Calibri"/>
                          <a:cs typeface="Times New Roman"/>
                        </a:rPr>
                        <a:t>sống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dirty="0" err="1"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dirty="0" err="1">
                          <a:latin typeface="Times New Roman"/>
                          <a:ea typeface="Calibri"/>
                          <a:cs typeface="Times New Roman"/>
                        </a:rPr>
                        <a:t>sự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dirty="0" err="1">
                          <a:latin typeface="Times New Roman"/>
                          <a:ea typeface="Calibri"/>
                          <a:cs typeface="Times New Roman"/>
                        </a:rPr>
                        <a:t>cháy</a:t>
                      </a:r>
                      <a:endParaRPr lang="en-US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94144" y="5257800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dự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đoán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ít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Giải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thích</a:t>
            </a:r>
            <a:r>
              <a:rPr lang="vi-VN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92752"/>
            <a:ext cx="8342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1: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sánh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oxygen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carbon dioxide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lang="vi-VN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eo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Rút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luận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lang="vi-VN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26281"/>
              </p:ext>
            </p:extLst>
          </p:nvPr>
        </p:nvGraphicFramePr>
        <p:xfrm>
          <a:off x="723900" y="1217676"/>
          <a:ext cx="7239000" cy="1956816"/>
        </p:xfrm>
        <a:graphic>
          <a:graphicData uri="http://schemas.openxmlformats.org/drawingml/2006/table">
            <a:tbl>
              <a:tblPr/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Đơn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chất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oxygen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Hợp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chất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carbon dioxide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Thành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phần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nguyên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tố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Chỉ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chứa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một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nguyên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tố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oxygen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Chứa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2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nguyên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tố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 carbon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oxygen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Vai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trò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đối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với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sự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sống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sự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cháy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Duy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trì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sự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sống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sự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cháy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Không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vi-VN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duy trì sự sống và sự cháy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6200" y="381000"/>
            <a:ext cx="838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737148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đơn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đơn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chứa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tố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hoá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chứa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tố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hoá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trở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lên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745" y="3574113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luận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còn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7200" y="838200"/>
            <a:ext cx="8153400" cy="56323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Đơn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Đơn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nguyên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(Cu),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oxygen (O),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helium (He), …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Phân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Kim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sắt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nhôm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,…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+Phi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sulfur, carbon,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oxygen,…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hiếm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helium,…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Hợp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Hợp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nguyên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lên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Muối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(Na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carbon dioxide (C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O), glucose (C, H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O),…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Phân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Hợp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muối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carbon dioxide,…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Hợp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hữu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glucose, protein,…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04800"/>
            <a:ext cx="4270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  <a:latin typeface="+mj-lt"/>
              </a:rPr>
              <a:t>I. Đơn chất và hợp chất</a:t>
            </a:r>
            <a:endParaRPr lang="en-US" sz="2400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1000" y="304800"/>
            <a:ext cx="9220200" cy="6858000"/>
          </a:xfrm>
        </p:spPr>
        <p:txBody>
          <a:bodyPr/>
          <a:lstStyle/>
          <a:p>
            <a:pPr marL="857250" lvl="2" indent="0" defTabSz="119063">
              <a:buFontTx/>
              <a:buNone/>
            </a:pP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chọn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đúng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sau</a:t>
            </a:r>
            <a:r>
              <a:rPr lang="en-US" sz="3200" b="1" dirty="0" smtClean="0">
                <a:latin typeface="Times New Roman" pitchFamily="18" charset="0"/>
              </a:rPr>
              <a:t>:</a:t>
            </a:r>
          </a:p>
          <a:p>
            <a:pPr marL="857250" lvl="2" indent="0" defTabSz="119063">
              <a:buFontTx/>
              <a:buNone/>
            </a:pP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</a:rPr>
              <a:t>a-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Đơn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2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nguyên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hoá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trở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857250" lvl="2" indent="0" defTabSz="119063">
              <a:buFontTx/>
              <a:buNone/>
            </a:pPr>
            <a:endParaRPr lang="en-US" sz="32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857250" lvl="2" indent="0" defTabSz="119063">
              <a:buFontTx/>
              <a:buNone/>
            </a:pP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</a:rPr>
              <a:t>b-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1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nguyên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hoá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học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857250" lvl="2" indent="0" defTabSz="119063">
              <a:buFontTx/>
              <a:buNone/>
            </a:pPr>
            <a:endParaRPr lang="en-US" sz="32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857250" lvl="2" indent="0" defTabSz="119063">
              <a:buFontTx/>
              <a:buNone/>
            </a:pP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</a:rPr>
              <a:t>c-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Đơn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1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nguyên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hoá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học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857250" lvl="2" indent="0" defTabSz="119063">
              <a:buFontTx/>
              <a:buNone/>
            </a:pPr>
            <a:endParaRPr lang="en-US" sz="32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857250" lvl="2" indent="0" defTabSz="119063">
              <a:buFontTx/>
              <a:buNone/>
            </a:pP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</a:rPr>
              <a:t>d-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3 ý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đúng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228600" y="4114800"/>
            <a:ext cx="6858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sz="3200" b="1" dirty="0"/>
              <a:t> </a:t>
            </a:r>
            <a:r>
              <a:rPr lang="en-US" sz="4800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7862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85800"/>
            <a:ext cx="8610600" cy="4495800"/>
          </a:xfrm>
        </p:spPr>
        <p:txBody>
          <a:bodyPr>
            <a:noAutofit/>
          </a:bodyPr>
          <a:lstStyle/>
          <a:p>
            <a:pPr marL="609600" indent="-609600" algn="l"/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l">
              <a:buFont typeface="Wingdings" pitchFamily="2" charset="2"/>
              <a:buAutoNum type="alphaLcPeriod"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amoniac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 &amp; H.</a:t>
            </a:r>
          </a:p>
          <a:p>
            <a:pPr marL="609600" indent="-609600" algn="l">
              <a:buFont typeface="Wingdings" pitchFamily="2" charset="2"/>
              <a:buAutoNum type="alphaLcPeriod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Phosphorus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P.</a:t>
            </a:r>
          </a:p>
          <a:p>
            <a:pPr marL="609600" indent="-609600" algn="l">
              <a:buFont typeface="Wingdings" pitchFamily="2" charset="2"/>
              <a:buAutoNum type="alphaLcPeriod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Acid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chlohiđric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Cl.</a:t>
            </a:r>
          </a:p>
          <a:p>
            <a:pPr marL="609600" indent="-609600" algn="l">
              <a:buFont typeface="Wingdings" pitchFamily="2" charset="2"/>
              <a:buAutoNum type="alphaLcPeriod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Calcium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carbonat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Ca, C, O.</a:t>
            </a:r>
          </a:p>
          <a:p>
            <a:pPr marL="609600" indent="-609600" algn="l">
              <a:buFont typeface="Wingdings" pitchFamily="2" charset="2"/>
              <a:buAutoNum type="alphaLcPeriod"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Glucozo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C, H, O.</a:t>
            </a:r>
          </a:p>
          <a:p>
            <a:pPr marL="609600" indent="-609600" algn="l">
              <a:buFont typeface="Wingdings" pitchFamily="2" charset="2"/>
              <a:buAutoNum type="alphaLcPeriod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Mg.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6068733" y="2307311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5410200" y="2929296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6564745" y="5279108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6564745" y="3505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7097671" y="4041932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5525180" y="4685039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2261BA-D98C-45AF-9A49-6DEF98261DFA}" type="slidenum">
              <a:rPr lang="en-US" smtClean="0">
                <a:latin typeface="Times New Roman" pitchFamily="18" charset="0"/>
                <a:cs typeface="Times New Roman" pitchFamily="18" charset="0"/>
              </a:rPr>
              <a:pPr eaLnBrk="1" hangingPunct="1"/>
              <a:t>24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8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6" grpId="0"/>
      <p:bldP spid="58377" grpId="0"/>
      <p:bldP spid="58378" grpId="0"/>
      <p:bldP spid="5838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733800" y="533400"/>
            <a:ext cx="1143000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490663" y="2209800"/>
            <a:ext cx="2057400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 CHẤT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953000" y="2133600"/>
            <a:ext cx="2057400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 CHẤT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338263" y="3505200"/>
            <a:ext cx="1066800" cy="83185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 LOẠI 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633663" y="3505200"/>
            <a:ext cx="1066800" cy="83185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 KIM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419600" y="3581400"/>
            <a:ext cx="1143000" cy="15621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 CHẤT VÔ   CƠ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400800" y="3505200"/>
            <a:ext cx="1219200" cy="15621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 CHẤT HỮU CƠ</a:t>
            </a: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H="1">
            <a:off x="2438400" y="1066800"/>
            <a:ext cx="1752600" cy="990600"/>
          </a:xfrm>
          <a:prstGeom prst="line">
            <a:avLst/>
          </a:prstGeom>
          <a:noFill/>
          <a:ln w="57150" cmpd="thinThick">
            <a:solidFill>
              <a:srgbClr val="FFFFCC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4191000" y="1085850"/>
            <a:ext cx="1676400" cy="895350"/>
          </a:xfrm>
          <a:prstGeom prst="line">
            <a:avLst/>
          </a:prstGeom>
          <a:noFill/>
          <a:ln w="57150" cmpd="thinThick">
            <a:solidFill>
              <a:srgbClr val="FFFFCC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H="1">
            <a:off x="1871663" y="2743200"/>
            <a:ext cx="533400" cy="685800"/>
          </a:xfrm>
          <a:prstGeom prst="line">
            <a:avLst/>
          </a:prstGeom>
          <a:noFill/>
          <a:ln w="57150" cmpd="thickThin">
            <a:solidFill>
              <a:srgbClr val="FFFFCC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2405063" y="2743200"/>
            <a:ext cx="533400" cy="685800"/>
          </a:xfrm>
          <a:prstGeom prst="line">
            <a:avLst/>
          </a:prstGeom>
          <a:noFill/>
          <a:ln w="57150" cmpd="thickThin">
            <a:solidFill>
              <a:srgbClr val="FFFFCC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>
            <a:off x="5257800" y="2667000"/>
            <a:ext cx="685800" cy="762000"/>
          </a:xfrm>
          <a:prstGeom prst="line">
            <a:avLst/>
          </a:prstGeom>
          <a:noFill/>
          <a:ln w="57150" cmpd="thickThin">
            <a:solidFill>
              <a:srgbClr val="FFFFCC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6019800" y="2667000"/>
            <a:ext cx="762000" cy="762000"/>
          </a:xfrm>
          <a:prstGeom prst="line">
            <a:avLst/>
          </a:prstGeom>
          <a:noFill/>
          <a:ln w="57150" cmpd="thinThick">
            <a:solidFill>
              <a:srgbClr val="FFFFCC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685800" y="5486400"/>
            <a:ext cx="7848600" cy="1077218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 cụm từ thích hợp vào các ô số trong sơ đồ  thể hiện sự phân loại chất ở trên .</a:t>
            </a:r>
          </a:p>
        </p:txBody>
      </p:sp>
      <p:sp>
        <p:nvSpPr>
          <p:cNvPr id="19475" name="AutoShape 19"/>
          <p:cNvSpPr>
            <a:spLocks noChangeArrowheads="1"/>
          </p:cNvSpPr>
          <p:nvPr/>
        </p:nvSpPr>
        <p:spPr bwMode="auto">
          <a:xfrm>
            <a:off x="1490663" y="2070100"/>
            <a:ext cx="2057400" cy="609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476" name="AutoShape 20"/>
          <p:cNvSpPr>
            <a:spLocks noChangeArrowheads="1"/>
          </p:cNvSpPr>
          <p:nvPr/>
        </p:nvSpPr>
        <p:spPr bwMode="auto">
          <a:xfrm>
            <a:off x="4953000" y="2057400"/>
            <a:ext cx="2057400" cy="609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477" name="AutoShape 21"/>
          <p:cNvSpPr>
            <a:spLocks noChangeArrowheads="1"/>
          </p:cNvSpPr>
          <p:nvPr/>
        </p:nvSpPr>
        <p:spPr bwMode="auto">
          <a:xfrm>
            <a:off x="1262063" y="3490913"/>
            <a:ext cx="1219200" cy="9144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rgbClr val="0000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478" name="AutoShape 22"/>
          <p:cNvSpPr>
            <a:spLocks noChangeArrowheads="1"/>
          </p:cNvSpPr>
          <p:nvPr/>
        </p:nvSpPr>
        <p:spPr bwMode="auto">
          <a:xfrm>
            <a:off x="2590800" y="3429000"/>
            <a:ext cx="1219200" cy="9144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rgbClr val="0000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479" name="AutoShape 23"/>
          <p:cNvSpPr>
            <a:spLocks noChangeArrowheads="1"/>
          </p:cNvSpPr>
          <p:nvPr/>
        </p:nvSpPr>
        <p:spPr bwMode="auto">
          <a:xfrm>
            <a:off x="4343400" y="3505200"/>
            <a:ext cx="1219200" cy="1752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rgbClr val="0000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480" name="AutoShape 24"/>
          <p:cNvSpPr>
            <a:spLocks noChangeArrowheads="1"/>
          </p:cNvSpPr>
          <p:nvPr/>
        </p:nvSpPr>
        <p:spPr bwMode="auto">
          <a:xfrm>
            <a:off x="6434138" y="3429000"/>
            <a:ext cx="1219200" cy="1752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rgbClr val="0000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440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2883090" y="1448760"/>
            <a:ext cx="3377821" cy="117711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88" y="144876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358263" y="3808478"/>
            <a:ext cx="1808429" cy="1565151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5299303" y="3808478"/>
            <a:ext cx="1808429" cy="156515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</a:p>
          <a:p>
            <a:pPr lvl="0" algn="ctr"/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871" y="4849221"/>
            <a:ext cx="1151530" cy="11515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1765091" y="2718673"/>
            <a:ext cx="5879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3740195" y="4444273"/>
            <a:ext cx="1090535" cy="293561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6" descr="Number 2 ">
            <a:extLst>
              <a:ext uri="{FF2B5EF4-FFF2-40B4-BE49-F238E27FC236}">
                <a16:creationId xmlns:a16="http://schemas.microsoft.com/office/drawing/2014/main" id="{30AAF40D-B429-C646-055E-E8988CC01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610" y="5125360"/>
            <a:ext cx="875390" cy="87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11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2883090" y="1448760"/>
            <a:ext cx="3377821" cy="117711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88" y="144876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358263" y="3808478"/>
            <a:ext cx="1808429" cy="1565151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5299303" y="3808478"/>
            <a:ext cx="1808429" cy="156515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</a:p>
          <a:p>
            <a:pPr lvl="0" algn="ctr"/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871" y="4849221"/>
            <a:ext cx="1151530" cy="11515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1765091" y="2718673"/>
            <a:ext cx="5879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3740195" y="4444273"/>
            <a:ext cx="1090535" cy="293561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8" descr="Number 3 ">
            <a:extLst>
              <a:ext uri="{FF2B5EF4-FFF2-40B4-BE49-F238E27FC236}">
                <a16:creationId xmlns:a16="http://schemas.microsoft.com/office/drawing/2014/main" id="{C3132B19-E504-9666-D3D4-676FD53AB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610" y="5125360"/>
            <a:ext cx="875390" cy="87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84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2883090" y="1448760"/>
            <a:ext cx="3377821" cy="117711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88" y="144876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358263" y="3808478"/>
            <a:ext cx="1808429" cy="1565151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5299303" y="3808478"/>
            <a:ext cx="1808429" cy="156515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</a:p>
          <a:p>
            <a:pPr lvl="0" algn="ctr"/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871" y="4849221"/>
            <a:ext cx="1151530" cy="11515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1578970" y="2688001"/>
            <a:ext cx="6503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3740195" y="4444273"/>
            <a:ext cx="1090535" cy="293561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7BE8C3-151A-0298-E04C-C41D7F24E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8610" y="5125360"/>
            <a:ext cx="875390" cy="87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5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2883090" y="1448760"/>
            <a:ext cx="3377821" cy="117711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88" y="144876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358263" y="3808478"/>
            <a:ext cx="1808429" cy="1565151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5299303" y="3808478"/>
            <a:ext cx="1808429" cy="156515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lvl="0" algn="ctr"/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871" y="4849221"/>
            <a:ext cx="1151530" cy="11515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1765091" y="2718673"/>
            <a:ext cx="5879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3740195" y="4444273"/>
            <a:ext cx="1090535" cy="293561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10" descr="Number 5 ">
            <a:extLst>
              <a:ext uri="{FF2B5EF4-FFF2-40B4-BE49-F238E27FC236}">
                <a16:creationId xmlns:a16="http://schemas.microsoft.com/office/drawing/2014/main" id="{2B6B4DBF-6FA4-F415-049B-B284642E6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610" y="5125360"/>
            <a:ext cx="875390" cy="87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02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33400"/>
            <a:ext cx="8610600" cy="5592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II: PHÂN TỬ . LIÊN KẾT HÓA HỌC</a:t>
            </a: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52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C\Desktop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r="27534"/>
          <a:stretch>
            <a:fillRect/>
          </a:stretch>
        </p:blipFill>
        <p:spPr bwMode="auto">
          <a:xfrm>
            <a:off x="228600" y="152400"/>
            <a:ext cx="2209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Tại sao lại nằm chiêm bao thấy nước - Tin ngôi sao, đời sống của giới  Showbiz"/>
          <p:cNvPicPr>
            <a:picLocks noChangeAspect="1" noChangeArrowheads="1"/>
          </p:cNvPicPr>
          <p:nvPr/>
        </p:nvPicPr>
        <p:blipFill>
          <a:blip r:embed="rId3" cstate="print"/>
          <a:srcRect l="15296" r="31168"/>
          <a:stretch>
            <a:fillRect/>
          </a:stretch>
        </p:blipFill>
        <p:spPr bwMode="auto">
          <a:xfrm>
            <a:off x="2819400" y="152400"/>
            <a:ext cx="2590800" cy="2667000"/>
          </a:xfrm>
          <a:prstGeom prst="rect">
            <a:avLst/>
          </a:prstGeom>
          <a:noFill/>
        </p:spPr>
      </p:pic>
      <p:sp>
        <p:nvSpPr>
          <p:cNvPr id="2052" name="AutoShape 4" descr="Natri (Na) | Chemis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Natri (Na) | Chemis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Natri (Na) | Chemis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sod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52400"/>
            <a:ext cx="2895600" cy="2667000"/>
          </a:xfrm>
          <a:prstGeom prst="rect">
            <a:avLst/>
          </a:prstGeom>
          <a:noFill/>
        </p:spPr>
      </p:pic>
      <p:sp>
        <p:nvSpPr>
          <p:cNvPr id="2060" name="AutoShape 12" descr="Cl2 - clo - Chất hoá họ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Cl2 - clo - Chất hoá họ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6" descr="Cl2 - clo - Chất hoá họ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khí chlori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200400"/>
            <a:ext cx="2209800" cy="2723284"/>
          </a:xfrm>
          <a:prstGeom prst="rect">
            <a:avLst/>
          </a:prstGeom>
        </p:spPr>
      </p:pic>
      <p:pic>
        <p:nvPicPr>
          <p:cNvPr id="2066" name="Picture 18" descr="Có bảo hành] [Chính hãng] [Ảnh thật] [Có sẵn] Muối hột SAHU | Lazada.vn"/>
          <p:cNvPicPr>
            <a:picLocks noChangeAspect="1" noChangeArrowheads="1"/>
          </p:cNvPicPr>
          <p:nvPr/>
        </p:nvPicPr>
        <p:blipFill>
          <a:blip r:embed="rId6" cstate="print"/>
          <a:srcRect l="7615" r="6081"/>
          <a:stretch>
            <a:fillRect/>
          </a:stretch>
        </p:blipFill>
        <p:spPr bwMode="auto">
          <a:xfrm>
            <a:off x="2895600" y="3124200"/>
            <a:ext cx="2590800" cy="2819400"/>
          </a:xfrm>
          <a:prstGeom prst="rect">
            <a:avLst/>
          </a:prstGeom>
          <a:noFill/>
        </p:spPr>
      </p:pic>
      <p:pic>
        <p:nvPicPr>
          <p:cNvPr id="2068" name="Picture 20" descr="Đường phèn là gì? Đường phèn có tốt không? Cách làm, công dụ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124200"/>
            <a:ext cx="3048000" cy="2819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09600" y="2819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Khí oxygen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2743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Nước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8400" y="2743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Kim loại sodium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601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Khí chlorine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5200" y="601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Muối ăn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5943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Đường ăn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19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latin typeface="+mj-lt"/>
              </a:rPr>
              <a:t>BÀI 5</a:t>
            </a:r>
          </a:p>
          <a:p>
            <a:pPr algn="ctr"/>
            <a:r>
              <a:rPr lang="vi-VN" sz="4000" b="1" dirty="0" smtClean="0">
                <a:latin typeface="+mj-lt"/>
              </a:rPr>
              <a:t>PHÂN TỬ - ĐƠN CHẤT – HỢP CHẤT</a:t>
            </a:r>
            <a:endParaRPr lang="en-US" sz="4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3818988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1111</Words>
  <Application>Microsoft Office PowerPoint</Application>
  <PresentationFormat>On-screen Show (4:3)</PresentationFormat>
  <Paragraphs>146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Office Theme</vt:lpstr>
      <vt:lpstr> Nhiệt liệt chào mừng quý thầy cô về dự giờ, thăm lớp! KHTN – Lớp 7A3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Đơn chất và hợp chất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II: PHÂN TỬ. LIÊN KẾT HÓA HỌC</dc:title>
  <dc:creator>PC</dc:creator>
  <cp:lastModifiedBy>Latitude 5580</cp:lastModifiedBy>
  <cp:revision>58</cp:revision>
  <dcterms:created xsi:type="dcterms:W3CDTF">2022-06-22T03:25:52Z</dcterms:created>
  <dcterms:modified xsi:type="dcterms:W3CDTF">2023-09-30T00:48:52Z</dcterms:modified>
</cp:coreProperties>
</file>