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7" r:id="rId3"/>
  </p:sldMasterIdLst>
  <p:notesMasterIdLst>
    <p:notesMasterId r:id="rId18"/>
  </p:notesMasterIdLst>
  <p:sldIdLst>
    <p:sldId id="297" r:id="rId4"/>
    <p:sldId id="298" r:id="rId5"/>
    <p:sldId id="299" r:id="rId6"/>
    <p:sldId id="300" r:id="rId7"/>
    <p:sldId id="301" r:id="rId8"/>
    <p:sldId id="302" r:id="rId9"/>
    <p:sldId id="307" r:id="rId10"/>
    <p:sldId id="303" r:id="rId11"/>
    <p:sldId id="305" r:id="rId12"/>
    <p:sldId id="304" r:id="rId13"/>
    <p:sldId id="308" r:id="rId14"/>
    <p:sldId id="311" r:id="rId15"/>
    <p:sldId id="309" r:id="rId16"/>
    <p:sldId id="31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0" y="8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A8D6D-86B9-4953-822E-6F51481DAD1C}"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CD7E5-7D5E-4E04-BD70-2C3E2429459E}" type="slidenum">
              <a:rPr lang="en-US" smtClean="0"/>
              <a:t>‹#›</a:t>
            </a:fld>
            <a:endParaRPr lang="en-US"/>
          </a:p>
        </p:txBody>
      </p:sp>
    </p:spTree>
    <p:extLst>
      <p:ext uri="{BB962C8B-B14F-4D97-AF65-F5344CB8AC3E}">
        <p14:creationId xmlns:p14="http://schemas.microsoft.com/office/powerpoint/2010/main" val="183416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A5ADA-D18C-4775-9418-B2EB3DBCF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2980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FA5ADA-D18C-4775-9418-B2EB3DBCF6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4342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GV: Trần Thu Thảo</a:t>
            </a:r>
            <a:endParaRPr lang="en-US"/>
          </a:p>
        </p:txBody>
      </p:sp>
      <p:sp>
        <p:nvSpPr>
          <p:cNvPr id="6" name="Slide Number Placeholder 5"/>
          <p:cNvSpPr>
            <a:spLocks noGrp="1"/>
          </p:cNvSpPr>
          <p:nvPr>
            <p:ph type="sldNum" sz="quarter" idx="12"/>
          </p:nvPr>
        </p:nvSpPr>
        <p:spPr/>
        <p:txBody>
          <a:bodyPr/>
          <a:lstStyle/>
          <a:p>
            <a:pPr>
              <a:defRPr/>
            </a:pPr>
            <a:fld id="{2BDB959D-0D9B-4A7D-ABEA-FC6D51965D74}" type="slidenum">
              <a:rPr lang="en-US" smtClean="0"/>
              <a:pPr>
                <a:defRPr/>
              </a:pPr>
              <a:t>‹#›</a:t>
            </a:fld>
            <a:endParaRPr lang="en-US"/>
          </a:p>
        </p:txBody>
      </p:sp>
    </p:spTree>
    <p:extLst>
      <p:ext uri="{BB962C8B-B14F-4D97-AF65-F5344CB8AC3E}">
        <p14:creationId xmlns:p14="http://schemas.microsoft.com/office/powerpoint/2010/main" val="245330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GV: Trần Thu Thảo</a:t>
            </a:r>
            <a:endParaRPr lang="en-US"/>
          </a:p>
        </p:txBody>
      </p:sp>
      <p:sp>
        <p:nvSpPr>
          <p:cNvPr id="6" name="Slide Number Placeholder 5"/>
          <p:cNvSpPr>
            <a:spLocks noGrp="1"/>
          </p:cNvSpPr>
          <p:nvPr>
            <p:ph type="sldNum" sz="quarter" idx="12"/>
          </p:nvPr>
        </p:nvSpPr>
        <p:spPr/>
        <p:txBody>
          <a:bodyPr/>
          <a:lstStyle/>
          <a:p>
            <a:pPr>
              <a:defRPr/>
            </a:pPr>
            <a:fld id="{8124CA7B-18D0-45D0-AFB7-7777F80408D9}" type="slidenum">
              <a:rPr lang="en-US" smtClean="0"/>
              <a:pPr>
                <a:defRPr/>
              </a:pPr>
              <a:t>‹#›</a:t>
            </a:fld>
            <a:endParaRPr lang="en-US"/>
          </a:p>
        </p:txBody>
      </p:sp>
    </p:spTree>
    <p:extLst>
      <p:ext uri="{BB962C8B-B14F-4D97-AF65-F5344CB8AC3E}">
        <p14:creationId xmlns:p14="http://schemas.microsoft.com/office/powerpoint/2010/main" val="198660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GV: Trần Thu Thảo</a:t>
            </a:r>
            <a:endParaRPr lang="en-US"/>
          </a:p>
        </p:txBody>
      </p:sp>
      <p:sp>
        <p:nvSpPr>
          <p:cNvPr id="6" name="Slide Number Placeholder 5"/>
          <p:cNvSpPr>
            <a:spLocks noGrp="1"/>
          </p:cNvSpPr>
          <p:nvPr>
            <p:ph type="sldNum" sz="quarter" idx="12"/>
          </p:nvPr>
        </p:nvSpPr>
        <p:spPr/>
        <p:txBody>
          <a:bodyPr/>
          <a:lstStyle/>
          <a:p>
            <a:pPr>
              <a:defRPr/>
            </a:pPr>
            <a:fld id="{6BEB80DB-E7E8-4CB7-96F1-F7A40EFE2AA1}" type="slidenum">
              <a:rPr lang="en-US" smtClean="0"/>
              <a:pPr>
                <a:defRPr/>
              </a:pPr>
              <a:t>‹#›</a:t>
            </a:fld>
            <a:endParaRPr lang="en-US"/>
          </a:p>
        </p:txBody>
      </p:sp>
    </p:spTree>
    <p:extLst>
      <p:ext uri="{BB962C8B-B14F-4D97-AF65-F5344CB8AC3E}">
        <p14:creationId xmlns:p14="http://schemas.microsoft.com/office/powerpoint/2010/main" val="1064136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29AB7-B5BE-4368-B3C5-395805770CD7}"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15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CB173E-2912-4802-B5CD-CCFA0E0FDF1C}"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369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33B0BF-C83E-4F39-B0F1-BFFAAC3D5924}"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08518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6F061A-E78C-4A2C-8530-AC2F84967D01}"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340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18E68E-0ABC-4214-B21E-12C3C56B5DB5}"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8914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39678A-7112-438B-B310-73084F15D7E5}"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14894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A019FC-3091-42AB-86EB-1CD674C7AA09}"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64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970DEE-446D-4DBA-8614-08C0D85F0BCB}"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28453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GV: Trần Thu Thảo</a:t>
            </a:r>
            <a:endParaRPr lang="en-US"/>
          </a:p>
        </p:txBody>
      </p:sp>
      <p:sp>
        <p:nvSpPr>
          <p:cNvPr id="6" name="Slide Number Placeholder 5"/>
          <p:cNvSpPr>
            <a:spLocks noGrp="1"/>
          </p:cNvSpPr>
          <p:nvPr>
            <p:ph type="sldNum" sz="quarter" idx="12"/>
          </p:nvPr>
        </p:nvSpPr>
        <p:spPr/>
        <p:txBody>
          <a:bodyPr/>
          <a:lstStyle/>
          <a:p>
            <a:pPr>
              <a:defRPr/>
            </a:pPr>
            <a:fld id="{419E7BB6-EB1B-4EE4-BCC0-0E6C9EDC6645}" type="slidenum">
              <a:rPr lang="en-US" smtClean="0"/>
              <a:pPr>
                <a:defRPr/>
              </a:pPr>
              <a:t>‹#›</a:t>
            </a:fld>
            <a:endParaRPr lang="en-US"/>
          </a:p>
        </p:txBody>
      </p:sp>
    </p:spTree>
    <p:extLst>
      <p:ext uri="{BB962C8B-B14F-4D97-AF65-F5344CB8AC3E}">
        <p14:creationId xmlns:p14="http://schemas.microsoft.com/office/powerpoint/2010/main" val="291707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89A597-26FF-45EC-81F5-067708090875}"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977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A1FE19-5638-4014-83E4-06175370CBD2}"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16946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5AE5C4-74D8-44CE-B815-9731B1D03370}"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8326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23A233-5541-4C66-8CF9-F930758E622E}" type="slidenum">
              <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7932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446EE4-3E18-4737-8ECF-8F920BF78D4B}"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41599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2891957-E64F-4978-A610-EB57A7774D6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74998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4FE1DFA-D71C-420D-9D77-895D2C2DF88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0370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4E9196-775F-47BD-92D7-22F6A79D84D8}"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39488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6BD920A-B281-4657-A53E-16C6D9ED9D1E}"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75391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93CFBE2-2958-4C09-9F4E-6ADF2D7EBEDA}"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8436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GV: Trần Thu Thảo</a:t>
            </a:r>
            <a:endParaRPr lang="en-US"/>
          </a:p>
        </p:txBody>
      </p:sp>
      <p:sp>
        <p:nvSpPr>
          <p:cNvPr id="6" name="Slide Number Placeholder 5"/>
          <p:cNvSpPr>
            <a:spLocks noGrp="1"/>
          </p:cNvSpPr>
          <p:nvPr>
            <p:ph type="sldNum" sz="quarter" idx="12"/>
          </p:nvPr>
        </p:nvSpPr>
        <p:spPr/>
        <p:txBody>
          <a:bodyPr/>
          <a:lstStyle/>
          <a:p>
            <a:pPr>
              <a:defRPr/>
            </a:pPr>
            <a:fld id="{4E556A68-6773-4DBE-981F-BFC8C8738DFD}" type="slidenum">
              <a:rPr lang="en-US" smtClean="0"/>
              <a:pPr>
                <a:defRPr/>
              </a:pPr>
              <a:t>‹#›</a:t>
            </a:fld>
            <a:endParaRPr lang="en-US"/>
          </a:p>
        </p:txBody>
      </p:sp>
    </p:spTree>
    <p:extLst>
      <p:ext uri="{BB962C8B-B14F-4D97-AF65-F5344CB8AC3E}">
        <p14:creationId xmlns:p14="http://schemas.microsoft.com/office/powerpoint/2010/main" val="20632047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8D8AF0-8623-4FA5-88BE-32B0FE5CE0C0}"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72072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6DB7014-AE0A-4503-9B8B-15B81EB7362A}"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42844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E42113-C717-4091-86E2-DD8CA3378C65}"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34554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A7C143-5819-4CC8-A692-0EA58DD5F5B3}"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58270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C13DC2-E2D4-48E7-B89C-F6101BC58589}"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883166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C688EC-EBB0-4092-910F-05A443BAB296}"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46189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GV: Trần Thu Thảo</a:t>
            </a:r>
            <a:endParaRPr lang="en-US"/>
          </a:p>
        </p:txBody>
      </p:sp>
      <p:sp>
        <p:nvSpPr>
          <p:cNvPr id="7" name="Slide Number Placeholder 6"/>
          <p:cNvSpPr>
            <a:spLocks noGrp="1"/>
          </p:cNvSpPr>
          <p:nvPr>
            <p:ph type="sldNum" sz="quarter" idx="12"/>
          </p:nvPr>
        </p:nvSpPr>
        <p:spPr/>
        <p:txBody>
          <a:bodyPr/>
          <a:lstStyle/>
          <a:p>
            <a:pPr>
              <a:defRPr/>
            </a:pPr>
            <a:fld id="{0D9B36B7-A8EB-40F9-8580-480B72C2D413}" type="slidenum">
              <a:rPr lang="en-US" smtClean="0"/>
              <a:pPr>
                <a:defRPr/>
              </a:pPr>
              <a:t>‹#›</a:t>
            </a:fld>
            <a:endParaRPr lang="en-US"/>
          </a:p>
        </p:txBody>
      </p:sp>
    </p:spTree>
    <p:extLst>
      <p:ext uri="{BB962C8B-B14F-4D97-AF65-F5344CB8AC3E}">
        <p14:creationId xmlns:p14="http://schemas.microsoft.com/office/powerpoint/2010/main" val="34657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GV: Trần Thu Thảo</a:t>
            </a:r>
            <a:endParaRPr lang="en-US"/>
          </a:p>
        </p:txBody>
      </p:sp>
      <p:sp>
        <p:nvSpPr>
          <p:cNvPr id="9" name="Slide Number Placeholder 8"/>
          <p:cNvSpPr>
            <a:spLocks noGrp="1"/>
          </p:cNvSpPr>
          <p:nvPr>
            <p:ph type="sldNum" sz="quarter" idx="12"/>
          </p:nvPr>
        </p:nvSpPr>
        <p:spPr/>
        <p:txBody>
          <a:bodyPr/>
          <a:lstStyle/>
          <a:p>
            <a:pPr>
              <a:defRPr/>
            </a:pPr>
            <a:fld id="{6D434B99-167E-4BBF-BB0D-B4F48533B7DC}" type="slidenum">
              <a:rPr lang="en-US" smtClean="0"/>
              <a:pPr>
                <a:defRPr/>
              </a:pPr>
              <a:t>‹#›</a:t>
            </a:fld>
            <a:endParaRPr lang="en-US"/>
          </a:p>
        </p:txBody>
      </p:sp>
    </p:spTree>
    <p:extLst>
      <p:ext uri="{BB962C8B-B14F-4D97-AF65-F5344CB8AC3E}">
        <p14:creationId xmlns:p14="http://schemas.microsoft.com/office/powerpoint/2010/main" val="113128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GV: Trần Thu Thảo</a:t>
            </a:r>
            <a:endParaRPr lang="en-US"/>
          </a:p>
        </p:txBody>
      </p:sp>
      <p:sp>
        <p:nvSpPr>
          <p:cNvPr id="5" name="Slide Number Placeholder 4"/>
          <p:cNvSpPr>
            <a:spLocks noGrp="1"/>
          </p:cNvSpPr>
          <p:nvPr>
            <p:ph type="sldNum" sz="quarter" idx="12"/>
          </p:nvPr>
        </p:nvSpPr>
        <p:spPr/>
        <p:txBody>
          <a:bodyPr/>
          <a:lstStyle/>
          <a:p>
            <a:pPr>
              <a:defRPr/>
            </a:pPr>
            <a:fld id="{E93E1069-9554-4874-8B37-28AE823AA970}" type="slidenum">
              <a:rPr lang="en-US" smtClean="0"/>
              <a:pPr>
                <a:defRPr/>
              </a:pPr>
              <a:t>‹#›</a:t>
            </a:fld>
            <a:endParaRPr lang="en-US"/>
          </a:p>
        </p:txBody>
      </p:sp>
    </p:spTree>
    <p:extLst>
      <p:ext uri="{BB962C8B-B14F-4D97-AF65-F5344CB8AC3E}">
        <p14:creationId xmlns:p14="http://schemas.microsoft.com/office/powerpoint/2010/main" val="83051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GV: Trần Thu Thảo</a:t>
            </a:r>
            <a:endParaRPr lang="en-US"/>
          </a:p>
        </p:txBody>
      </p:sp>
      <p:sp>
        <p:nvSpPr>
          <p:cNvPr id="4" name="Slide Number Placeholder 3"/>
          <p:cNvSpPr>
            <a:spLocks noGrp="1"/>
          </p:cNvSpPr>
          <p:nvPr>
            <p:ph type="sldNum" sz="quarter" idx="12"/>
          </p:nvPr>
        </p:nvSpPr>
        <p:spPr/>
        <p:txBody>
          <a:bodyPr/>
          <a:lstStyle/>
          <a:p>
            <a:pPr>
              <a:defRPr/>
            </a:pPr>
            <a:fld id="{20F10A45-7210-46CD-8301-0D00C67F0AD2}" type="slidenum">
              <a:rPr lang="en-US" smtClean="0"/>
              <a:pPr>
                <a:defRPr/>
              </a:pPr>
              <a:t>‹#›</a:t>
            </a:fld>
            <a:endParaRPr lang="en-US"/>
          </a:p>
        </p:txBody>
      </p:sp>
    </p:spTree>
    <p:extLst>
      <p:ext uri="{BB962C8B-B14F-4D97-AF65-F5344CB8AC3E}">
        <p14:creationId xmlns:p14="http://schemas.microsoft.com/office/powerpoint/2010/main" val="720349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solidFill>
                  <a:srgbClr val="637052"/>
                </a:solidFill>
              </a:rPr>
              <a:t>GV: Trần Thu Thảo</a:t>
            </a:r>
            <a:endParaRPr lang="en-US">
              <a:solidFill>
                <a:srgbClr val="637052"/>
              </a:solidFill>
            </a:endParaRPr>
          </a:p>
        </p:txBody>
      </p:sp>
      <p:sp>
        <p:nvSpPr>
          <p:cNvPr id="7" name="Slide Number Placeholder 6"/>
          <p:cNvSpPr>
            <a:spLocks noGrp="1"/>
          </p:cNvSpPr>
          <p:nvPr>
            <p:ph type="sldNum" sz="quarter" idx="12"/>
          </p:nvPr>
        </p:nvSpPr>
        <p:spPr/>
        <p:txBody>
          <a:bodyPr/>
          <a:lstStyle/>
          <a:p>
            <a:pPr>
              <a:defRPr/>
            </a:pPr>
            <a:fld id="{2020877B-FBFB-40DD-A2B3-EE2AE0FE0F36}" type="slidenum">
              <a:rPr lang="en-US" smtClean="0">
                <a:solidFill>
                  <a:srgbClr val="637052"/>
                </a:solidFill>
              </a:rPr>
              <a:pPr>
                <a:defRPr/>
              </a:pPr>
              <a:t>‹#›</a:t>
            </a:fld>
            <a:endParaRPr lang="en-US">
              <a:solidFill>
                <a:srgbClr val="637052"/>
              </a:solidFill>
            </a:endParaRPr>
          </a:p>
        </p:txBody>
      </p:sp>
    </p:spTree>
    <p:extLst>
      <p:ext uri="{BB962C8B-B14F-4D97-AF65-F5344CB8AC3E}">
        <p14:creationId xmlns:p14="http://schemas.microsoft.com/office/powerpoint/2010/main" val="160544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GV: Trần Thu Thảo</a:t>
            </a:r>
            <a:endParaRPr lang="en-US"/>
          </a:p>
        </p:txBody>
      </p:sp>
      <p:sp>
        <p:nvSpPr>
          <p:cNvPr id="7" name="Slide Number Placeholder 6"/>
          <p:cNvSpPr>
            <a:spLocks noGrp="1"/>
          </p:cNvSpPr>
          <p:nvPr>
            <p:ph type="sldNum" sz="quarter" idx="12"/>
          </p:nvPr>
        </p:nvSpPr>
        <p:spPr/>
        <p:txBody>
          <a:bodyPr/>
          <a:lstStyle/>
          <a:p>
            <a:pPr>
              <a:defRPr/>
            </a:pPr>
            <a:fld id="{EE47FADD-FEED-476D-9B7A-C008D13FF4E2}" type="slidenum">
              <a:rPr lang="en-US" smtClean="0"/>
              <a:pPr>
                <a:defRPr/>
              </a:pPr>
              <a:t>‹#›</a:t>
            </a:fld>
            <a:endParaRPr lang="en-US"/>
          </a:p>
        </p:txBody>
      </p:sp>
    </p:spTree>
    <p:extLst>
      <p:ext uri="{BB962C8B-B14F-4D97-AF65-F5344CB8AC3E}">
        <p14:creationId xmlns:p14="http://schemas.microsoft.com/office/powerpoint/2010/main" val="23674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latin typeface="Arial" panose="020B0604020202020204" pitchFamily="34" charset="0"/>
                <a:cs typeface="Arial" panose="020B0604020202020204" pitchFamily="34" charset="0"/>
              </a:rPr>
              <a:t>GV: Trần Thu Thảo</a:t>
            </a:r>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D71A621-CA8A-4ADD-AAD5-2734FBC5921D}" type="slidenum">
              <a:rPr lang="en-US" smtClean="0">
                <a:latin typeface="Arial" panose="020B0604020202020204" pitchFamily="34" charset="0"/>
                <a:cs typeface="Arial" panose="020B0604020202020204" pitchFamily="34" charset="0"/>
              </a:rPr>
              <a:pPr fontAlgn="base">
                <a:spcBef>
                  <a:spcPct val="0"/>
                </a:spcBef>
                <a:spcAft>
                  <a:spcPct val="0"/>
                </a:spcAft>
                <a:defRPr/>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28733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293056-5339-4CEC-846E-4513A9EFEFB3}" type="slidenum">
              <a:rPr kumimoji="0" lang="en-US" alt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04535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1C1087-CB07-49B2-89C4-F94D3729EDA0}" type="slidenum">
              <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6400230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83657" y="3105839"/>
            <a:ext cx="4373589" cy="3280192"/>
          </a:xfrm>
          <a:prstGeom prst="rect">
            <a:avLst/>
          </a:prstGeom>
        </p:spPr>
      </p:pic>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6665381" y="1583756"/>
            <a:ext cx="3709025" cy="2168733"/>
          </a:xfrm>
          <a:prstGeom prst="rect">
            <a:avLst/>
          </a:prstGeom>
        </p:spPr>
      </p:pic>
      <p:sp>
        <p:nvSpPr>
          <p:cNvPr id="8" name="Cloud Callout 7"/>
          <p:cNvSpPr/>
          <p:nvPr/>
        </p:nvSpPr>
        <p:spPr>
          <a:xfrm>
            <a:off x="498764" y="1128157"/>
            <a:ext cx="4191989" cy="2390898"/>
          </a:xfrm>
          <a:prstGeom prst="cloudCallout">
            <a:avLst>
              <a:gd name="adj1" fmla="val 33309"/>
              <a:gd name="adj2" fmla="val 68159"/>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Cái</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cây</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này</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nó</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ăn</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gì</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để</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lớn</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a:solidFill>
                  <a:schemeClr val="accent2">
                    <a:lumMod val="50000"/>
                  </a:schemeClr>
                </a:solidFill>
                <a:latin typeface="Times New Roman" panose="02020603050405020304" pitchFamily="18" charset="0"/>
                <a:cs typeface="Times New Roman" panose="02020603050405020304" pitchFamily="18" charset="0"/>
              </a:rPr>
              <a:t>ý</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3200" b="1" i="1" dirty="0" err="1" smtClean="0">
                <a:solidFill>
                  <a:schemeClr val="accent2">
                    <a:lumMod val="50000"/>
                  </a:schemeClr>
                </a:solidFill>
                <a:latin typeface="Times New Roman" panose="02020603050405020304" pitchFamily="18" charset="0"/>
                <a:cs typeface="Times New Roman" panose="02020603050405020304" pitchFamily="18" charset="0"/>
              </a:rPr>
              <a:t>nhỉ</a:t>
            </a:r>
            <a:r>
              <a:rPr lang="en-US" sz="3200" b="1" i="1" dirty="0" smtClean="0">
                <a:solidFill>
                  <a:schemeClr val="accent2">
                    <a:lumMod val="50000"/>
                  </a:schemeClr>
                </a:solidFill>
                <a:latin typeface="Times New Roman" panose="02020603050405020304" pitchFamily="18" charset="0"/>
                <a:cs typeface="Times New Roman" panose="02020603050405020304" pitchFamily="18" charset="0"/>
              </a:rPr>
              <a:t>?</a:t>
            </a:r>
            <a:endParaRPr lang="en-US" sz="3200" b="1" i="1" dirty="0">
              <a:solidFill>
                <a:schemeClr val="accent2">
                  <a:lumMod val="50000"/>
                </a:schemeClr>
              </a:solidFill>
              <a:latin typeface="Times New Roman" panose="02020603050405020304" pitchFamily="18" charset="0"/>
              <a:cs typeface="Times New Roman" panose="02020603050405020304" pitchFamily="18" charset="0"/>
            </a:endParaRPr>
          </a:p>
        </p:txBody>
      </p:sp>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952714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par>
                          <p:cTn id="12" fill="hold">
                            <p:stCondLst>
                              <p:cond delay="0"/>
                            </p:stCondLst>
                            <p:childTnLst>
                              <p:par>
                                <p:cTn id="13" presetID="2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2791334628"/>
              </p:ext>
            </p:extLst>
          </p:nvPr>
        </p:nvGraphicFramePr>
        <p:xfrm>
          <a:off x="380763" y="999275"/>
          <a:ext cx="11500427" cy="5728738"/>
        </p:xfrm>
        <a:graphic>
          <a:graphicData uri="http://schemas.openxmlformats.org/drawingml/2006/table">
            <a:tbl>
              <a:tblPr firstRow="1" firstCol="1" bandRow="1"/>
              <a:tblGrid>
                <a:gridCol w="3474027">
                  <a:extLst>
                    <a:ext uri="{9D8B030D-6E8A-4147-A177-3AD203B41FA5}">
                      <a16:colId xmlns:a16="http://schemas.microsoft.com/office/drawing/2014/main" val="2851328146"/>
                    </a:ext>
                  </a:extLst>
                </a:gridCol>
                <a:gridCol w="560192">
                  <a:extLst>
                    <a:ext uri="{9D8B030D-6E8A-4147-A177-3AD203B41FA5}">
                      <a16:colId xmlns:a16="http://schemas.microsoft.com/office/drawing/2014/main" val="3624857313"/>
                    </a:ext>
                  </a:extLst>
                </a:gridCol>
                <a:gridCol w="7466208">
                  <a:extLst>
                    <a:ext uri="{9D8B030D-6E8A-4147-A177-3AD203B41FA5}">
                      <a16:colId xmlns:a16="http://schemas.microsoft.com/office/drawing/2014/main" val="3610847412"/>
                    </a:ext>
                  </a:extLst>
                </a:gridCol>
              </a:tblGrid>
              <a:tr h="460335">
                <a:tc>
                  <a:txBody>
                    <a:bodyPr/>
                    <a:lstStyle/>
                    <a:p>
                      <a:pPr algn="ctr">
                        <a:lnSpc>
                          <a:spcPct val="107000"/>
                        </a:lnSpc>
                        <a:spcBef>
                          <a:spcPts val="600"/>
                        </a:spcBef>
                        <a:spcAft>
                          <a:spcPts val="60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400" dirty="0" smtClean="0">
                          <a:effectLst/>
                          <a:latin typeface="Times New Roman" panose="02020603050405020304" pitchFamily="18" charset="0"/>
                          <a:ea typeface="Calibri" panose="020F0502020204030204" pitchFamily="34" charset="0"/>
                          <a:cs typeface="Times New Roman" panose="02020603050405020304" pitchFamily="18" charset="0"/>
                        </a:rPr>
                        <a:t>B</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8704139"/>
                  </a:ext>
                </a:extLst>
              </a:tr>
              <a:tr h="123808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non,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mới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hữu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mùn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647677"/>
                  </a:ext>
                </a:extLst>
              </a:tr>
              <a:tr h="93512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mưa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ngập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cung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cấp</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đủ</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036200"/>
                  </a:ext>
                </a:extLst>
              </a:tr>
              <a:tr h="1238080">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hanh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mưa</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kali,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tăng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cường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đậu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mẩy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5550696"/>
                  </a:ext>
                </a:extLst>
              </a:tr>
              <a:tr h="619041">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bón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d.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khơi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rãnh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0371126"/>
                  </a:ext>
                </a:extLst>
              </a:tr>
              <a:tr h="619041">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Vùng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cát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e.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che</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bớt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lá</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cây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518696"/>
                  </a:ext>
                </a:extLst>
              </a:tr>
              <a:tr h="619041">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Trồng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lúa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lấy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hạt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dõi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hồi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bộ</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rễ</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tổn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5395362"/>
                  </a:ext>
                </a:extLst>
              </a:tr>
            </a:tbl>
          </a:graphicData>
        </a:graphic>
      </p:graphicFrame>
      <p:sp>
        <p:nvSpPr>
          <p:cNvPr id="10" name="TextBox 9"/>
          <p:cNvSpPr txBox="1"/>
          <p:nvPr/>
        </p:nvSpPr>
        <p:spPr>
          <a:xfrm>
            <a:off x="215899" y="168275"/>
            <a:ext cx="11754427" cy="461665"/>
          </a:xfrm>
          <a:prstGeom prst="rect">
            <a:avLst/>
          </a:prstGeom>
          <a:noFill/>
        </p:spPr>
        <p:txBody>
          <a:bodyPr wrap="square" rtlCol="0">
            <a:spAutoFit/>
          </a:bodyPr>
          <a:lstStyle/>
          <a:p>
            <a:r>
              <a:rPr lang="en-US" sz="2400" dirty="0" err="1">
                <a:latin typeface="Times New Roman" panose="02020603050405020304" pitchFamily="18" charset="0"/>
                <a:ea typeface="Calibri" panose="020F0502020204030204" pitchFamily="34" charset="0"/>
              </a:rPr>
              <a:t>Nối</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tương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ứng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thông</a:t>
            </a:r>
            <a:r>
              <a:rPr lang="en-US" sz="2400" dirty="0">
                <a:latin typeface="Times New Roman" panose="02020603050405020304" pitchFamily="18" charset="0"/>
                <a:ea typeface="Calibri" panose="020F0502020204030204" pitchFamily="34" charset="0"/>
              </a:rPr>
              <a:t> tin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cột</a:t>
            </a:r>
            <a:r>
              <a:rPr lang="en-US" sz="2400" dirty="0">
                <a:latin typeface="Times New Roman" panose="02020603050405020304" pitchFamily="18" charset="0"/>
                <a:ea typeface="Calibri" panose="020F0502020204030204" pitchFamily="34" charset="0"/>
              </a:rPr>
              <a:t> A </a:t>
            </a:r>
            <a:r>
              <a:rPr lang="en-US" sz="2400" dirty="0" err="1">
                <a:latin typeface="Times New Roman" panose="02020603050405020304" pitchFamily="18" charset="0"/>
                <a:ea typeface="Calibri" panose="020F0502020204030204" pitchFamily="34" charset="0"/>
              </a:rPr>
              <a:t>với</a:t>
            </a:r>
            <a:r>
              <a:rPr lang="en-US" sz="2400" dirty="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1 </a:t>
            </a:r>
            <a:r>
              <a:rPr lang="en-US" sz="2400" dirty="0" err="1" smtClean="0">
                <a:latin typeface="Times New Roman" panose="02020603050405020304" pitchFamily="18" charset="0"/>
                <a:ea typeface="Calibri" panose="020F0502020204030204" pitchFamily="34" charset="0"/>
              </a:rPr>
              <a:t>đến</a:t>
            </a:r>
            <a:r>
              <a:rPr lang="en-US" sz="2400" dirty="0" smtClean="0">
                <a:latin typeface="Times New Roman" panose="02020603050405020304" pitchFamily="18" charset="0"/>
                <a:ea typeface="Calibri" panose="020F0502020204030204" pitchFamily="34" charset="0"/>
              </a:rPr>
              <a:t> 2 </a:t>
            </a:r>
            <a:r>
              <a:rPr lang="en-US" sz="2400" dirty="0" err="1" smtClean="0">
                <a:latin typeface="Times New Roman" panose="02020603050405020304" pitchFamily="18" charset="0"/>
                <a:ea typeface="Calibri" panose="020F0502020204030204" pitchFamily="34" charset="0"/>
              </a:rPr>
              <a:t>thông</a:t>
            </a:r>
            <a:r>
              <a:rPr lang="en-US" sz="2400" dirty="0" smtClean="0">
                <a:latin typeface="Times New Roman" panose="02020603050405020304" pitchFamily="18" charset="0"/>
                <a:ea typeface="Calibri" panose="020F0502020204030204" pitchFamily="34" charset="0"/>
              </a:rPr>
              <a:t> </a:t>
            </a:r>
            <a:r>
              <a:rPr lang="en-US" sz="2400" dirty="0">
                <a:latin typeface="Times New Roman" panose="02020603050405020304" pitchFamily="18" charset="0"/>
                <a:ea typeface="Calibri" panose="020F0502020204030204" pitchFamily="34" charset="0"/>
              </a:rPr>
              <a:t>tin </a:t>
            </a:r>
            <a:r>
              <a:rPr lang="en-US" sz="2400" dirty="0" err="1" smtClean="0">
                <a:latin typeface="Times New Roman" panose="02020603050405020304" pitchFamily="18" charset="0"/>
                <a:ea typeface="Calibri" panose="020F0502020204030204" pitchFamily="34" charset="0"/>
              </a:rPr>
              <a:t>phù</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hợp</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nhất</a:t>
            </a:r>
            <a:r>
              <a:rPr lang="en-US" sz="2400" dirty="0" smtClean="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trong</a:t>
            </a:r>
            <a:r>
              <a:rPr lang="en-US" sz="2400" dirty="0">
                <a:latin typeface="Times New Roman" panose="02020603050405020304" pitchFamily="18" charset="0"/>
                <a:ea typeface="Calibri" panose="020F0502020204030204" pitchFamily="34" charset="0"/>
              </a:rPr>
              <a:t> </a:t>
            </a:r>
            <a:r>
              <a:rPr lang="en-US" sz="2400" dirty="0" err="1">
                <a:latin typeface="Times New Roman" panose="02020603050405020304" pitchFamily="18" charset="0"/>
                <a:ea typeface="Calibri" panose="020F0502020204030204" pitchFamily="34" charset="0"/>
              </a:rPr>
              <a:t>cột</a:t>
            </a:r>
            <a:r>
              <a:rPr lang="en-US" sz="2400" dirty="0">
                <a:latin typeface="Times New Roman" panose="02020603050405020304" pitchFamily="18" charset="0"/>
                <a:ea typeface="Calibri" panose="020F0502020204030204" pitchFamily="34" charset="0"/>
              </a:rPr>
              <a:t> </a:t>
            </a:r>
            <a:r>
              <a:rPr lang="en-US" sz="2400" dirty="0" smtClean="0">
                <a:latin typeface="Times New Roman" panose="02020603050405020304" pitchFamily="18" charset="0"/>
                <a:ea typeface="Calibri" panose="020F0502020204030204" pitchFamily="34" charset="0"/>
              </a:rPr>
              <a:t>B.</a:t>
            </a:r>
            <a:endParaRPr lang="en-US" sz="2400" dirty="0"/>
          </a:p>
        </p:txBody>
      </p:sp>
      <p:sp>
        <p:nvSpPr>
          <p:cNvPr id="11" name="TextBox 10"/>
          <p:cNvSpPr txBox="1"/>
          <p:nvPr/>
        </p:nvSpPr>
        <p:spPr>
          <a:xfrm>
            <a:off x="3916217" y="1768694"/>
            <a:ext cx="50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p>
          <a:p>
            <a:r>
              <a:rPr lang="en-US" sz="2400" b="1" dirty="0" smtClean="0">
                <a:solidFill>
                  <a:srgbClr val="FF0000"/>
                </a:solidFill>
                <a:latin typeface="Times New Roman" panose="02020603050405020304" pitchFamily="18" charset="0"/>
                <a:cs typeface="Times New Roman" panose="02020603050405020304" pitchFamily="18" charset="0"/>
              </a:rPr>
              <a: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921496" y="2815493"/>
            <a:ext cx="50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d</a:t>
            </a:r>
          </a:p>
          <a:p>
            <a:r>
              <a:rPr lang="en-US" sz="2400" b="1" dirty="0">
                <a:solidFill>
                  <a:srgbClr val="FF0000"/>
                </a:solidFill>
                <a:latin typeface="Times New Roman" panose="02020603050405020304" pitchFamily="18" charset="0"/>
                <a:cs typeface="Times New Roman" panose="02020603050405020304" pitchFamily="18" charset="0"/>
              </a:rPr>
              <a:t>f</a:t>
            </a:r>
          </a:p>
        </p:txBody>
      </p:sp>
      <p:sp>
        <p:nvSpPr>
          <p:cNvPr id="13" name="TextBox 12"/>
          <p:cNvSpPr txBox="1"/>
          <p:nvPr/>
        </p:nvSpPr>
        <p:spPr>
          <a:xfrm>
            <a:off x="3897745" y="3895871"/>
            <a:ext cx="508000" cy="830997"/>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p>
          <a:p>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897745" y="5087512"/>
            <a:ext cx="508000" cy="461665"/>
          </a:xfrm>
          <a:prstGeom prst="rect">
            <a:avLst/>
          </a:prstGeom>
          <a:noFill/>
        </p:spPr>
        <p:txBody>
          <a:bodyPr wrap="square" rtlCol="0">
            <a:spAutoFit/>
          </a:bodyPr>
          <a:lstStyle/>
          <a:p>
            <a:r>
              <a:rPr lang="en-US" sz="2400" b="1" dirty="0" smtClean="0">
                <a:solidFill>
                  <a:srgbClr val="FF0000"/>
                </a:solidFill>
                <a:latin typeface="Times New Roman" panose="02020603050405020304" pitchFamily="18" charset="0"/>
                <a:cs typeface="Times New Roman" panose="02020603050405020304" pitchFamily="18" charset="0"/>
              </a:rPr>
              <a:t>b</a:t>
            </a:r>
          </a:p>
        </p:txBody>
      </p:sp>
      <p:sp>
        <p:nvSpPr>
          <p:cNvPr id="15" name="TextBox 14"/>
          <p:cNvSpPr txBox="1"/>
          <p:nvPr/>
        </p:nvSpPr>
        <p:spPr>
          <a:xfrm>
            <a:off x="3916217" y="5607230"/>
            <a:ext cx="508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3985491" y="6167216"/>
            <a:ext cx="508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c</a:t>
            </a:r>
            <a:endParaRPr lang="en-US" sz="24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892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arn(inVertic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599" y="1220155"/>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1: </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“Ô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nhiễm</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môi</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trường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là</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nhân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tố</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ảnh</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hưởng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đến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đời</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sống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trồng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lời</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phát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biểu</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này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đúng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sai</a:t>
            </a:r>
            <a:endPar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2: </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Để</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trồng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phát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triển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tốt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ta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nên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bón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phân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thật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nhiều</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liên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tục</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cho</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ý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kiến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này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đúng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sai</a:t>
            </a:r>
            <a:endPar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3: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Bộ</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phận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rễ</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chủ</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yếu</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hút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nước</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muối</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khoáng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thân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lá</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mạch</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gỗ</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d.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lông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hút</a:t>
            </a:r>
            <a:endPar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Câu</a:t>
            </a:r>
            <a:r>
              <a:rPr kumimoji="0" lang="en-US" alt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4: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Sơ</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đồ</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con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đường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đi</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nước</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muối</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khoáng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hòa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tan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từ</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đất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vào</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cây</a:t>
            </a:r>
            <a:endPar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rễ</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thânlá</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b.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lông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hút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vỏmạch</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rây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rễ</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mạch</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rây</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thân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lá</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lông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hút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vỏmạch</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gỗ</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rễ</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mạch</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gỗ</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thân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lá</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d.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lông</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rPr>
              <a:t>hút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vỏtrụ</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giữa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rễ</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trụ</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giữa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của</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thân</a:t>
            </a:r>
            <a:r>
              <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 </a:t>
            </a:r>
            <a:r>
              <a:rPr kumimoji="0" lang="en-US" altLang="en-US" sz="2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mn-cs"/>
                <a:sym typeface="Wingdings 3" panose="05040102010807070707" pitchFamily="18" charset="2"/>
              </a:rPr>
              <a:t>lá</a:t>
            </a:r>
            <a:endParaRPr kumimoji="0" lang="en-US" altLang="en-US" sz="2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0"/>
              </a:spcBef>
              <a:spcAft>
                <a:spcPts val="0"/>
              </a:spcAft>
              <a:buClrTx/>
              <a:buSzTx/>
              <a:buFontTx/>
              <a:buNone/>
              <a:tabLst/>
              <a:defRPr/>
            </a:pPr>
            <a:endParaRPr kumimoji="0" lang="en-US" altLang="en-US"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342900" marR="0" lvl="0" indent="-342900" algn="l" defTabSz="914400" rtl="0" eaLnBrk="1" fontAlgn="auto" latinLnBrk="0" hangingPunct="1">
              <a:lnSpc>
                <a:spcPct val="100000"/>
              </a:lnSpc>
              <a:spcBef>
                <a:spcPct val="50000"/>
              </a:spcBef>
              <a:spcAft>
                <a:spcPts val="0"/>
              </a:spcAft>
              <a:buClrTx/>
              <a:buSzTx/>
              <a:buFontTx/>
              <a:buAutoNum type="alphaLcPeriod"/>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0" i="0" u="none" strike="noStrike" kern="1200" cap="none" spc="0" normalizeH="0" baseline="0" noProof="0" smtClean="0">
                <a:ln>
                  <a:noFill/>
                </a:ln>
                <a:solidFill>
                  <a:srgbClr val="FF0000"/>
                </a:solidFill>
                <a:effectLst/>
                <a:uLnTx/>
                <a:uFillTx/>
                <a:latin typeface="Arial" panose="020B0604020202020204" pitchFamily="34" charset="0"/>
                <a:ea typeface="+mn-ea"/>
                <a:cs typeface="+mn-cs"/>
              </a:rPr>
              <a:t>CHỌN </a:t>
            </a:r>
            <a:r>
              <a:rPr kumimoji="0" lang="en-US" altLang="en-US" sz="2400" b="0" i="0" u="none" strike="noStrike" kern="1200" cap="none" spc="0" normalizeH="0" baseline="0" noProof="0">
                <a:ln>
                  <a:noFill/>
                </a:ln>
                <a:solidFill>
                  <a:srgbClr val="FF0000"/>
                </a:solidFill>
                <a:effectLst/>
                <a:uLnTx/>
                <a:uFillTx/>
                <a:latin typeface="Arial" panose="020B0604020202020204" pitchFamily="34" charset="0"/>
                <a:ea typeface="+mn-ea"/>
                <a:cs typeface="+mn-cs"/>
              </a:rPr>
              <a:t>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14628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5707" y="990798"/>
            <a:ext cx="11369964" cy="1384995"/>
          </a:xfrm>
          <a:prstGeom prst="rect">
            <a:avLst/>
          </a:prstGeom>
        </p:spPr>
        <p:txBody>
          <a:bodyPr wrap="square">
            <a:spAutoFit/>
          </a:bodyPr>
          <a:lstStyle/>
          <a:p>
            <a:r>
              <a:rPr lang="vi-VN" sz="2800" b="1" dirty="0">
                <a:solidFill>
                  <a:srgbClr val="000000"/>
                </a:solidFill>
                <a:latin typeface="+mj-lt"/>
              </a:rPr>
              <a:t>Sau những trận mưa lớn kéo dài, hầu hết cây trong vườn bị ngập úng lâu và bị chết. Theo em, tại sao khi bị ngập nước cây lại chết mặc dù nước có vai trò rất quan trọng đối với sự sống của cây?</a:t>
            </a:r>
            <a:endParaRPr lang="en-US" sz="2800" b="1" dirty="0">
              <a:latin typeface="+mj-lt"/>
            </a:endParaRPr>
          </a:p>
        </p:txBody>
      </p:sp>
      <p:sp>
        <p:nvSpPr>
          <p:cNvPr id="5" name="TextBox 4"/>
          <p:cNvSpPr txBox="1"/>
          <p:nvPr/>
        </p:nvSpPr>
        <p:spPr>
          <a:xfrm>
            <a:off x="4276436" y="230909"/>
            <a:ext cx="3288146"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VẬN DỤNG</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9598" y="2489351"/>
            <a:ext cx="11222181" cy="3785652"/>
          </a:xfrm>
          <a:prstGeom prst="rect">
            <a:avLst/>
          </a:prstGeom>
        </p:spPr>
        <p:txBody>
          <a:bodyPr wrap="square">
            <a:spAutoFit/>
          </a:bodyPr>
          <a:lstStyle/>
          <a:p>
            <a:pPr algn="just"/>
            <a:r>
              <a:rPr lang="vi-VN" sz="3000" b="1" dirty="0">
                <a:solidFill>
                  <a:srgbClr val="008000"/>
                </a:solidFill>
                <a:latin typeface="+mj-lt"/>
              </a:rPr>
              <a:t>Lời giải:</a:t>
            </a:r>
            <a:endParaRPr lang="vi-VN" sz="3000" b="1" dirty="0">
              <a:solidFill>
                <a:srgbClr val="000000"/>
              </a:solidFill>
              <a:latin typeface="+mj-lt"/>
            </a:endParaRPr>
          </a:p>
          <a:p>
            <a:pPr algn="just"/>
            <a:r>
              <a:rPr lang="vi-VN" sz="3000" b="1" dirty="0">
                <a:solidFill>
                  <a:srgbClr val="000000"/>
                </a:solidFill>
                <a:latin typeface="+mj-lt"/>
              </a:rPr>
              <a:t>Khi bị ngập nước cây lại chết mặc dù nước có vai trò rất quan trọng đối với sự sống của cây vì: Khi đất bị ngập úng, nước tràn vào các khe đất chiếm chỗ của oxygen → Khi ngập nước lâu ngày, rễ cây bị thiếu oxygen nên quá trình hô hấp ở rễ bị ngừng trệ, điều này khiến cho tế bào rễ nói chung và tế bào lông hút nói riêng bị hủy hoại, mất đi khả năng hút nước và chất khoáng → Cây sẽ bị chết vì thiếu nước trong tế bào mặc dù rễ cây ngập trong nước.</a:t>
            </a:r>
            <a:endParaRPr lang="vi-VN" sz="3000" b="1" i="0" dirty="0">
              <a:solidFill>
                <a:srgbClr val="000000"/>
              </a:solidFill>
              <a:effectLst/>
              <a:latin typeface="+mj-lt"/>
            </a:endParaRPr>
          </a:p>
        </p:txBody>
      </p:sp>
    </p:spTree>
    <p:extLst>
      <p:ext uri="{BB962C8B-B14F-4D97-AF65-F5344CB8AC3E}">
        <p14:creationId xmlns:p14="http://schemas.microsoft.com/office/powerpoint/2010/main" val="42294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3042012" y="1079616"/>
            <a:ext cx="5877299" cy="3724096"/>
          </a:xfrm>
          <a:prstGeom prst="rect">
            <a:avLst/>
          </a:prstGeom>
          <a:noFill/>
          <a:ln>
            <a:noFill/>
          </a:ln>
          <a:effectLs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sng" strike="noStrike" kern="1200" cap="none" spc="0" normalizeH="0" baseline="0" noProof="0" dirty="0" err="1">
                <a:ln>
                  <a:noFill/>
                </a:ln>
                <a:solidFill>
                  <a:srgbClr val="FF0000"/>
                </a:solidFill>
                <a:effectLst/>
                <a:uLnTx/>
                <a:uFillTx/>
                <a:latin typeface="Times New Roman" pitchFamily="18" charset="0"/>
                <a:ea typeface="+mn-ea"/>
                <a:cs typeface="+mn-cs"/>
              </a:rPr>
              <a:t>Hướng</a:t>
            </a:r>
            <a:r>
              <a:rPr kumimoji="0" lang="en-US" sz="3600" b="1" i="1" u="sng"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600" b="1" i="1" u="sng" strike="noStrike" kern="1200" cap="none" spc="0" normalizeH="0" baseline="0" noProof="0" dirty="0" err="1">
                <a:ln>
                  <a:noFill/>
                </a:ln>
                <a:solidFill>
                  <a:srgbClr val="FF0000"/>
                </a:solidFill>
                <a:effectLst/>
                <a:uLnTx/>
                <a:uFillTx/>
                <a:latin typeface="Times New Roman" pitchFamily="18" charset="0"/>
                <a:ea typeface="+mn-ea"/>
                <a:cs typeface="+mn-cs"/>
              </a:rPr>
              <a:t>dẫn</a:t>
            </a:r>
            <a:r>
              <a:rPr kumimoji="0" lang="en-US" sz="3600" b="1" i="1" u="sng" strike="noStrike" kern="1200" cap="none" spc="0" normalizeH="0" baseline="0" noProof="0" dirty="0">
                <a:ln>
                  <a:noFill/>
                </a:ln>
                <a:solidFill>
                  <a:srgbClr val="FF0000"/>
                </a:solidFill>
                <a:effectLst/>
                <a:uLnTx/>
                <a:uFillTx/>
                <a:latin typeface="Times New Roman" pitchFamily="18" charset="0"/>
                <a:ea typeface="+mn-ea"/>
                <a:cs typeface="+mn-cs"/>
              </a:rPr>
              <a:t> </a:t>
            </a:r>
            <a:r>
              <a:rPr kumimoji="0" lang="en-US" sz="3600" b="1" i="1" u="sng" strike="noStrike" kern="1200" cap="none" spc="0" normalizeH="0" baseline="0" noProof="0" dirty="0" err="1">
                <a:ln>
                  <a:noFill/>
                </a:ln>
                <a:solidFill>
                  <a:srgbClr val="FF0000"/>
                </a:solidFill>
                <a:effectLst/>
                <a:uLnTx/>
                <a:uFillTx/>
                <a:latin typeface="Times New Roman" pitchFamily="18" charset="0"/>
                <a:ea typeface="+mn-ea"/>
                <a:cs typeface="+mn-cs"/>
              </a:rPr>
              <a:t>học</a:t>
            </a:r>
            <a:r>
              <a:rPr kumimoji="0" lang="en-US" sz="3600" b="1" i="1" u="sng" strike="noStrike" kern="1200" cap="none" spc="0" normalizeH="0" baseline="0" noProof="0" dirty="0">
                <a:ln>
                  <a:noFill/>
                </a:ln>
                <a:solidFill>
                  <a:srgbClr val="FF0000"/>
                </a:solidFill>
                <a:effectLst/>
                <a:uLnTx/>
                <a:uFillTx/>
                <a:latin typeface="Times New Roman" pitchFamily="18" charset="0"/>
                <a:ea typeface="+mn-ea"/>
                <a:cs typeface="+mn-cs"/>
              </a:rPr>
              <a:t> ở </a:t>
            </a:r>
            <a:r>
              <a:rPr kumimoji="0" lang="en-US" sz="3600" b="1" i="1" u="sng" strike="noStrike" kern="1200" cap="none" spc="0" normalizeH="0" baseline="0" noProof="0" dirty="0" err="1">
                <a:ln>
                  <a:noFill/>
                </a:ln>
                <a:solidFill>
                  <a:srgbClr val="FF0000"/>
                </a:solidFill>
                <a:effectLst/>
                <a:uLnTx/>
                <a:uFillTx/>
                <a:latin typeface="Times New Roman" pitchFamily="18" charset="0"/>
                <a:ea typeface="+mn-ea"/>
                <a:cs typeface="+mn-cs"/>
              </a:rPr>
              <a:t>nhà</a:t>
            </a:r>
            <a:r>
              <a:rPr kumimoji="0" lang="en-US" sz="3600" b="1" i="1" u="sng" strike="noStrike" kern="1200" cap="none" spc="0" normalizeH="0" baseline="0" noProof="0" dirty="0">
                <a:ln>
                  <a:noFill/>
                </a:ln>
                <a:solidFill>
                  <a:srgbClr val="FF0000"/>
                </a:solidFill>
                <a:effectLst/>
                <a:uLnTx/>
                <a:uFillTx/>
                <a:latin typeface="Times New Roman" pitchFamily="18" charset="0"/>
                <a:ea typeface="+mn-ea"/>
                <a:cs typeface="+mn-cs"/>
              </a:rPr>
              <a:t>:</a:t>
            </a:r>
          </a:p>
          <a:p>
            <a:pPr marL="285750" marR="0" lvl="0" indent="-285750" algn="l" defTabSz="914400" rtl="0" eaLnBrk="0" fontAlgn="auto" latinLnBrk="0" hangingPunct="0">
              <a:lnSpc>
                <a:spcPct val="100000"/>
              </a:lnSpc>
              <a:spcBef>
                <a:spcPts val="0"/>
              </a:spcBef>
              <a:spcAft>
                <a:spcPts val="0"/>
              </a:spcAft>
              <a:buClrTx/>
              <a:buSzTx/>
              <a:buFontTx/>
              <a:buNone/>
              <a:tabLst/>
              <a:defRPr/>
            </a:pPr>
            <a:r>
              <a:rPr kumimoji="0" lang="nl-N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 Học </a:t>
            </a:r>
            <a:r>
              <a:rPr kumimoji="0" lang="nl-NL"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bài cũ và trả lời câu </a:t>
            </a:r>
            <a:r>
              <a:rPr kumimoji="0" lang="nl-NL" sz="20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hỏi </a:t>
            </a:r>
            <a:r>
              <a:rPr kumimoji="0" lang="nl-N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SGK; SBT.</a:t>
            </a:r>
            <a:endParaRPr kumimoji="0" lang="nl-NL"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r>
              <a:rPr kumimoji="0" lang="nl-NL" sz="2000" b="0" i="1"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a:t>
            </a:r>
            <a:r>
              <a:rPr kumimoji="0" lang="nl-N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 Nghiên </a:t>
            </a:r>
            <a:r>
              <a:rPr kumimoji="0" lang="nl-NL" sz="20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cứu </a:t>
            </a:r>
            <a:r>
              <a:rPr kumimoji="0" lang="nl-NL" sz="20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trước </a:t>
            </a:r>
            <a:r>
              <a:rPr kumimoji="0" lang="nl-N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bài</a:t>
            </a:r>
            <a:r>
              <a:rPr kumimoji="0" lang="nl-NL" sz="20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 </a:t>
            </a:r>
            <a:r>
              <a:rPr kumimoji="0" lang="nl-NL" sz="20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31</a:t>
            </a:r>
            <a:r>
              <a:rPr kumimoji="0" lang="nl-NL" sz="2000" b="1"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t>“Trao đổi nước và chất dinh dưỡng ở động vật”.</a:t>
            </a:r>
          </a:p>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GV </a:t>
            </a:r>
            <a:r>
              <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hướng dẫn học sinh làm </a:t>
            </a:r>
            <a:r>
              <a:rPr kumimoji="0" 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TN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chứng minh cây thoát hơi nước qua lá tại nhà, quay video trao đổi:</a:t>
            </a:r>
          </a:p>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Chuẩn bị: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bao nilong trong suốt, dây buộc.</a:t>
            </a:r>
          </a:p>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Tiến </a:t>
            </a:r>
            <a:r>
              <a:rPr kumimoji="0" 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hành: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r>
              <a:rPr kumimoji="0" lang="en-US" sz="2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139992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7388"/>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nvPr>
        </p:nvGraphicFramePr>
        <p:xfrm>
          <a:off x="2753033" y="1509717"/>
          <a:ext cx="6469626" cy="3495310"/>
        </p:xfrm>
        <a:graphic>
          <a:graphicData uri="http://schemas.openxmlformats.org/drawingml/2006/table">
            <a:tbl>
              <a:tblPr firstRow="1" firstCol="1" bandRow="1">
                <a:tableStyleId>{5C22544A-7EE6-4342-B048-85BDC9FD1C3A}</a:tableStyleId>
              </a:tblPr>
              <a:tblGrid>
                <a:gridCol w="6469626">
                  <a:extLst>
                    <a:ext uri="{9D8B030D-6E8A-4147-A177-3AD203B41FA5}">
                      <a16:colId xmlns:a16="http://schemas.microsoft.com/office/drawing/2014/main" val="20000"/>
                    </a:ext>
                  </a:extLst>
                </a:gridCol>
              </a:tblGrid>
              <a:tr h="3495310">
                <a:tc>
                  <a:txBody>
                    <a:bodyPr/>
                    <a:lstStyle/>
                    <a:p>
                      <a:pPr algn="ctr">
                        <a:lnSpc>
                          <a:spcPct val="107000"/>
                        </a:lnSpc>
                        <a:spcAft>
                          <a:spcPts val="0"/>
                        </a:spcAft>
                      </a:pPr>
                      <a:endParaRPr lang="en-US" sz="1400" smtClean="0">
                        <a:solidFill>
                          <a:schemeClr val="tx1"/>
                        </a:solidFill>
                        <a:effectLst/>
                      </a:endParaRPr>
                    </a:p>
                    <a:p>
                      <a:pPr algn="ctr">
                        <a:lnSpc>
                          <a:spcPct val="107000"/>
                        </a:lnSpc>
                        <a:spcAft>
                          <a:spcPts val="0"/>
                        </a:spcAft>
                      </a:pPr>
                      <a:r>
                        <a:rPr lang="en-US" sz="1600" smtClean="0">
                          <a:solidFill>
                            <a:schemeClr val="tx1"/>
                          </a:solidFill>
                          <a:effectLst/>
                          <a:latin typeface="Times New Roman" panose="02020603050405020304" pitchFamily="18" charset="0"/>
                          <a:cs typeface="Times New Roman" panose="02020603050405020304" pitchFamily="18" charset="0"/>
                        </a:rPr>
                        <a:t>BÁO </a:t>
                      </a:r>
                      <a:r>
                        <a:rPr lang="en-US" sz="1600">
                          <a:solidFill>
                            <a:schemeClr val="tx1"/>
                          </a:solidFill>
                          <a:effectLst/>
                          <a:latin typeface="Times New Roman" panose="02020603050405020304" pitchFamily="18" charset="0"/>
                          <a:cs typeface="Times New Roman" panose="02020603050405020304" pitchFamily="18" charset="0"/>
                        </a:rPr>
                        <a:t>CÁO KẾT QUẢ THÍ NGHIỆM</a:t>
                      </a:r>
                    </a:p>
                    <a:p>
                      <a:pPr algn="ctr">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16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1600">
                          <a:solidFill>
                            <a:schemeClr val="tx1"/>
                          </a:solidFill>
                          <a:effectLst/>
                          <a:latin typeface="Times New Roman" panose="02020603050405020304" pitchFamily="18" charset="0"/>
                          <a:cs typeface="Times New Roman" panose="02020603050405020304" pitchFamily="18" charset="0"/>
                        </a:rPr>
                        <a:t>5. Kết luận: ………………………………………………………………</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86965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3620654" y="3001920"/>
            <a:ext cx="4792963" cy="3046456"/>
          </a:xfrm>
          <a:prstGeom prst="rect">
            <a:avLst/>
          </a:prstGeom>
        </p:spPr>
      </p:pic>
      <p:sp>
        <p:nvSpPr>
          <p:cNvPr id="8" name="Cloud Callout 7"/>
          <p:cNvSpPr/>
          <p:nvPr/>
        </p:nvSpPr>
        <p:spPr>
          <a:xfrm>
            <a:off x="1" y="1070354"/>
            <a:ext cx="4987636" cy="2622873"/>
          </a:xfrm>
          <a:prstGeom prst="cloudCallout">
            <a:avLst>
              <a:gd name="adj1" fmla="val 33309"/>
              <a:gd name="adj2" fmla="val 68159"/>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Nước</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và</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chất</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dinh</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dưỡng</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được</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vận</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chuyển</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trong</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cây</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như</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thế</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2800" b="1" i="1" dirty="0" err="1" smtClean="0">
                <a:solidFill>
                  <a:srgbClr val="ED7D31">
                    <a:lumMod val="50000"/>
                  </a:srgbClr>
                </a:solidFill>
                <a:latin typeface="Times New Roman" panose="02020603050405020304" pitchFamily="18" charset="0"/>
                <a:cs typeface="Times New Roman" panose="02020603050405020304" pitchFamily="18" charset="0"/>
              </a:rPr>
              <a:t>nào</a:t>
            </a:r>
            <a:r>
              <a:rPr lang="en-US" sz="2800" b="1" i="1" dirty="0" smtClean="0">
                <a:solidFill>
                  <a:srgbClr val="ED7D31">
                    <a:lumMod val="50000"/>
                  </a:srgbClr>
                </a:solidFill>
                <a:latin typeface="Times New Roman" panose="02020603050405020304" pitchFamily="18" charset="0"/>
                <a:cs typeface="Times New Roman" panose="02020603050405020304" pitchFamily="18" charset="0"/>
              </a:rPr>
              <a:t>?</a:t>
            </a:r>
            <a:endParaRPr kumimoji="0" lang="en-US" sz="28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4165601" y="2605860"/>
            <a:ext cx="4010025" cy="3838575"/>
          </a:xfrm>
          <a:prstGeom prst="rect">
            <a:avLst/>
          </a:prstGeom>
        </p:spPr>
      </p:pic>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230887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
        <p:nvSpPr>
          <p:cNvPr id="8" name="Cloud Callout 7"/>
          <p:cNvSpPr/>
          <p:nvPr/>
        </p:nvSpPr>
        <p:spPr>
          <a:xfrm>
            <a:off x="764497" y="261258"/>
            <a:ext cx="8997020" cy="2330456"/>
          </a:xfrm>
          <a:prstGeom prst="cloudCallout">
            <a:avLst>
              <a:gd name="adj1" fmla="val 33309"/>
              <a:gd name="adj2" fmla="val 68159"/>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Hiện</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tượng</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em</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quan</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sát</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được</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trong</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2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hình</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dưới</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đây</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là</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gì</a:t>
            </a:r>
            <a:r>
              <a:rPr kumimoji="0" lang="en-US" sz="36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Hậu</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quả</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của</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nó</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với</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cây</a:t>
            </a:r>
            <a:r>
              <a:rPr kumimoji="0" lang="en-US" sz="36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rPr>
              <a:t>?</a:t>
            </a:r>
            <a:endParaRPr kumimoji="0" lang="en-US" sz="36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10" name="Picture 9" descr="https://static.tuoitre.vn/tto/i/s626/2016/05/10/hinh-7-1462873120.jpg"/>
          <p:cNvPicPr/>
          <p:nvPr/>
        </p:nvPicPr>
        <p:blipFill>
          <a:blip r:embed="rId2">
            <a:extLst>
              <a:ext uri="{28A0092B-C50C-407E-A947-70E740481C1C}">
                <a14:useLocalDpi xmlns:a14="http://schemas.microsoft.com/office/drawing/2010/main" val="0"/>
              </a:ext>
            </a:extLst>
          </a:blip>
          <a:srcRect/>
          <a:stretch>
            <a:fillRect/>
          </a:stretch>
        </p:blipFill>
        <p:spPr bwMode="auto">
          <a:xfrm>
            <a:off x="1320800" y="2843317"/>
            <a:ext cx="4719781" cy="3437409"/>
          </a:xfrm>
          <a:prstGeom prst="rect">
            <a:avLst/>
          </a:prstGeom>
          <a:noFill/>
          <a:ln>
            <a:noFill/>
          </a:ln>
        </p:spPr>
      </p:pic>
      <p:pic>
        <p:nvPicPr>
          <p:cNvPr id="11" name="Picture 10" descr="Vườn cam bị ngập nước trong mùa mưa lũ"/>
          <p:cNvPicPr/>
          <p:nvPr/>
        </p:nvPicPr>
        <p:blipFill>
          <a:blip r:embed="rId3">
            <a:extLst>
              <a:ext uri="{28A0092B-C50C-407E-A947-70E740481C1C}">
                <a14:useLocalDpi xmlns:a14="http://schemas.microsoft.com/office/drawing/2010/main" val="0"/>
              </a:ext>
            </a:extLst>
          </a:blip>
          <a:srcRect/>
          <a:stretch>
            <a:fillRect/>
          </a:stretch>
        </p:blipFill>
        <p:spPr bwMode="auto">
          <a:xfrm>
            <a:off x="6548583" y="2843317"/>
            <a:ext cx="4507344" cy="3437409"/>
          </a:xfrm>
          <a:prstGeom prst="rect">
            <a:avLst/>
          </a:prstGeom>
          <a:noFill/>
          <a:ln>
            <a:noFill/>
          </a:ln>
        </p:spPr>
      </p:pic>
    </p:spTree>
    <p:extLst>
      <p:ext uri="{BB962C8B-B14F-4D97-AF65-F5344CB8AC3E}">
        <p14:creationId xmlns:p14="http://schemas.microsoft.com/office/powerpoint/2010/main" val="226529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00" y="168275"/>
            <a:ext cx="10732958" cy="884420"/>
          </a:xfrm>
        </p:spPr>
        <p:txBody>
          <a:bodyPr>
            <a:normAutofit fontScale="92500" lnSpcReduction="20000"/>
          </a:bodyPr>
          <a:lstStyle/>
          <a:p>
            <a:pPr lvl="0" algn="just"/>
            <a:r>
              <a:rPr lang="en-US" b="1" dirty="0">
                <a:solidFill>
                  <a:srgbClr val="ED7D31">
                    <a:lumMod val="75000"/>
                  </a:srgbClr>
                </a:solidFill>
                <a:latin typeface="Times New Roman" panose="02020603050405020304" pitchFamily="18" charset="0"/>
                <a:cs typeface="Times New Roman" panose="02020603050405020304" pitchFamily="18" charset="0"/>
              </a:rPr>
              <a:t>IV. MỘT SỐ YẾU TỐ CHỦ YẾU ẢNH HƯỞNG ĐẾN TRAO ĐỔI NƯỚC VÀ CHẤT DINH DƯỠNG Ở THỰC VẬT.</a:t>
            </a:r>
          </a:p>
          <a:p>
            <a:endParaRPr lang="en-US" sz="3200" dirty="0">
              <a:latin typeface="Times New Roman" panose="02020603050405020304" pitchFamily="18" charset="0"/>
              <a:cs typeface="Times New Roman" panose="02020603050405020304" pitchFamily="18" charset="0"/>
            </a:endParaRPr>
          </a:p>
        </p:txBody>
      </p:sp>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764498" y="3639960"/>
            <a:ext cx="4826833" cy="3067984"/>
          </a:xfrm>
          <a:prstGeom prst="rect">
            <a:avLst/>
          </a:prstGeom>
        </p:spPr>
      </p:pic>
      <p:sp>
        <p:nvSpPr>
          <p:cNvPr id="8" name="Cloud Callout 7"/>
          <p:cNvSpPr/>
          <p:nvPr/>
        </p:nvSpPr>
        <p:spPr>
          <a:xfrm>
            <a:off x="368299" y="1052694"/>
            <a:ext cx="6163129" cy="2676157"/>
          </a:xfrm>
          <a:prstGeom prst="cloudCallout">
            <a:avLst>
              <a:gd name="adj1" fmla="val -14419"/>
              <a:gd name="adj2" fmla="val 85680"/>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Theo </a:t>
            </a:r>
            <a:r>
              <a:rPr kumimoji="0" lang="en-US" sz="2800" b="1" i="1" u="none" strike="noStrike" kern="1200" cap="none" spc="0" normalizeH="0" baseline="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em</a:t>
            </a:r>
            <a:r>
              <a:rPr kumimoji="0" lang="en-US" sz="28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những</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yếu</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tố</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chủ</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yếu</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nào</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của</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môi</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trường</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ảnh</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hưởng</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tới</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quá</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trình</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hút</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nước</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và</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khoáng</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của</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noProof="0" dirty="0" err="1"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cây</a:t>
            </a:r>
            <a:r>
              <a:rPr lang="en-US" sz="2800" b="1" i="1" dirty="0">
                <a:solidFill>
                  <a:srgbClr val="ED7D31">
                    <a:lumMod val="50000"/>
                  </a:srgbClr>
                </a:solidFill>
                <a:latin typeface="Times New Roman" panose="02020603050405020304" pitchFamily="18" charset="0"/>
                <a:cs typeface="Times New Roman" panose="02020603050405020304" pitchFamily="18" charset="0"/>
              </a:rPr>
              <a:t>?</a:t>
            </a:r>
            <a:r>
              <a:rPr kumimoji="0" lang="en-US" sz="2800" b="1" i="1" u="none" strike="noStrike" kern="1200" cap="none" spc="0" normalizeH="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rPr>
              <a:t> </a:t>
            </a:r>
            <a:endParaRPr kumimoji="0" lang="en-US" sz="28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pic>
        <p:nvPicPr>
          <p:cNvPr id="2050" name="Picture 2" descr="https://bancaynoithat.com/kcfinder/upload/images/Cay%20xanh%20loc%20khong%20k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0666" y="1849975"/>
            <a:ext cx="5166534" cy="485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38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par>
                                <p:cTn id="14" presetID="2" presetClass="exit" presetSubtype="4" fill="hold" grpId="0" nodeType="withEffect">
                                  <p:stCondLst>
                                    <p:cond delay="0"/>
                                  </p:stCondLst>
                                  <p:childTnLst>
                                    <p:anim calcmode="lin" valueType="num">
                                      <p:cBhvr additive="base">
                                        <p:cTn id="15" dur="500"/>
                                        <p:tgtEl>
                                          <p:spTgt spid="8"/>
                                        </p:tgtEl>
                                        <p:attrNameLst>
                                          <p:attrName>ppt_x</p:attrName>
                                        </p:attrNameLst>
                                      </p:cBhvr>
                                      <p:tavLst>
                                        <p:tav tm="0">
                                          <p:val>
                                            <p:strVal val="ppt_x"/>
                                          </p:val>
                                        </p:tav>
                                        <p:tav tm="100000">
                                          <p:val>
                                            <p:strVal val="ppt_x"/>
                                          </p:val>
                                        </p:tav>
                                      </p:tavLst>
                                    </p:anim>
                                    <p:anim calcmode="lin" valueType="num">
                                      <p:cBhvr additive="base">
                                        <p:cTn id="16" dur="500"/>
                                        <p:tgtEl>
                                          <p:spTgt spid="8"/>
                                        </p:tgtEl>
                                        <p:attrNameLst>
                                          <p:attrName>ppt_y</p:attrName>
                                        </p:attrNameLst>
                                      </p:cBhvr>
                                      <p:tavLst>
                                        <p:tav tm="0">
                                          <p:val>
                                            <p:strVal val="ppt_y"/>
                                          </p:val>
                                        </p:tav>
                                        <p:tav tm="100000">
                                          <p:val>
                                            <p:strVal val="1+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p:cTn id="22" dur="1000" fill="hold"/>
                                        <p:tgtEl>
                                          <p:spTgt spid="2050"/>
                                        </p:tgtEl>
                                        <p:attrNameLst>
                                          <p:attrName>ppt_w</p:attrName>
                                        </p:attrNameLst>
                                      </p:cBhvr>
                                      <p:tavLst>
                                        <p:tav tm="0">
                                          <p:val>
                                            <p:fltVal val="0"/>
                                          </p:val>
                                        </p:tav>
                                        <p:tav tm="100000">
                                          <p:val>
                                            <p:strVal val="#ppt_w"/>
                                          </p:val>
                                        </p:tav>
                                      </p:tavLst>
                                    </p:anim>
                                    <p:anim calcmode="lin" valueType="num">
                                      <p:cBhvr>
                                        <p:cTn id="23" dur="1000" fill="hold"/>
                                        <p:tgtEl>
                                          <p:spTgt spid="2050"/>
                                        </p:tgtEl>
                                        <p:attrNameLst>
                                          <p:attrName>ppt_h</p:attrName>
                                        </p:attrNameLst>
                                      </p:cBhvr>
                                      <p:tavLst>
                                        <p:tav tm="0">
                                          <p:val>
                                            <p:fltVal val="0"/>
                                          </p:val>
                                        </p:tav>
                                        <p:tav tm="100000">
                                          <p:val>
                                            <p:strVal val="#ppt_h"/>
                                          </p:val>
                                        </p:tav>
                                      </p:tavLst>
                                    </p:anim>
                                    <p:anim calcmode="lin" valueType="num">
                                      <p:cBhvr>
                                        <p:cTn id="24" dur="1000" fill="hold"/>
                                        <p:tgtEl>
                                          <p:spTgt spid="2050"/>
                                        </p:tgtEl>
                                        <p:attrNameLst>
                                          <p:attrName>style.rotation</p:attrName>
                                        </p:attrNameLst>
                                      </p:cBhvr>
                                      <p:tavLst>
                                        <p:tav tm="0">
                                          <p:val>
                                            <p:fltVal val="90"/>
                                          </p:val>
                                        </p:tav>
                                        <p:tav tm="100000">
                                          <p:val>
                                            <p:fltVal val="0"/>
                                          </p:val>
                                        </p:tav>
                                      </p:tavLst>
                                    </p:anim>
                                    <p:animEffect transition="in" filter="fade">
                                      <p:cBhvr>
                                        <p:cTn id="2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00" y="336161"/>
            <a:ext cx="10732958" cy="884420"/>
          </a:xfrm>
        </p:spPr>
        <p:txBody>
          <a:bodyPr>
            <a:normAutofit fontScale="92500" lnSpcReduction="20000"/>
          </a:bodyPr>
          <a:lstStyle/>
          <a:p>
            <a:pPr lvl="0" algn="just"/>
            <a:r>
              <a:rPr lang="en-US" b="1" dirty="0">
                <a:solidFill>
                  <a:srgbClr val="ED7D31">
                    <a:lumMod val="75000"/>
                  </a:srgbClr>
                </a:solidFill>
                <a:latin typeface="Times New Roman" panose="02020603050405020304" pitchFamily="18" charset="0"/>
                <a:cs typeface="Times New Roman" panose="02020603050405020304" pitchFamily="18" charset="0"/>
              </a:rPr>
              <a:t>IV. MỘT SỐ YẾU TỐ CHỦ YẾU ẢNH HƯỞNG ĐẾN TRAO ĐỔI NƯỚC VÀ CHẤT DINH DƯỠNG Ở THỰC VẬT.</a:t>
            </a:r>
          </a:p>
          <a:p>
            <a:endParaRPr lang="en-US" sz="3200" dirty="0">
              <a:latin typeface="Times New Roman" panose="02020603050405020304" pitchFamily="18" charset="0"/>
              <a:cs typeface="Times New Roman" panose="02020603050405020304" pitchFamily="18" charset="0"/>
            </a:endParaRPr>
          </a:p>
        </p:txBody>
      </p:sp>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pic>
        <p:nvPicPr>
          <p:cNvPr id="2050" name="Picture 2" descr="https://bancaynoithat.com/kcfinder/upload/images/Cay%20xanh%20loc%20khong%20k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982" y="1270660"/>
            <a:ext cx="4599704" cy="53304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625546586"/>
              </p:ext>
            </p:extLst>
          </p:nvPr>
        </p:nvGraphicFramePr>
        <p:xfrm>
          <a:off x="386541" y="1179677"/>
          <a:ext cx="7076441" cy="5709265"/>
        </p:xfrm>
        <a:graphic>
          <a:graphicData uri="http://schemas.openxmlformats.org/drawingml/2006/table">
            <a:tbl>
              <a:tblPr firstRow="1" firstCol="1" bandRow="1"/>
              <a:tblGrid>
                <a:gridCol w="1895980">
                  <a:extLst>
                    <a:ext uri="{9D8B030D-6E8A-4147-A177-3AD203B41FA5}">
                      <a16:colId xmlns:a16="http://schemas.microsoft.com/office/drawing/2014/main" val="690939919"/>
                    </a:ext>
                  </a:extLst>
                </a:gridCol>
                <a:gridCol w="5180461">
                  <a:extLst>
                    <a:ext uri="{9D8B030D-6E8A-4147-A177-3AD203B41FA5}">
                      <a16:colId xmlns:a16="http://schemas.microsoft.com/office/drawing/2014/main" val="3538506174"/>
                    </a:ext>
                  </a:extLst>
                </a:gridCol>
              </a:tblGrid>
              <a:tr h="1000165">
                <a:tc>
                  <a:txBody>
                    <a:bodyPr/>
                    <a:lstStyle/>
                    <a:p>
                      <a:pPr algn="just">
                        <a:lnSpc>
                          <a:spcPct val="107000"/>
                        </a:lnSpc>
                        <a:spcBef>
                          <a:spcPts val="600"/>
                        </a:spcBef>
                        <a:spcAft>
                          <a:spcPts val="600"/>
                        </a:spcAft>
                      </a:pPr>
                      <a:r>
                        <a:rPr lang="en-US" sz="2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hưởng</a:t>
                      </a:r>
                      <a:endPar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endParaRPr lang="en-US" sz="28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118946"/>
                  </a:ext>
                </a:extLst>
              </a:tr>
              <a:tr h="646546">
                <a:tc>
                  <a:txBody>
                    <a:bodyPr/>
                    <a:lstStyle/>
                    <a:p>
                      <a:pPr algn="just">
                        <a:lnSpc>
                          <a:spcPct val="107000"/>
                        </a:lnSpc>
                        <a:spcBef>
                          <a:spcPts val="60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9086"/>
                  </a:ext>
                </a:extLst>
              </a:tr>
              <a:tr h="674194">
                <a:tc>
                  <a:txBody>
                    <a:bodyPr/>
                    <a:lstStyle/>
                    <a:p>
                      <a:pPr algn="just">
                        <a:lnSpc>
                          <a:spcPct val="107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809430"/>
                  </a:ext>
                </a:extLst>
              </a:tr>
              <a:tr h="965621">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348828"/>
                  </a:ext>
                </a:extLst>
              </a:tr>
              <a:tr h="965621">
                <a:tc>
                  <a:txBody>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153557"/>
                  </a:ext>
                </a:extLst>
              </a:tr>
            </a:tbl>
          </a:graphicData>
        </a:graphic>
      </p:graphicFrame>
      <p:sp>
        <p:nvSpPr>
          <p:cNvPr id="2" name="Rectangle 1"/>
          <p:cNvSpPr/>
          <p:nvPr/>
        </p:nvSpPr>
        <p:spPr>
          <a:xfrm>
            <a:off x="411019" y="2341293"/>
            <a:ext cx="1754909" cy="443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sáng</a:t>
            </a:r>
            <a:endParaRPr lang="en-US" dirty="0"/>
          </a:p>
        </p:txBody>
      </p:sp>
      <p:sp>
        <p:nvSpPr>
          <p:cNvPr id="7" name="Rectangle 6"/>
          <p:cNvSpPr/>
          <p:nvPr/>
        </p:nvSpPr>
        <p:spPr>
          <a:xfrm>
            <a:off x="411019" y="5348654"/>
            <a:ext cx="1754909" cy="1334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Bef>
                <a:spcPts val="600"/>
              </a:spcBef>
              <a:spcAft>
                <a:spcPts val="600"/>
              </a:spcAft>
              <a:defRPr/>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tơi</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xốp</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đất</a:t>
            </a:r>
            <a:endPar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411019" y="3593542"/>
            <a:ext cx="1754909" cy="1496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Bef>
                <a:spcPts val="600"/>
              </a:spcBef>
              <a:spcAft>
                <a:spcPts val="600"/>
              </a:spcAft>
              <a:defRPr/>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ẩm</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khí</a:t>
            </a:r>
            <a:endPar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87219" y="2990272"/>
            <a:ext cx="1754909" cy="4433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Bef>
                <a:spcPts val="600"/>
              </a:spcBef>
              <a:spcAft>
                <a:spcPts val="600"/>
              </a:spcAft>
              <a:defRPr/>
            </a:pP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Nhiệt</a:t>
            </a:r>
            <a:r>
              <a:rPr lang="en-US" sz="28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độ</a:t>
            </a:r>
            <a:endParaRPr lang="en-US" sz="2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313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00" y="168275"/>
            <a:ext cx="10732958" cy="884420"/>
          </a:xfrm>
        </p:spPr>
        <p:txBody>
          <a:bodyPr>
            <a:normAutofit fontScale="92500" lnSpcReduction="20000"/>
          </a:bodyPr>
          <a:lstStyle/>
          <a:p>
            <a:pPr lvl="0" algn="just"/>
            <a:r>
              <a:rPr lang="en-US" b="1" dirty="0">
                <a:solidFill>
                  <a:srgbClr val="ED7D31">
                    <a:lumMod val="75000"/>
                  </a:srgbClr>
                </a:solidFill>
                <a:latin typeface="Times New Roman" panose="02020603050405020304" pitchFamily="18" charset="0"/>
                <a:cs typeface="Times New Roman" panose="02020603050405020304" pitchFamily="18" charset="0"/>
              </a:rPr>
              <a:t>IV. MỘT SỐ YẾU TỐ CHỦ YẾU ẢNH HƯỞNG ĐẾN TRAO ĐỔI NƯỚC VÀ CHẤT DINH DƯỠNG Ở THỰC VẬT.</a:t>
            </a:r>
          </a:p>
          <a:p>
            <a:endParaRPr lang="en-US" sz="3200" dirty="0">
              <a:latin typeface="Times New Roman" panose="02020603050405020304" pitchFamily="18" charset="0"/>
              <a:cs typeface="Times New Roman" panose="02020603050405020304" pitchFamily="18" charset="0"/>
            </a:endParaRPr>
          </a:p>
        </p:txBody>
      </p:sp>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437682459"/>
              </p:ext>
            </p:extLst>
          </p:nvPr>
        </p:nvGraphicFramePr>
        <p:xfrm>
          <a:off x="655782" y="1104404"/>
          <a:ext cx="11231418" cy="5420620"/>
        </p:xfrm>
        <a:graphic>
          <a:graphicData uri="http://schemas.openxmlformats.org/drawingml/2006/table">
            <a:tbl>
              <a:tblPr firstRow="1" firstCol="1" bandRow="1"/>
              <a:tblGrid>
                <a:gridCol w="2554762">
                  <a:extLst>
                    <a:ext uri="{9D8B030D-6E8A-4147-A177-3AD203B41FA5}">
                      <a16:colId xmlns:a16="http://schemas.microsoft.com/office/drawing/2014/main" val="690939919"/>
                    </a:ext>
                  </a:extLst>
                </a:gridCol>
                <a:gridCol w="8676656">
                  <a:extLst>
                    <a:ext uri="{9D8B030D-6E8A-4147-A177-3AD203B41FA5}">
                      <a16:colId xmlns:a16="http://schemas.microsoft.com/office/drawing/2014/main" val="3538506174"/>
                    </a:ext>
                  </a:extLst>
                </a:gridCol>
              </a:tblGrid>
              <a:tr h="913360">
                <a:tc>
                  <a:txBody>
                    <a:bodyPr/>
                    <a:lstStyle/>
                    <a:p>
                      <a:pPr algn="just">
                        <a:lnSpc>
                          <a:spcPct val="107000"/>
                        </a:lnSpc>
                        <a:spcBef>
                          <a:spcPts val="600"/>
                        </a:spcBef>
                        <a:spcAft>
                          <a:spcPts val="600"/>
                        </a:spcAft>
                      </a:pP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hưởng</a:t>
                      </a:r>
                      <a:endParaRPr lang="en-US"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dirty="0">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minh </a:t>
                      </a:r>
                      <a:r>
                        <a:rPr lang="en-US" sz="2800" b="1" dirty="0" err="1">
                          <a:solidFill>
                            <a:schemeClr val="accent6">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họa</a:t>
                      </a:r>
                      <a:endParaRPr lang="en-US" sz="2800" b="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118946"/>
                  </a:ext>
                </a:extLst>
              </a:tr>
              <a:tr h="1126815">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Ánh</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sáng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Ảnh</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hưởng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thoát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hơi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09086"/>
                  </a:ext>
                </a:extLst>
              </a:tr>
              <a:tr h="1126815">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thoát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hơi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err="1" smtClean="0">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tăng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809430"/>
                  </a:ext>
                </a:extLst>
              </a:tr>
              <a:tr h="1126815">
                <a:tc>
                  <a:txBody>
                    <a:bodyPr/>
                    <a:lstStyle/>
                    <a:p>
                      <a:pPr algn="just">
                        <a:lnSpc>
                          <a:spcPct val="107000"/>
                        </a:lnSpc>
                        <a:spcBef>
                          <a:spcPts val="600"/>
                        </a:spcBef>
                        <a:spcAft>
                          <a:spcPts val="600"/>
                        </a:spcAft>
                      </a:pP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ẩm</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khí</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ẩm</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hạn</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rễ</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trưởng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err="1" smtClean="0">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en-US" sz="2800" b="1" baseline="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sự</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hút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5348828"/>
                  </a:ext>
                </a:extLst>
              </a:tr>
              <a:tr h="1126815">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Độ</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tơi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xốp</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Bef>
                          <a:spcPts val="600"/>
                        </a:spcBef>
                        <a:spcAft>
                          <a:spcPts val="6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Đất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tơi</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xốp</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thoáng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khí</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sym typeface="Wingdings" pitchFamily="2" charset="2"/>
                        </a:rPr>
                        <a:t></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hấp</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thu</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khoáng</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thuận</a:t>
                      </a:r>
                      <a:r>
                        <a:rPr lang="en-US" sz="28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baseline="0" dirty="0" err="1" smtClean="0">
                          <a:effectLst/>
                          <a:latin typeface="Times New Roman" panose="02020603050405020304" pitchFamily="18" charset="0"/>
                          <a:ea typeface="Calibri" panose="020F0502020204030204" pitchFamily="34" charset="0"/>
                          <a:cs typeface="Times New Roman" panose="02020603050405020304" pitchFamily="18" charset="0"/>
                        </a:rPr>
                        <a:t>lợi</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153557"/>
                  </a:ext>
                </a:extLst>
              </a:tr>
            </a:tbl>
          </a:graphicData>
        </a:graphic>
      </p:graphicFrame>
    </p:spTree>
    <p:extLst>
      <p:ext uri="{BB962C8B-B14F-4D97-AF65-F5344CB8AC3E}">
        <p14:creationId xmlns:p14="http://schemas.microsoft.com/office/powerpoint/2010/main" val="213646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471287333"/>
              </p:ext>
            </p:extLst>
          </p:nvPr>
        </p:nvGraphicFramePr>
        <p:xfrm>
          <a:off x="221671" y="1015739"/>
          <a:ext cx="11573165" cy="5687709"/>
        </p:xfrm>
        <a:graphic>
          <a:graphicData uri="http://schemas.openxmlformats.org/drawingml/2006/table">
            <a:tbl>
              <a:tblPr/>
              <a:tblGrid>
                <a:gridCol w="1125968">
                  <a:extLst>
                    <a:ext uri="{9D8B030D-6E8A-4147-A177-3AD203B41FA5}">
                      <a16:colId xmlns:a16="http://schemas.microsoft.com/office/drawing/2014/main" val="3442900952"/>
                    </a:ext>
                  </a:extLst>
                </a:gridCol>
                <a:gridCol w="2329427">
                  <a:extLst>
                    <a:ext uri="{9D8B030D-6E8A-4147-A177-3AD203B41FA5}">
                      <a16:colId xmlns:a16="http://schemas.microsoft.com/office/drawing/2014/main" val="2985024986"/>
                    </a:ext>
                  </a:extLst>
                </a:gridCol>
                <a:gridCol w="3828760">
                  <a:extLst>
                    <a:ext uri="{9D8B030D-6E8A-4147-A177-3AD203B41FA5}">
                      <a16:colId xmlns:a16="http://schemas.microsoft.com/office/drawing/2014/main" val="1703029239"/>
                    </a:ext>
                  </a:extLst>
                </a:gridCol>
                <a:gridCol w="1973673">
                  <a:extLst>
                    <a:ext uri="{9D8B030D-6E8A-4147-A177-3AD203B41FA5}">
                      <a16:colId xmlns:a16="http://schemas.microsoft.com/office/drawing/2014/main" val="1057368065"/>
                    </a:ext>
                  </a:extLst>
                </a:gridCol>
                <a:gridCol w="2315337">
                  <a:extLst>
                    <a:ext uri="{9D8B030D-6E8A-4147-A177-3AD203B41FA5}">
                      <a16:colId xmlns:a16="http://schemas.microsoft.com/office/drawing/2014/main" val="2890273413"/>
                    </a:ext>
                  </a:extLst>
                </a:gridCol>
              </a:tblGrid>
              <a:tr h="656043">
                <a:tc>
                  <a:txBody>
                    <a:bodyPr/>
                    <a:lstStyle/>
                    <a:p>
                      <a:pPr algn="ctr">
                        <a:spcAft>
                          <a:spcPts val="0"/>
                        </a:spcAft>
                      </a:pPr>
                      <a:r>
                        <a:rPr lang="en-US" sz="2400" b="1" dirty="0" err="1">
                          <a:effectLst/>
                          <a:latin typeface="Times New Roman" panose="02020603050405020304" pitchFamily="18" charset="0"/>
                          <a:cs typeface="Times New Roman" panose="02020603050405020304" pitchFamily="18" charset="0"/>
                        </a:rPr>
                        <a:t>Cây</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trồng</a:t>
                      </a:r>
                      <a:endParaRPr lang="en-US"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err="1">
                          <a:effectLst/>
                          <a:latin typeface="Times New Roman" panose="02020603050405020304" pitchFamily="18" charset="0"/>
                          <a:cs typeface="Times New Roman" panose="02020603050405020304" pitchFamily="18" charset="0"/>
                        </a:rPr>
                        <a:t>Nhiệt</a:t>
                      </a:r>
                      <a:r>
                        <a:rPr lang="en-US" sz="2400" b="1" dirty="0">
                          <a:effectLst/>
                          <a:latin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cs typeface="Times New Roman" panose="02020603050405020304" pitchFamily="18" charset="0"/>
                        </a:rPr>
                        <a:t>độ</a:t>
                      </a:r>
                      <a:endParaRPr lang="en-US"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a:effectLst/>
                          <a:latin typeface="Times New Roman" panose="02020603050405020304" pitchFamily="18" charset="0"/>
                          <a:cs typeface="Times New Roman" panose="02020603050405020304" pitchFamily="18" charset="0"/>
                        </a:rPr>
                        <a:t>Ánh sáng</a:t>
                      </a: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effectLst/>
                          <a:latin typeface="Times New Roman" panose="02020603050405020304" pitchFamily="18" charset="0"/>
                          <a:cs typeface="Times New Roman" panose="02020603050405020304" pitchFamily="18" charset="0"/>
                        </a:rPr>
                        <a:t>Nước</a:t>
                      </a: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effectLst/>
                          <a:latin typeface="Times New Roman" panose="02020603050405020304" pitchFamily="18" charset="0"/>
                          <a:cs typeface="Times New Roman" panose="02020603050405020304" pitchFamily="18" charset="0"/>
                        </a:rPr>
                        <a:t>Đất và dinh dưỡng</a:t>
                      </a: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929430"/>
                  </a:ext>
                </a:extLst>
              </a:tr>
              <a:tr h="2697018">
                <a:tc>
                  <a:txBody>
                    <a:bodyPr/>
                    <a:lstStyle/>
                    <a:p>
                      <a:pPr algn="ctr">
                        <a:spcAft>
                          <a:spcPts val="0"/>
                        </a:spcAft>
                      </a:pPr>
                      <a:r>
                        <a:rPr lang="en-US" sz="2400" b="1" dirty="0" err="1">
                          <a:effectLst/>
                          <a:latin typeface="Times New Roman" panose="02020603050405020304" pitchFamily="18" charset="0"/>
                          <a:cs typeface="Times New Roman" panose="02020603050405020304" pitchFamily="18" charset="0"/>
                        </a:rPr>
                        <a:t>Cây</a:t>
                      </a:r>
                      <a:r>
                        <a:rPr lang="en-US" sz="2400" b="1" dirty="0">
                          <a:effectLst/>
                          <a:latin typeface="Times New Roman" panose="02020603050405020304" pitchFamily="18" charset="0"/>
                          <a:cs typeface="Times New Roman" panose="02020603050405020304" pitchFamily="18" charset="0"/>
                        </a:rPr>
                        <a:t> Cam</a:t>
                      </a: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smtClean="0">
                          <a:solidFill>
                            <a:srgbClr val="4A4A4A"/>
                          </a:solidFill>
                          <a:effectLst/>
                          <a:latin typeface="Times New Roman" panose="02020603050405020304" pitchFamily="18" charset="0"/>
                          <a:cs typeface="Times New Roman" panose="02020603050405020304" pitchFamily="18" charset="0"/>
                        </a:rPr>
                        <a:t>S</a:t>
                      </a:r>
                      <a:r>
                        <a:rPr lang="vi-VN" sz="2400" b="1" dirty="0" smtClean="0">
                          <a:solidFill>
                            <a:srgbClr val="4A4A4A"/>
                          </a:solidFill>
                          <a:effectLst/>
                          <a:latin typeface="Times New Roman" panose="02020603050405020304" pitchFamily="18" charset="0"/>
                          <a:cs typeface="Times New Roman" panose="02020603050405020304" pitchFamily="18" charset="0"/>
                        </a:rPr>
                        <a:t>ống </a:t>
                      </a:r>
                      <a:r>
                        <a:rPr lang="vi-VN" sz="2400" b="1" dirty="0">
                          <a:solidFill>
                            <a:srgbClr val="4A4A4A"/>
                          </a:solidFill>
                          <a:effectLst/>
                          <a:latin typeface="Times New Roman" panose="02020603050405020304" pitchFamily="18" charset="0"/>
                          <a:cs typeface="Times New Roman" panose="02020603050405020304" pitchFamily="18" charset="0"/>
                        </a:rPr>
                        <a:t>và phát triển được trong khoảng nhiệt độ 13 – 38 độ C, thích hợp nhất là 25 – 27 độ C</a:t>
                      </a:r>
                      <a:endParaRPr lang="vi-VN"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dirty="0" smtClean="0">
                          <a:solidFill>
                            <a:srgbClr val="4A4A4A"/>
                          </a:solidFill>
                          <a:effectLst/>
                          <a:latin typeface="Times New Roman" panose="02020603050405020304" pitchFamily="18" charset="0"/>
                          <a:cs typeface="Times New Roman" panose="02020603050405020304" pitchFamily="18" charset="0"/>
                        </a:rPr>
                        <a:t>K</a:t>
                      </a:r>
                      <a:r>
                        <a:rPr lang="vi-VN" sz="2400" b="1" dirty="0" smtClean="0">
                          <a:solidFill>
                            <a:srgbClr val="4A4A4A"/>
                          </a:solidFill>
                          <a:effectLst/>
                          <a:latin typeface="Times New Roman" panose="02020603050405020304" pitchFamily="18" charset="0"/>
                          <a:cs typeface="Times New Roman" panose="02020603050405020304" pitchFamily="18" charset="0"/>
                        </a:rPr>
                        <a:t>hông </a:t>
                      </a:r>
                      <a:r>
                        <a:rPr lang="vi-VN" sz="2400" b="1" dirty="0">
                          <a:solidFill>
                            <a:srgbClr val="4A4A4A"/>
                          </a:solidFill>
                          <a:effectLst/>
                          <a:latin typeface="Times New Roman" panose="02020603050405020304" pitchFamily="18" charset="0"/>
                          <a:cs typeface="Times New Roman" panose="02020603050405020304" pitchFamily="18" charset="0"/>
                        </a:rPr>
                        <a:t>thích hợp với ánh sáng trực tiếp, cường độ ánh sáng thích hợp nhất cho cam quít khoảng 10.000 - 15.000 lux (tương đương với ánh sáng lúc 8 giờ sáng và 4 - 5 giờ chiều trong mùa nắng)</a:t>
                      </a:r>
                      <a:endParaRPr lang="vi-VN"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dirty="0">
                          <a:solidFill>
                            <a:srgbClr val="4A4A4A"/>
                          </a:solidFill>
                          <a:effectLst/>
                          <a:latin typeface="Times New Roman" panose="02020603050405020304" pitchFamily="18" charset="0"/>
                          <a:cs typeface="Times New Roman" panose="02020603050405020304" pitchFamily="18" charset="0"/>
                        </a:rPr>
                        <a:t>Cung cấp đủ lượng nước giúp quá trình sinh trưởng phát triển cây </a:t>
                      </a:r>
                      <a:endParaRPr lang="vi-VN"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dirty="0">
                          <a:solidFill>
                            <a:srgbClr val="4A4A4A"/>
                          </a:solidFill>
                          <a:effectLst/>
                          <a:latin typeface="Times New Roman" panose="02020603050405020304" pitchFamily="18" charset="0"/>
                          <a:cs typeface="Times New Roman" panose="02020603050405020304" pitchFamily="18" charset="0"/>
                        </a:rPr>
                        <a:t>Chú </a:t>
                      </a:r>
                      <a:r>
                        <a:rPr lang="vi-VN" sz="2400" b="1" dirty="0" smtClean="0">
                          <a:solidFill>
                            <a:srgbClr val="4A4A4A"/>
                          </a:solidFill>
                          <a:effectLst/>
                          <a:latin typeface="Times New Roman" panose="02020603050405020304" pitchFamily="18" charset="0"/>
                          <a:cs typeface="Times New Roman" panose="02020603050405020304" pitchFamily="18" charset="0"/>
                        </a:rPr>
                        <a:t>tr</a:t>
                      </a:r>
                      <a:r>
                        <a:rPr lang="en-US" sz="2400" b="1" dirty="0" err="1" smtClean="0">
                          <a:solidFill>
                            <a:srgbClr val="4A4A4A"/>
                          </a:solidFill>
                          <a:effectLst/>
                          <a:latin typeface="Times New Roman" panose="02020603050405020304" pitchFamily="18" charset="0"/>
                          <a:cs typeface="Times New Roman" panose="02020603050405020304" pitchFamily="18" charset="0"/>
                        </a:rPr>
                        <a:t>ọng</a:t>
                      </a:r>
                      <a:r>
                        <a:rPr lang="vi-VN" sz="2400" b="1" dirty="0" smtClean="0">
                          <a:solidFill>
                            <a:srgbClr val="4A4A4A"/>
                          </a:solidFill>
                          <a:effectLst/>
                          <a:latin typeface="Times New Roman" panose="02020603050405020304" pitchFamily="18" charset="0"/>
                          <a:cs typeface="Times New Roman" panose="02020603050405020304" pitchFamily="18" charset="0"/>
                        </a:rPr>
                        <a:t> </a:t>
                      </a:r>
                      <a:r>
                        <a:rPr lang="vi-VN" sz="2400" b="1" dirty="0">
                          <a:solidFill>
                            <a:srgbClr val="4A4A4A"/>
                          </a:solidFill>
                          <a:effectLst/>
                          <a:latin typeface="Times New Roman" panose="02020603050405020304" pitchFamily="18" charset="0"/>
                          <a:cs typeface="Times New Roman" panose="02020603050405020304" pitchFamily="18" charset="0"/>
                        </a:rPr>
                        <a:t>đến chất dinh dưỡng cho cây phát triển tốt và năng suất cao</a:t>
                      </a:r>
                      <a:endParaRPr lang="vi-VN"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1567749"/>
                  </a:ext>
                </a:extLst>
              </a:tr>
              <a:tr h="2259171">
                <a:tc>
                  <a:txBody>
                    <a:bodyPr/>
                    <a:lstStyle/>
                    <a:p>
                      <a:pPr algn="ctr">
                        <a:spcAft>
                          <a:spcPts val="0"/>
                        </a:spcAft>
                      </a:pPr>
                      <a:r>
                        <a:rPr lang="en-US" sz="2400" b="1">
                          <a:effectLst/>
                          <a:latin typeface="Times New Roman" panose="02020603050405020304" pitchFamily="18" charset="0"/>
                          <a:cs typeface="Times New Roman" panose="02020603050405020304" pitchFamily="18" charset="0"/>
                        </a:rPr>
                        <a:t>Cây nhãn</a:t>
                      </a: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4A4A4A"/>
                          </a:solidFill>
                          <a:effectLst/>
                          <a:latin typeface="Times New Roman" panose="02020603050405020304" pitchFamily="18" charset="0"/>
                          <a:cs typeface="Times New Roman" panose="02020603050405020304" pitchFamily="18" charset="0"/>
                        </a:rPr>
                        <a:t>Cung cấp đủ lượng nước giúp quá trình sinh trưởng phát triển cây </a:t>
                      </a:r>
                      <a:endParaRPr lang="vi-VN" sz="2400" b="1">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a:solidFill>
                            <a:srgbClr val="4A4A4A"/>
                          </a:solidFill>
                          <a:effectLst/>
                          <a:latin typeface="Times New Roman" panose="02020603050405020304" pitchFamily="18" charset="0"/>
                          <a:cs typeface="Times New Roman" panose="02020603050405020304" pitchFamily="18" charset="0"/>
                        </a:rPr>
                        <a:t>Cung cấp đủ lượng nước giúp quá trình sinh trưởng phát triển cây </a:t>
                      </a:r>
                      <a:endParaRPr lang="vi-VN" sz="2400" b="1">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dirty="0">
                          <a:solidFill>
                            <a:srgbClr val="4A4A4A"/>
                          </a:solidFill>
                          <a:effectLst/>
                          <a:latin typeface="Times New Roman" panose="02020603050405020304" pitchFamily="18" charset="0"/>
                          <a:cs typeface="Times New Roman" panose="02020603050405020304" pitchFamily="18" charset="0"/>
                        </a:rPr>
                        <a:t>Cung cấp đủ lượng nước giúp quá trình sinh trưởng phát triển cây </a:t>
                      </a:r>
                      <a:endParaRPr lang="vi-VN"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400" b="1" dirty="0">
                          <a:solidFill>
                            <a:srgbClr val="4A4A4A"/>
                          </a:solidFill>
                          <a:effectLst/>
                          <a:latin typeface="Times New Roman" panose="02020603050405020304" pitchFamily="18" charset="0"/>
                          <a:cs typeface="Times New Roman" panose="02020603050405020304" pitchFamily="18" charset="0"/>
                        </a:rPr>
                        <a:t>Cung cấp đủ lượng nước giúp quá trình sinh trưởng phát triển cây </a:t>
                      </a:r>
                      <a:endParaRPr lang="vi-VN" sz="2400" b="1" dirty="0">
                        <a:effectLst/>
                        <a:latin typeface="Times New Roman" panose="02020603050405020304" pitchFamily="18" charset="0"/>
                        <a:cs typeface="Times New Roman" panose="02020603050405020304" pitchFamily="18" charset="0"/>
                      </a:endParaRPr>
                    </a:p>
                  </a:txBody>
                  <a:tcPr marL="45260" marR="45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8418588"/>
                  </a:ext>
                </a:extLst>
              </a:tr>
            </a:tbl>
          </a:graphicData>
        </a:graphic>
      </p:graphicFrame>
      <p:sp>
        <p:nvSpPr>
          <p:cNvPr id="6" name="AutoShape 2" descr="verified"/>
          <p:cNvSpPr>
            <a:spLocks noChangeAspect="1" noChangeArrowheads="1"/>
          </p:cNvSpPr>
          <p:nvPr/>
        </p:nvSpPr>
        <p:spPr bwMode="auto">
          <a:xfrm>
            <a:off x="4165600" y="1341438"/>
            <a:ext cx="171450" cy="200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Subtitle 2"/>
          <p:cNvSpPr txBox="1">
            <a:spLocks/>
          </p:cNvSpPr>
          <p:nvPr/>
        </p:nvSpPr>
        <p:spPr>
          <a:xfrm>
            <a:off x="368300" y="168275"/>
            <a:ext cx="10732958" cy="8844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b="1" smtClean="0">
                <a:solidFill>
                  <a:srgbClr val="ED7D31">
                    <a:lumMod val="75000"/>
                  </a:srgbClr>
                </a:solidFill>
                <a:latin typeface="Times New Roman" panose="02020603050405020304" pitchFamily="18" charset="0"/>
                <a:cs typeface="Times New Roman" panose="02020603050405020304" pitchFamily="18" charset="0"/>
              </a:rPr>
              <a:t>IV. </a:t>
            </a:r>
            <a:r>
              <a:rPr lang="en-US" b="1" dirty="0" smtClean="0">
                <a:solidFill>
                  <a:srgbClr val="ED7D31">
                    <a:lumMod val="75000"/>
                  </a:srgbClr>
                </a:solidFill>
                <a:latin typeface="Times New Roman" panose="02020603050405020304" pitchFamily="18" charset="0"/>
                <a:cs typeface="Times New Roman" panose="02020603050405020304" pitchFamily="18" charset="0"/>
              </a:rPr>
              <a:t>MỘT SỐ YẾU TỐ CHỦ YẾU ẢNH HƯỞNG ĐẾN TRAO ĐỔI NƯỚC VÀ CHẤT DINH DƯỠNG Ở THỰC VẬT.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67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5900" y="312411"/>
            <a:ext cx="10732958" cy="884420"/>
          </a:xfrm>
        </p:spPr>
        <p:txBody>
          <a:bodyPr>
            <a:normAutofit fontScale="85000" lnSpcReduction="10000"/>
          </a:bodyPr>
          <a:lstStyle/>
          <a:p>
            <a:pPr lvl="0" algn="just"/>
            <a:r>
              <a:rPr lang="en-US" b="1" dirty="0" smtClean="0">
                <a:solidFill>
                  <a:srgbClr val="ED7D31">
                    <a:lumMod val="75000"/>
                  </a:srgbClr>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en-US" b="1" dirty="0">
              <a:solidFill>
                <a:srgbClr val="ED7D31">
                  <a:lumMod val="75000"/>
                </a:srgbClr>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4" name="AutoShape 2" descr="Tả một cây non mới trồng, mới mọc - Văn lớp 5 | VFO.VN"/>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pic>
        <p:nvPicPr>
          <p:cNvPr id="5" name="Picture 4"/>
          <p:cNvPicPr>
            <a:picLocks noChangeAspect="1"/>
          </p:cNvPicPr>
          <p:nvPr/>
        </p:nvPicPr>
        <p:blipFill>
          <a:blip r:embed="rId2"/>
          <a:stretch>
            <a:fillRect/>
          </a:stretch>
        </p:blipFill>
        <p:spPr>
          <a:xfrm>
            <a:off x="4661941" y="2477327"/>
            <a:ext cx="6067595" cy="3856625"/>
          </a:xfrm>
          <a:prstGeom prst="rect">
            <a:avLst/>
          </a:prstGeom>
        </p:spPr>
      </p:pic>
      <p:sp>
        <p:nvSpPr>
          <p:cNvPr id="8" name="Cloud Callout 7"/>
          <p:cNvSpPr/>
          <p:nvPr/>
        </p:nvSpPr>
        <p:spPr>
          <a:xfrm>
            <a:off x="63500" y="1448771"/>
            <a:ext cx="4710381" cy="3562616"/>
          </a:xfrm>
          <a:prstGeom prst="cloudCallout">
            <a:avLst>
              <a:gd name="adj1" fmla="val 46807"/>
              <a:gd name="adj2" fmla="val 69118"/>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Để</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cây</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trồng</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sinh</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trưởng</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và</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phát</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triển</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tốt</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cần</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làm</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 </a:t>
            </a:r>
            <a:r>
              <a:rPr lang="en-US" sz="3600" b="1" i="1" dirty="0" err="1" smtClean="0">
                <a:solidFill>
                  <a:srgbClr val="ED7D31">
                    <a:lumMod val="50000"/>
                  </a:srgbClr>
                </a:solidFill>
                <a:latin typeface="Times New Roman" panose="02020603050405020304" pitchFamily="18" charset="0"/>
                <a:cs typeface="Times New Roman" panose="02020603050405020304" pitchFamily="18" charset="0"/>
              </a:rPr>
              <a:t>gì</a:t>
            </a:r>
            <a:r>
              <a:rPr lang="en-US" sz="3600" b="1" i="1" dirty="0" smtClean="0">
                <a:solidFill>
                  <a:srgbClr val="ED7D31">
                    <a:lumMod val="50000"/>
                  </a:srgbClr>
                </a:solidFill>
                <a:latin typeface="Times New Roman" panose="02020603050405020304" pitchFamily="18" charset="0"/>
                <a:cs typeface="Times New Roman" panose="02020603050405020304" pitchFamily="18" charset="0"/>
              </a:rPr>
              <a:t>?</a:t>
            </a:r>
            <a:endParaRPr kumimoji="0" lang="en-US" sz="3600" b="1" i="1" u="none" strike="noStrike" kern="1200" cap="none" spc="0" normalizeH="0" baseline="0" noProof="0" dirty="0" smtClean="0">
              <a:ln>
                <a:noFill/>
              </a:ln>
              <a:solidFill>
                <a:srgbClr val="ED7D31">
                  <a:lumMod val="50000"/>
                </a:srgbClr>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5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444" y="1374363"/>
            <a:ext cx="10515600" cy="2431019"/>
          </a:xfrm>
        </p:spPr>
        <p:txBody>
          <a:bodyPr>
            <a:normAutofit/>
          </a:bodyPr>
          <a:lstStyle/>
          <a:p>
            <a:pPr marL="0" indent="0">
              <a:buNone/>
            </a:pP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Để</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cây</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trông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phát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triển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tốt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và</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năng</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suất</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cao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cần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bón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phân</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và</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tưới</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nước</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hợp</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lý</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cho</a:t>
            </a:r>
            <a:r>
              <a:rPr lang="en-US" sz="4800" b="1" dirty="0" smtClean="0">
                <a:latin typeface="Times New Roman" panose="02020603050405020304" pitchFamily="18" charset="0"/>
                <a:cs typeface="Times New Roman" panose="02020603050405020304" pitchFamily="18" charset="0"/>
              </a:rPr>
              <a:t> </a:t>
            </a:r>
            <a:r>
              <a:rPr lang="en-US" sz="4800" b="1" dirty="0" err="1" smtClean="0">
                <a:latin typeface="Times New Roman" panose="02020603050405020304" pitchFamily="18" charset="0"/>
                <a:cs typeface="Times New Roman" panose="02020603050405020304" pitchFamily="18" charset="0"/>
              </a:rPr>
              <a:t>cây</a:t>
            </a:r>
            <a:r>
              <a:rPr lang="en-US" sz="4800" b="1" dirty="0" smtClean="0">
                <a:latin typeface="Times New Roman" panose="02020603050405020304" pitchFamily="18" charset="0"/>
                <a:cs typeface="Times New Roman" panose="02020603050405020304" pitchFamily="18" charset="0"/>
              </a:rPr>
              <a:t>.</a:t>
            </a:r>
            <a:endParaRPr lang="en-US" sz="4800" b="1" dirty="0">
              <a:latin typeface="Times New Roman" panose="02020603050405020304" pitchFamily="18" charset="0"/>
              <a:cs typeface="Times New Roman" panose="02020603050405020304" pitchFamily="18" charset="0"/>
            </a:endParaRPr>
          </a:p>
        </p:txBody>
      </p:sp>
      <p:sp>
        <p:nvSpPr>
          <p:cNvPr id="4" name="Subtitle 2"/>
          <p:cNvSpPr txBox="1">
            <a:spLocks/>
          </p:cNvSpPr>
          <p:nvPr/>
        </p:nvSpPr>
        <p:spPr>
          <a:xfrm>
            <a:off x="215900" y="312411"/>
            <a:ext cx="10732958" cy="8844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b="1" smtClean="0">
                <a:solidFill>
                  <a:srgbClr val="FF0000"/>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p>
          <a:p>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457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TotalTime>
  <Words>892</Words>
  <Application>Microsoft Office PowerPoint</Application>
  <PresentationFormat>Widescreen</PresentationFormat>
  <Paragraphs>113</Paragraphs>
  <Slides>14</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Symbol</vt:lpstr>
      <vt:lpstr>Times New Roman</vt:lpstr>
      <vt:lpstr>Wingdings</vt:lpstr>
      <vt:lpstr>Wingdings 3</vt:lpstr>
      <vt:lpstr>Office Theme</vt:lpstr>
      <vt:lpstr>1_Office Theme</vt:lpstr>
      <vt:lpstr>12_Default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30:  TRAO ĐỔI NƯỚC VÀ  CÁC CHẤT DINH DƯỠNG Ở THỰC VẬT (t1)</dc:title>
  <dc:creator>Tan Le</dc:creator>
  <cp:lastModifiedBy>Windows User</cp:lastModifiedBy>
  <cp:revision>36</cp:revision>
  <dcterms:created xsi:type="dcterms:W3CDTF">2022-07-02T01:50:55Z</dcterms:created>
  <dcterms:modified xsi:type="dcterms:W3CDTF">2024-11-15T01:27:40Z</dcterms:modified>
</cp:coreProperties>
</file>