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67" r:id="rId3"/>
    <p:sldId id="268" r:id="rId4"/>
    <p:sldId id="274" r:id="rId5"/>
    <p:sldId id="276" r:id="rId6"/>
    <p:sldId id="285" r:id="rId7"/>
    <p:sldId id="277" r:id="rId8"/>
    <p:sldId id="286" r:id="rId9"/>
    <p:sldId id="287" r:id="rId10"/>
    <p:sldId id="288" r:id="rId11"/>
    <p:sldId id="279" r:id="rId12"/>
    <p:sldId id="280" r:id="rId13"/>
    <p:sldId id="281" r:id="rId14"/>
    <p:sldId id="278" r:id="rId15"/>
    <p:sldId id="28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1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1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99D4FC-354C-4BC9-A8B7-EE458EB1DAD2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A17EE-BBA1-477E-B755-59C45902A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62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34ACE84-8AA4-4C04-85A3-0F88814BC505}" type="slidenum">
              <a:rPr lang="en-US" smtClean="0">
                <a:latin typeface="Arial" charset="0"/>
              </a:rPr>
              <a:pPr/>
              <a:t>7</a:t>
            </a:fld>
            <a:endParaRPr lang="en-US" smtClean="0">
              <a:latin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734013B-0BB9-49EA-902F-AA865F6A7A6E}" type="slidenum">
              <a:rPr lang="en-US" smtClean="0">
                <a:latin typeface="Arial" charset="0"/>
              </a:rPr>
              <a:pPr/>
              <a:t>14</a:t>
            </a:fld>
            <a:endParaRPr lang="en-US" smtClean="0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590F6-B7E8-498D-B4EE-29023AF6B5CF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F53E9-7206-4A1F-93BC-7FBED4E41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369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590F6-B7E8-498D-B4EE-29023AF6B5CF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F53E9-7206-4A1F-93BC-7FBED4E41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573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590F6-B7E8-498D-B4EE-29023AF6B5CF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F53E9-7206-4A1F-93BC-7FBED4E41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17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590F6-B7E8-498D-B4EE-29023AF6B5CF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F53E9-7206-4A1F-93BC-7FBED4E41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418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590F6-B7E8-498D-B4EE-29023AF6B5CF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F53E9-7206-4A1F-93BC-7FBED4E41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045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590F6-B7E8-498D-B4EE-29023AF6B5CF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F53E9-7206-4A1F-93BC-7FBED4E41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77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590F6-B7E8-498D-B4EE-29023AF6B5CF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F53E9-7206-4A1F-93BC-7FBED4E41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70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590F6-B7E8-498D-B4EE-29023AF6B5CF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F53E9-7206-4A1F-93BC-7FBED4E41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83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590F6-B7E8-498D-B4EE-29023AF6B5CF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F53E9-7206-4A1F-93BC-7FBED4E41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77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590F6-B7E8-498D-B4EE-29023AF6B5CF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F53E9-7206-4A1F-93BC-7FBED4E41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569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590F6-B7E8-498D-B4EE-29023AF6B5CF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F53E9-7206-4A1F-93BC-7FBED4E41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084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590F6-B7E8-498D-B4EE-29023AF6B5CF}" type="datetimeFigureOut">
              <a:rPr lang="en-US" smtClean="0"/>
              <a:t>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F53E9-7206-4A1F-93BC-7FBED4E41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84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6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slide" Target="slide2.xml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image" Target="../media/image12.wmf"/><Relationship Id="rId3" Type="http://schemas.openxmlformats.org/officeDocument/2006/relationships/image" Target="../media/image13.jpeg"/><Relationship Id="rId7" Type="http://schemas.openxmlformats.org/officeDocument/2006/relationships/oleObject" Target="../embeddings/oleObject1.bin"/><Relationship Id="rId12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11" Type="http://schemas.openxmlformats.org/officeDocument/2006/relationships/image" Target="../media/image3.png"/><Relationship Id="rId5" Type="http://schemas.openxmlformats.org/officeDocument/2006/relationships/slide" Target="slide2.xml"/><Relationship Id="rId10" Type="http://schemas.openxmlformats.org/officeDocument/2006/relationships/image" Target="../media/image11.wmf"/><Relationship Id="rId4" Type="http://schemas.openxmlformats.org/officeDocument/2006/relationships/image" Target="../media/image14.png"/><Relationship Id="rId9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7.wmf"/><Relationship Id="rId3" Type="http://schemas.openxmlformats.org/officeDocument/2006/relationships/image" Target="../media/image13.jpeg"/><Relationship Id="rId7" Type="http://schemas.openxmlformats.org/officeDocument/2006/relationships/image" Target="../media/image3.png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png"/><Relationship Id="rId11" Type="http://schemas.openxmlformats.org/officeDocument/2006/relationships/image" Target="../media/image11.wmf"/><Relationship Id="rId5" Type="http://schemas.openxmlformats.org/officeDocument/2006/relationships/slide" Target="slide2.xml"/><Relationship Id="rId10" Type="http://schemas.openxmlformats.org/officeDocument/2006/relationships/oleObject" Target="../embeddings/oleObject5.bin"/><Relationship Id="rId4" Type="http://schemas.openxmlformats.org/officeDocument/2006/relationships/image" Target="../media/image14.png"/><Relationship Id="rId9" Type="http://schemas.openxmlformats.org/officeDocument/2006/relationships/image" Target="../media/image16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9.wmf"/><Relationship Id="rId3" Type="http://schemas.openxmlformats.org/officeDocument/2006/relationships/image" Target="../media/image13.jpeg"/><Relationship Id="rId7" Type="http://schemas.openxmlformats.org/officeDocument/2006/relationships/image" Target="../media/image3.png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png"/><Relationship Id="rId11" Type="http://schemas.openxmlformats.org/officeDocument/2006/relationships/image" Target="../media/image11.wmf"/><Relationship Id="rId5" Type="http://schemas.openxmlformats.org/officeDocument/2006/relationships/slide" Target="slide2.xml"/><Relationship Id="rId10" Type="http://schemas.openxmlformats.org/officeDocument/2006/relationships/oleObject" Target="../embeddings/oleObject8.bin"/><Relationship Id="rId4" Type="http://schemas.openxmlformats.org/officeDocument/2006/relationships/image" Target="../media/image14.png"/><Relationship Id="rId9" Type="http://schemas.openxmlformats.org/officeDocument/2006/relationships/image" Target="../media/image18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3.jpeg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png"/><Relationship Id="rId11" Type="http://schemas.openxmlformats.org/officeDocument/2006/relationships/image" Target="../media/image3.png"/><Relationship Id="rId5" Type="http://schemas.openxmlformats.org/officeDocument/2006/relationships/slide" Target="slide2.xml"/><Relationship Id="rId10" Type="http://schemas.openxmlformats.org/officeDocument/2006/relationships/image" Target="../media/image11.wmf"/><Relationship Id="rId4" Type="http://schemas.openxmlformats.org/officeDocument/2006/relationships/image" Target="../media/image14.png"/><Relationship Id="rId9" Type="http://schemas.openxmlformats.org/officeDocument/2006/relationships/oleObject" Target="../embeddings/oleObject1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EJ14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207039"/>
            <a:ext cx="10585176" cy="730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95"/>
          <p:cNvSpPr txBox="1">
            <a:spLocks noChangeArrowheads="1"/>
          </p:cNvSpPr>
          <p:nvPr/>
        </p:nvSpPr>
        <p:spPr bwMode="auto">
          <a:xfrm>
            <a:off x="1043608" y="2143884"/>
            <a:ext cx="7488832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4000" dirty="0">
                <a:solidFill>
                  <a:schemeClr val="hlink"/>
                </a:solidFill>
                <a:cs typeface="Times New Roman" pitchFamily="18" charset="0"/>
              </a:rPr>
              <a:t> </a:t>
            </a:r>
            <a:r>
              <a:rPr lang="vi-VN" altLang="en-US" sz="4000" i="1" dirty="0">
                <a:solidFill>
                  <a:schemeClr val="hlink"/>
                </a:solidFill>
                <a:cs typeface="Times New Roman" pitchFamily="18" charset="0"/>
              </a:rPr>
              <a:t>Chào mừng quý thầy cô giáo về dự giờ thăm lớp </a:t>
            </a:r>
            <a:r>
              <a:rPr lang="vi-VN" altLang="en-US" sz="4000" i="1" dirty="0" smtClean="0">
                <a:solidFill>
                  <a:schemeClr val="hlink"/>
                </a:solidFill>
                <a:cs typeface="Times New Roman" pitchFamily="18" charset="0"/>
              </a:rPr>
              <a:t>9</a:t>
            </a:r>
            <a:r>
              <a:rPr lang="en-US" altLang="en-US" sz="4000" i="1" dirty="0" smtClean="0">
                <a:solidFill>
                  <a:schemeClr val="hlink"/>
                </a:solidFill>
                <a:cs typeface="Times New Roman" pitchFamily="18" charset="0"/>
              </a:rPr>
              <a:t>A</a:t>
            </a:r>
            <a:r>
              <a:rPr lang="vi-VN" altLang="en-US" sz="4000" i="1" dirty="0" smtClean="0">
                <a:solidFill>
                  <a:schemeClr val="hlink"/>
                </a:solidFill>
                <a:cs typeface="Times New Roman" pitchFamily="18" charset="0"/>
              </a:rPr>
              <a:t>1!</a:t>
            </a:r>
            <a:endParaRPr lang="vi-VN" altLang="en-US" sz="4000" i="1" dirty="0">
              <a:solidFill>
                <a:schemeClr val="hlink"/>
              </a:solidFill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vi-VN" altLang="en-US" sz="4000" i="1" dirty="0" smtClean="0">
                <a:solidFill>
                  <a:schemeClr val="hlink"/>
                </a:solidFill>
                <a:cs typeface="Times New Roman" pitchFamily="18" charset="0"/>
              </a:rPr>
              <a:t>Giáo viên:</a:t>
            </a:r>
            <a:r>
              <a:rPr lang="en-US" altLang="en-US" sz="4000" i="1" dirty="0" smtClean="0">
                <a:solidFill>
                  <a:schemeClr val="hlink"/>
                </a:solidFill>
                <a:cs typeface="Times New Roman" pitchFamily="18" charset="0"/>
              </a:rPr>
              <a:t> </a:t>
            </a:r>
            <a:r>
              <a:rPr lang="en-US" altLang="en-US" sz="4000" i="1" dirty="0" err="1" smtClean="0">
                <a:solidFill>
                  <a:schemeClr val="hlink"/>
                </a:solidFill>
                <a:cs typeface="Times New Roman" pitchFamily="18" charset="0"/>
              </a:rPr>
              <a:t>Ngô</a:t>
            </a:r>
            <a:r>
              <a:rPr lang="en-US" altLang="en-US" sz="4000" i="1" dirty="0" smtClean="0">
                <a:solidFill>
                  <a:schemeClr val="hlink"/>
                </a:solidFill>
                <a:cs typeface="Times New Roman" pitchFamily="18" charset="0"/>
              </a:rPr>
              <a:t> </a:t>
            </a:r>
            <a:r>
              <a:rPr lang="en-US" altLang="en-US" sz="4000" i="1" dirty="0" err="1">
                <a:solidFill>
                  <a:schemeClr val="hlink"/>
                </a:solidFill>
                <a:cs typeface="Times New Roman" pitchFamily="18" charset="0"/>
              </a:rPr>
              <a:t>Thị</a:t>
            </a:r>
            <a:r>
              <a:rPr lang="en-US" altLang="en-US" sz="4000" i="1" dirty="0">
                <a:solidFill>
                  <a:schemeClr val="hlink"/>
                </a:solidFill>
                <a:cs typeface="Times New Roman" pitchFamily="18" charset="0"/>
              </a:rPr>
              <a:t> </a:t>
            </a:r>
            <a:r>
              <a:rPr lang="en-US" altLang="en-US" sz="4000" i="1" dirty="0" err="1">
                <a:solidFill>
                  <a:schemeClr val="hlink"/>
                </a:solidFill>
                <a:cs typeface="Times New Roman" pitchFamily="18" charset="0"/>
              </a:rPr>
              <a:t>Ánh</a:t>
            </a:r>
            <a:r>
              <a:rPr lang="en-US" altLang="en-US" sz="4000" i="1" dirty="0">
                <a:solidFill>
                  <a:schemeClr val="hlink"/>
                </a:solidFill>
                <a:cs typeface="Times New Roman" pitchFamily="18" charset="0"/>
              </a:rPr>
              <a:t> </a:t>
            </a:r>
            <a:r>
              <a:rPr lang="en-US" altLang="en-US" sz="4000" i="1" dirty="0" err="1">
                <a:solidFill>
                  <a:schemeClr val="hlink"/>
                </a:solidFill>
                <a:cs typeface="Times New Roman" pitchFamily="18" charset="0"/>
              </a:rPr>
              <a:t>Tuyết</a:t>
            </a:r>
            <a:endParaRPr lang="en-US" altLang="en-US" sz="4800" i="1" dirty="0">
              <a:solidFill>
                <a:schemeClr val="hlink"/>
              </a:solidFill>
              <a:latin typeface=".VnTime" pitchFamily="34" charset="0"/>
            </a:endParaRPr>
          </a:p>
          <a:p>
            <a:pPr>
              <a:spcBef>
                <a:spcPct val="50000"/>
              </a:spcBef>
            </a:pPr>
            <a:endParaRPr lang="vi-VN" altLang="en-US" sz="4000" i="1" dirty="0">
              <a:solidFill>
                <a:schemeClr val="hlink"/>
              </a:solidFill>
              <a:latin typeface=".VnTime" pitchFamily="34" charset="0"/>
            </a:endParaRPr>
          </a:p>
          <a:p>
            <a:pPr>
              <a:spcBef>
                <a:spcPct val="50000"/>
              </a:spcBef>
            </a:pPr>
            <a:endParaRPr lang="vi-VN" altLang="en-US" sz="4000" i="1" dirty="0">
              <a:solidFill>
                <a:schemeClr val="hlink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107093"/>
      </p:ext>
    </p:extLst>
  </p:cSld>
  <p:clrMapOvr>
    <a:masterClrMapping/>
  </p:clrMapOvr>
  <p:transition spd="med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612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79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560" y="692696"/>
            <a:ext cx="3240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vi-VN" sz="3200" b="1" u="sng" smtClean="0">
                <a:solidFill>
                  <a:srgbClr val="FF0000"/>
                </a:solidFill>
                <a:latin typeface="Times New Roman" pitchFamily="18" charset="0"/>
              </a:rPr>
              <a:t>2. Áp dụng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25949" y="1484783"/>
            <a:ext cx="59622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Ví dụ 2: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Giải hệ phương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vi-VN" sz="3200" smtClean="0">
                <a:latin typeface="Times New Roman" pitchFamily="18" charset="0"/>
                <a:cs typeface="Times New Roman" pitchFamily="18" charset="0"/>
              </a:rPr>
              <a:t> sau: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6850353"/>
              </p:ext>
            </p:extLst>
          </p:nvPr>
        </p:nvGraphicFramePr>
        <p:xfrm>
          <a:off x="2947814" y="2204864"/>
          <a:ext cx="2200250" cy="1257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Equation" r:id="rId3" imgW="799920" imgH="457200" progId="Equation.DSMT4">
                  <p:embed/>
                </p:oleObj>
              </mc:Choice>
              <mc:Fallback>
                <p:oleObj name="Equation" r:id="rId3" imgW="79992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47814" y="2204864"/>
                        <a:ext cx="2200250" cy="12572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605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260648"/>
            <a:ext cx="91265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NHÓM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82131" y="4293096"/>
            <a:ext cx="5962275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1,2,3: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ý a</a:t>
            </a:r>
          </a:p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4,5,6: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ý b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005572"/>
              </p:ext>
            </p:extLst>
          </p:nvPr>
        </p:nvGraphicFramePr>
        <p:xfrm>
          <a:off x="1115616" y="2276872"/>
          <a:ext cx="6529387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name="Equation" r:id="rId3" imgW="2425680" imgH="660240" progId="Equation.DSMT4">
                  <p:embed/>
                </p:oleObj>
              </mc:Choice>
              <mc:Fallback>
                <p:oleObj name="Equation" r:id="rId3" imgW="242568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5616" y="2276872"/>
                        <a:ext cx="6529387" cy="177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734531" y="1277144"/>
            <a:ext cx="59622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 sau: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25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7054784"/>
              </p:ext>
            </p:extLst>
          </p:nvPr>
        </p:nvGraphicFramePr>
        <p:xfrm>
          <a:off x="94860" y="1244601"/>
          <a:ext cx="9013644" cy="1206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4" name="Equation" r:id="rId3" imgW="5308560" imgH="711000" progId="Equation.DSMT4">
                  <p:embed/>
                </p:oleObj>
              </mc:Choice>
              <mc:Fallback>
                <p:oleObj name="Equation" r:id="rId3" imgW="530856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860" y="1244601"/>
                        <a:ext cx="9013644" cy="12068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95536" y="404664"/>
            <a:ext cx="59622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vi-VN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74367" y="2348880"/>
            <a:ext cx="8496944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Vậy hệ phương trình trên có vô số nghiệm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494385"/>
              </p:ext>
            </p:extLst>
          </p:nvPr>
        </p:nvGraphicFramePr>
        <p:xfrm>
          <a:off x="-23813" y="3165475"/>
          <a:ext cx="9151938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5" name="Equation" r:id="rId5" imgW="4952880" imgH="507960" progId="Equation.DSMT4">
                  <p:embed/>
                </p:oleObj>
              </mc:Choice>
              <mc:Fallback>
                <p:oleObj name="Equation" r:id="rId5" imgW="495288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23813" y="3165475"/>
                        <a:ext cx="9151938" cy="936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95536" y="4149080"/>
            <a:ext cx="8496944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Vậy hệ phương trình trên vô nghiệm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56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02" name="Text Box 10"/>
          <p:cNvSpPr txBox="1">
            <a:spLocks noChangeArrowheads="1"/>
          </p:cNvSpPr>
          <p:nvPr/>
        </p:nvSpPr>
        <p:spPr bwMode="auto">
          <a:xfrm>
            <a:off x="131365" y="2348880"/>
            <a:ext cx="8782050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600" smtClean="0">
                <a:latin typeface="Times New Roman" pitchFamily="18" charset="0"/>
              </a:rPr>
              <a:t>1</a:t>
            </a:r>
            <a:r>
              <a:rPr lang="vi-VN" sz="3600" smtClean="0">
                <a:latin typeface="Times New Roman" pitchFamily="18" charset="0"/>
              </a:rPr>
              <a:t>. </a:t>
            </a:r>
            <a:r>
              <a:rPr lang="en-US" sz="3600" smtClean="0">
                <a:latin typeface="Times New Roman" pitchFamily="18" charset="0"/>
              </a:rPr>
              <a:t>Dùng </a:t>
            </a:r>
            <a:r>
              <a:rPr lang="en-US" sz="3600">
                <a:latin typeface="Times New Roman" pitchFamily="18" charset="0"/>
              </a:rPr>
              <a:t>quy tắc thế biến đổi hệ đã cho thành hệ mới, trong đó có một phương trình một ẩn.</a:t>
            </a:r>
          </a:p>
          <a:p>
            <a:pPr algn="just">
              <a:spcBef>
                <a:spcPct val="50000"/>
              </a:spcBef>
            </a:pPr>
            <a:r>
              <a:rPr lang="en-US" sz="3600" smtClean="0">
                <a:latin typeface="Times New Roman" pitchFamily="18" charset="0"/>
              </a:rPr>
              <a:t>2</a:t>
            </a:r>
            <a:r>
              <a:rPr lang="vi-VN" sz="3600" smtClean="0">
                <a:latin typeface="Times New Roman" pitchFamily="18" charset="0"/>
              </a:rPr>
              <a:t>. </a:t>
            </a:r>
            <a:r>
              <a:rPr lang="en-US" sz="3600" smtClean="0">
                <a:latin typeface="Times New Roman" pitchFamily="18" charset="0"/>
              </a:rPr>
              <a:t>Giải </a:t>
            </a:r>
            <a:r>
              <a:rPr lang="en-US" sz="3600">
                <a:latin typeface="Times New Roman" pitchFamily="18" charset="0"/>
              </a:rPr>
              <a:t>phương trình một ẩn vừa có, rồi suy ra nghiệm của hệ đã cho.</a:t>
            </a:r>
          </a:p>
        </p:txBody>
      </p:sp>
      <p:sp>
        <p:nvSpPr>
          <p:cNvPr id="161803" name="Text Box 11"/>
          <p:cNvSpPr txBox="1">
            <a:spLocks noChangeArrowheads="1"/>
          </p:cNvSpPr>
          <p:nvPr/>
        </p:nvSpPr>
        <p:spPr bwMode="auto">
          <a:xfrm>
            <a:off x="179483" y="764704"/>
            <a:ext cx="8703666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*</a:t>
            </a:r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Tóm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</a:rPr>
              <a:t>tắt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</a:rPr>
              <a:t>giải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</a:rPr>
              <a:t>phương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</a:rPr>
              <a:t>trình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</a:rPr>
              <a:t>bằng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</a:rPr>
              <a:t>phương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</a:rPr>
              <a:t>pháp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thế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  <a:endParaRPr lang="en-US" sz="36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33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1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1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0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70125" y="303213"/>
            <a:ext cx="5067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32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 về nhà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64331" y="1268760"/>
            <a:ext cx="88788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61774" y="2780928"/>
            <a:ext cx="77454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: 1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(SGK - 15)</a:t>
            </a:r>
          </a:p>
        </p:txBody>
      </p:sp>
    </p:spTree>
    <p:extLst>
      <p:ext uri="{BB962C8B-B14F-4D97-AF65-F5344CB8AC3E}">
        <p14:creationId xmlns:p14="http://schemas.microsoft.com/office/powerpoint/2010/main" val="346736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EJ14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263" y="-223838"/>
            <a:ext cx="9977438" cy="730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95"/>
          <p:cNvSpPr txBox="1">
            <a:spLocks noChangeArrowheads="1"/>
          </p:cNvSpPr>
          <p:nvPr/>
        </p:nvSpPr>
        <p:spPr bwMode="auto">
          <a:xfrm>
            <a:off x="1476375" y="2205038"/>
            <a:ext cx="640715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4000" i="1" smtClean="0">
                <a:solidFill>
                  <a:srgbClr val="0000FF"/>
                </a:solidFill>
                <a:cs typeface="Times New Roman" pitchFamily="18" charset="0"/>
              </a:rPr>
              <a:t>Chúc </a:t>
            </a:r>
            <a:r>
              <a:rPr lang="vi-VN" altLang="en-US" sz="4000" i="1">
                <a:solidFill>
                  <a:srgbClr val="0000FF"/>
                </a:solidFill>
                <a:cs typeface="Times New Roman" pitchFamily="18" charset="0"/>
              </a:rPr>
              <a:t>quý thầy cô sức </a:t>
            </a:r>
            <a:r>
              <a:rPr lang="vi-VN" altLang="en-US" sz="4000" i="1" smtClean="0">
                <a:solidFill>
                  <a:srgbClr val="0000FF"/>
                </a:solidFill>
                <a:cs typeface="Times New Roman" pitchFamily="18" charset="0"/>
              </a:rPr>
              <a:t>khỏe.</a:t>
            </a:r>
            <a:endParaRPr lang="vi-VN" altLang="en-US" sz="4000" i="1">
              <a:solidFill>
                <a:srgbClr val="0000FF"/>
              </a:solidFill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vi-VN" altLang="en-US" sz="4000" i="1">
                <a:solidFill>
                  <a:srgbClr val="0000FF"/>
                </a:solidFill>
                <a:cs typeface="Times New Roman" pitchFamily="18" charset="0"/>
              </a:rPr>
              <a:t> Chúc các em học tốt!</a:t>
            </a:r>
            <a:endParaRPr lang="en-US" altLang="en-US" sz="4800" i="1">
              <a:solidFill>
                <a:srgbClr val="0000FF"/>
              </a:solidFill>
              <a:latin typeface=".VnTime" pitchFamily="34" charset="0"/>
            </a:endParaRPr>
          </a:p>
          <a:p>
            <a:pPr algn="ctr">
              <a:spcBef>
                <a:spcPct val="50000"/>
              </a:spcBef>
            </a:pPr>
            <a:endParaRPr lang="vi-VN" altLang="en-US" sz="4000" i="1">
              <a:solidFill>
                <a:srgbClr val="0000FF"/>
              </a:solidFill>
              <a:latin typeface=".VnTime" pitchFamily="34" charset="0"/>
            </a:endParaRPr>
          </a:p>
          <a:p>
            <a:pPr algn="ctr">
              <a:spcBef>
                <a:spcPct val="50000"/>
              </a:spcBef>
            </a:pPr>
            <a:endParaRPr lang="vi-VN" altLang="en-US" sz="4000"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5692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\Desktop\Tai nguyen thiet ke tro choi\Khi con qua song\river-landscape-clipart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-571500"/>
            <a:ext cx="434340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905000" y="914400"/>
            <a:ext cx="49387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000">
                <a:solidFill>
                  <a:srgbClr val="C00000"/>
                </a:solidFill>
              </a:rPr>
              <a:t>AI NHANH HƠN</a:t>
            </a:r>
          </a:p>
        </p:txBody>
      </p:sp>
      <p:pic>
        <p:nvPicPr>
          <p:cNvPr id="14" name="Picture 2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2851150"/>
            <a:ext cx="2124075" cy="377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5813425"/>
            <a:ext cx="6096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:\Users\ADMIN\Desktop\700_FO58466900_cd0f0403dfd1da45a2a9f423e496668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030538"/>
            <a:ext cx="2286000" cy="348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2871788"/>
            <a:ext cx="2124075" cy="377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:\Users\ADMIN\Desktop\51282172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95638"/>
            <a:ext cx="2319338" cy="349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Kết quả hình ảnh cho bear carto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13" y="1701800"/>
            <a:ext cx="3659187" cy="557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82900"/>
            <a:ext cx="2124075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 descr="C:\Users\ADMIN\Desktop\Tai nguyen thiet ke tro choi\Bảng gỗ\bat dau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3" y="5610225"/>
            <a:ext cx="2124075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031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16">
                <p:cTn id="7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25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C:\Users\ADMIN\Desktop\cau ho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632" y="2359579"/>
            <a:ext cx="10993683" cy="5289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5" descr="C:\Users\ADMIN\Desktop\Tai nguyen thiet ke tro choi\Bảng gỗ\tro 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-1588"/>
            <a:ext cx="1657350" cy="69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827584" y="4149080"/>
            <a:ext cx="5832648" cy="2739211"/>
            <a:chOff x="2371289" y="2800463"/>
            <a:chExt cx="3821335" cy="2523609"/>
          </a:xfrm>
        </p:grpSpPr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2371289" y="2800463"/>
              <a:ext cx="3821335" cy="2523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vi-VN" sz="3200" dirty="0" smtClean="0"/>
                <a:t>Hệ phương trình </a:t>
              </a:r>
            </a:p>
            <a:p>
              <a:pPr algn="ctr" eaLnBrk="1" hangingPunct="1"/>
              <a:endParaRPr lang="vi-VN" sz="3600" dirty="0"/>
            </a:p>
            <a:p>
              <a:pPr algn="ctr" eaLnBrk="1" hangingPunct="1"/>
              <a:endParaRPr lang="vi-VN" sz="3600" dirty="0" smtClean="0"/>
            </a:p>
            <a:p>
              <a:pPr algn="ctr" eaLnBrk="1" hangingPunct="1"/>
              <a:r>
                <a:rPr lang="vi-VN" sz="3200" dirty="0" smtClean="0"/>
                <a:t>có vô số nghiệm khi nào?</a:t>
              </a:r>
            </a:p>
            <a:p>
              <a:pPr algn="ctr" eaLnBrk="1" hangingPunct="1"/>
              <a:endParaRPr lang="en-US" sz="3600" dirty="0">
                <a:solidFill>
                  <a:srgbClr val="C00000"/>
                </a:solidFill>
              </a:endParaRPr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7271706"/>
                </p:ext>
              </p:extLst>
            </p:nvPr>
          </p:nvGraphicFramePr>
          <p:xfrm>
            <a:off x="2705480" y="3331185"/>
            <a:ext cx="3371346" cy="10976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1" name="Equation" r:id="rId7" imgW="2108160" imgH="685800" progId="Equation.DSMT4">
                    <p:embed/>
                  </p:oleObj>
                </mc:Choice>
                <mc:Fallback>
                  <p:oleObj name="Equation" r:id="rId7" imgW="2108160" imgH="685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705480" y="3331185"/>
                          <a:ext cx="3371346" cy="109763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3437205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" name="Equation" r:id="rId9" imgW="914400" imgH="198720" progId="Equation.DSMT4">
                  <p:embed/>
                </p:oleObj>
              </mc:Choice>
              <mc:Fallback>
                <p:oleObj name="Equation" r:id="rId9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2339751" y="-125813"/>
            <a:ext cx="3961791" cy="3378201"/>
            <a:chOff x="2339751" y="-125813"/>
            <a:chExt cx="3961791" cy="3378201"/>
          </a:xfrm>
        </p:grpSpPr>
        <p:pic>
          <p:nvPicPr>
            <p:cNvPr id="9" name="Picture 4" descr="C:\Users\ADMIN\Desktop\453552345 (3)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1" y="-125813"/>
              <a:ext cx="3961791" cy="3378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" name="Group 3"/>
            <p:cNvGrpSpPr/>
            <p:nvPr/>
          </p:nvGrpSpPr>
          <p:grpSpPr>
            <a:xfrm>
              <a:off x="2411760" y="1120886"/>
              <a:ext cx="3820591" cy="1823095"/>
              <a:chOff x="2411760" y="1120886"/>
              <a:chExt cx="3820591" cy="1823095"/>
            </a:xfrm>
          </p:grpSpPr>
          <p:sp>
            <p:nvSpPr>
              <p:cNvPr id="13" name="TextBox 12"/>
              <p:cNvSpPr txBox="1">
                <a:spLocks noChangeArrowheads="1"/>
              </p:cNvSpPr>
              <p:nvPr/>
            </p:nvSpPr>
            <p:spPr bwMode="auto">
              <a:xfrm>
                <a:off x="2411760" y="1120886"/>
                <a:ext cx="3820591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vi-VN" sz="2800" dirty="0" smtClean="0"/>
                  <a:t>Hệ phương trình có vô số nghiệm khi: </a:t>
                </a:r>
              </a:p>
            </p:txBody>
          </p:sp>
          <p:graphicFrame>
            <p:nvGraphicFramePr>
              <p:cNvPr id="6" name="Object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25258021"/>
                  </p:ext>
                </p:extLst>
              </p:nvPr>
            </p:nvGraphicFramePr>
            <p:xfrm>
              <a:off x="3491880" y="1951883"/>
              <a:ext cx="1952192" cy="99209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23" name="Equation" r:id="rId12" imgW="774360" imgH="393480" progId="Equation.DSMT4">
                      <p:embed/>
                    </p:oleObj>
                  </mc:Choice>
                  <mc:Fallback>
                    <p:oleObj name="Equation" r:id="rId12" imgW="774360" imgH="39348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3"/>
                          <a:stretch>
                            <a:fillRect/>
                          </a:stretch>
                        </p:blipFill>
                        <p:spPr>
                          <a:xfrm>
                            <a:off x="3491880" y="1951883"/>
                            <a:ext cx="1952192" cy="99209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65063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25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C:\Users\ADMIN\Desktop\cau ho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6088" y="2544763"/>
            <a:ext cx="981868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5" descr="C:\Users\ADMIN\Desktop\Tai nguyen thiet ke tro choi\Bảng gỗ\tro 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-1588"/>
            <a:ext cx="1657350" cy="69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-171400"/>
            <a:ext cx="4248472" cy="337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403648" y="4083130"/>
            <a:ext cx="4752528" cy="2082720"/>
            <a:chOff x="2371289" y="2800463"/>
            <a:chExt cx="3821335" cy="2082720"/>
          </a:xfrm>
        </p:grpSpPr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2371289" y="2800463"/>
              <a:ext cx="3821335" cy="1631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vi-VN" sz="3200" dirty="0" smtClean="0"/>
                <a:t>Dự đoán số nghiệm của hệ phương trình </a:t>
              </a:r>
            </a:p>
            <a:p>
              <a:pPr algn="ctr" eaLnBrk="1" hangingPunct="1"/>
              <a:endParaRPr lang="en-US" sz="3600" dirty="0">
                <a:solidFill>
                  <a:srgbClr val="C00000"/>
                </a:solidFill>
              </a:endParaRPr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57730057"/>
                </p:ext>
              </p:extLst>
            </p:nvPr>
          </p:nvGraphicFramePr>
          <p:xfrm>
            <a:off x="3550490" y="3914808"/>
            <a:ext cx="1461537" cy="968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1" name="Equation" r:id="rId8" imgW="812520" imgH="457200" progId="Equation.DSMT4">
                    <p:embed/>
                  </p:oleObj>
                </mc:Choice>
                <mc:Fallback>
                  <p:oleObj name="Equation" r:id="rId8" imgW="812520" imgH="457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550490" y="3914808"/>
                          <a:ext cx="1461537" cy="9683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1868245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2" name="Equation" r:id="rId10" imgW="914400" imgH="198720" progId="Equation.DSMT4">
                  <p:embed/>
                </p:oleObj>
              </mc:Choice>
              <mc:Fallback>
                <p:oleObj name="Equation" r:id="rId10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2483768" y="1052736"/>
            <a:ext cx="3820591" cy="1800002"/>
            <a:chOff x="2552960" y="1120886"/>
            <a:chExt cx="3820591" cy="1800002"/>
          </a:xfrm>
        </p:grpSpPr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2552960" y="1120886"/>
              <a:ext cx="3820591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vi-VN" sz="2800" dirty="0" smtClean="0"/>
                <a:t>Hệ phương trình </a:t>
              </a:r>
              <a:endParaRPr lang="en-US" sz="2800" dirty="0" smtClean="0"/>
            </a:p>
            <a:p>
              <a:pPr algn="ctr" eaLnBrk="1" hangingPunct="1"/>
              <a:r>
                <a:rPr lang="vi-VN" sz="2800" dirty="0" smtClean="0"/>
                <a:t>vô  nghiệm vì</a:t>
              </a:r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01120151"/>
                </p:ext>
              </p:extLst>
            </p:nvPr>
          </p:nvGraphicFramePr>
          <p:xfrm>
            <a:off x="3588680" y="2057288"/>
            <a:ext cx="1784350" cy="863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3" name="Equation" r:id="rId12" imgW="812520" imgH="393480" progId="Equation.DSMT4">
                    <p:embed/>
                  </p:oleObj>
                </mc:Choice>
                <mc:Fallback>
                  <p:oleObj name="Equation" r:id="rId12" imgW="81252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3588680" y="2057288"/>
                          <a:ext cx="1784350" cy="863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01879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25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C:\Users\ADMIN\Desktop\cau ho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6089" y="2544763"/>
            <a:ext cx="981868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5" descr="C:\Users\ADMIN\Desktop\Tai nguyen thiet ke tro choi\Bảng gỗ\tro 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-1588"/>
            <a:ext cx="1657350" cy="69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-171400"/>
            <a:ext cx="3961791" cy="337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971600" y="4083130"/>
            <a:ext cx="5184576" cy="2154182"/>
            <a:chOff x="2371289" y="2800463"/>
            <a:chExt cx="3821335" cy="2154182"/>
          </a:xfrm>
        </p:grpSpPr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2371289" y="2800463"/>
              <a:ext cx="3821335" cy="1631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vi-VN" sz="3200" dirty="0" smtClean="0"/>
                <a:t>Dự đoán số nghiệm của hệ phương trình </a:t>
              </a:r>
            </a:p>
            <a:p>
              <a:pPr algn="ctr" eaLnBrk="1" hangingPunct="1"/>
              <a:endParaRPr lang="en-US" sz="3600" dirty="0">
                <a:solidFill>
                  <a:srgbClr val="C00000"/>
                </a:solidFill>
              </a:endParaRPr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11828827"/>
                </p:ext>
              </p:extLst>
            </p:nvPr>
          </p:nvGraphicFramePr>
          <p:xfrm>
            <a:off x="3413036" y="3810889"/>
            <a:ext cx="1836897" cy="11437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3" name="Equation" r:id="rId8" imgW="736560" imgH="457200" progId="Equation.DSMT4">
                    <p:embed/>
                  </p:oleObj>
                </mc:Choice>
                <mc:Fallback>
                  <p:oleObj name="Equation" r:id="rId8" imgW="736560" imgH="457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413036" y="3810889"/>
                          <a:ext cx="1836897" cy="114375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1868245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4" name="Equation" r:id="rId10" imgW="914400" imgH="198720" progId="Equation.DSMT4">
                  <p:embed/>
                </p:oleObj>
              </mc:Choice>
              <mc:Fallback>
                <p:oleObj name="Equation" r:id="rId10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2552960" y="1120886"/>
            <a:ext cx="3820591" cy="1804057"/>
            <a:chOff x="2552960" y="1120886"/>
            <a:chExt cx="3820591" cy="1804057"/>
          </a:xfrm>
        </p:grpSpPr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2552960" y="1120886"/>
              <a:ext cx="3820591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vi-VN" sz="2800" dirty="0" smtClean="0"/>
                <a:t>Hệ phương trình có một nghiệm duy nhất vì </a:t>
              </a:r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95075580"/>
                </p:ext>
              </p:extLst>
            </p:nvPr>
          </p:nvGraphicFramePr>
          <p:xfrm>
            <a:off x="3779911" y="1951882"/>
            <a:ext cx="1161395" cy="9730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5" name="Equation" r:id="rId12" imgW="469800" imgH="393480" progId="Equation.DSMT4">
                    <p:embed/>
                  </p:oleObj>
                </mc:Choice>
                <mc:Fallback>
                  <p:oleObj name="Equation" r:id="rId12" imgW="46980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3779911" y="1951882"/>
                          <a:ext cx="1161395" cy="97306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01879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25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C:\Users\ADMIN\Desktop\cau ho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2775026"/>
            <a:ext cx="10130261" cy="487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5" descr="C:\Users\ADMIN\Desktop\Tai nguyen thiet ke tro choi\Bảng gỗ\tro 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-1588"/>
            <a:ext cx="1657350" cy="69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55576" y="4437112"/>
            <a:ext cx="5256584" cy="2007167"/>
            <a:chOff x="2371289" y="2800463"/>
            <a:chExt cx="3821335" cy="1921214"/>
          </a:xfrm>
        </p:grpSpPr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2371289" y="2800463"/>
              <a:ext cx="3821335" cy="1561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vi-VN" sz="3200" smtClean="0">
                  <a:solidFill>
                    <a:prstClr val="black"/>
                  </a:solidFill>
                </a:rPr>
                <a:t>Cặp số (2;1) có là nghiệm của hệ phương trình không?</a:t>
              </a:r>
            </a:p>
            <a:p>
              <a:pPr algn="ctr" eaLnBrk="1" hangingPunct="1"/>
              <a:endParaRPr lang="en-US" sz="3600">
                <a:solidFill>
                  <a:srgbClr val="C00000"/>
                </a:solidFill>
              </a:endParaRPr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36989745"/>
                </p:ext>
              </p:extLst>
            </p:nvPr>
          </p:nvGraphicFramePr>
          <p:xfrm>
            <a:off x="3519636" y="3772349"/>
            <a:ext cx="1524641" cy="949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8" name="Equation" r:id="rId7" imgW="736560" imgH="457200" progId="Equation.DSMT4">
                    <p:embed/>
                  </p:oleObj>
                </mc:Choice>
                <mc:Fallback>
                  <p:oleObj name="Equation" r:id="rId7" imgW="736560" imgH="457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519636" y="3772349"/>
                          <a:ext cx="1524641" cy="94932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5798063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Equation" r:id="rId9" imgW="914400" imgH="198720" progId="Equation.DSMT4">
                  <p:embed/>
                </p:oleObj>
              </mc:Choice>
              <mc:Fallback>
                <p:oleObj name="Equation" r:id="rId9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2339752" y="-171400"/>
            <a:ext cx="4392488" cy="3378201"/>
            <a:chOff x="2339752" y="-171400"/>
            <a:chExt cx="4392488" cy="3378201"/>
          </a:xfrm>
        </p:grpSpPr>
        <p:pic>
          <p:nvPicPr>
            <p:cNvPr id="9" name="Picture 4" descr="C:\Users\ADMIN\Desktop\453552345 (3)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-171400"/>
              <a:ext cx="4392488" cy="3378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2479601" y="1052736"/>
              <a:ext cx="4108623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vi-VN" sz="3200" smtClean="0">
                  <a:solidFill>
                    <a:prstClr val="black"/>
                  </a:solidFill>
                </a:rPr>
                <a:t>Cặp số</a:t>
              </a:r>
              <a:r>
                <a:rPr lang="vi-VN" sz="3200">
                  <a:solidFill>
                    <a:prstClr val="black"/>
                  </a:solidFill>
                </a:rPr>
                <a:t> (</a:t>
              </a:r>
              <a:r>
                <a:rPr lang="vi-VN" sz="3200" smtClean="0">
                  <a:solidFill>
                    <a:prstClr val="black"/>
                  </a:solidFill>
                </a:rPr>
                <a:t>2;1) có là nghiệm của hệ phương trình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247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0" y="93663"/>
            <a:ext cx="91265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32: GIẢI HỆ PHƯƠNG TRÌNH BẰNG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 PHÁP THẾ</a:t>
            </a:r>
          </a:p>
        </p:txBody>
      </p:sp>
      <p:sp>
        <p:nvSpPr>
          <p:cNvPr id="152582" name="Rectangle 6"/>
          <p:cNvSpPr>
            <a:spLocks noChangeArrowheads="1"/>
          </p:cNvSpPr>
          <p:nvPr/>
        </p:nvSpPr>
        <p:spPr bwMode="auto">
          <a:xfrm>
            <a:off x="0" y="1160463"/>
            <a:ext cx="914400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Quy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tắc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thế</a:t>
            </a:r>
            <a:endParaRPr lang="en-US" sz="2800" b="1" dirty="0">
              <a:solidFill>
                <a:srgbClr val="FF0000"/>
              </a:solidFill>
            </a:endParaRPr>
          </a:p>
          <a:p>
            <a:pPr algn="just">
              <a:spcBef>
                <a:spcPct val="50000"/>
              </a:spcBef>
            </a:pP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đương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spcBef>
                <a:spcPct val="50000"/>
              </a:spcBef>
            </a:pP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spc="-5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5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5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5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5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5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5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5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5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spc="-50" dirty="0" err="1" smtClean="0"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2800" spc="-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5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5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5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5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5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spc="-50" dirty="0">
                <a:latin typeface="Times New Roman" pitchFamily="18" charset="0"/>
                <a:cs typeface="Times New Roman" pitchFamily="18" charset="0"/>
              </a:rPr>
              <a:t>) ta </a:t>
            </a:r>
            <a:r>
              <a:rPr lang="en-US" sz="2800" spc="-5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5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5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50" dirty="0" err="1"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28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5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50" dirty="0" err="1"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28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50" dirty="0" err="1"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28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5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5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5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5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5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5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5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5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5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5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5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5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spc="-5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spc="-5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5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5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50" dirty="0" err="1"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2800" spc="-5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800" spc="-5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1).</a:t>
            </a:r>
          </a:p>
          <a:p>
            <a:pPr>
              <a:spcBef>
                <a:spcPct val="50000"/>
              </a:spcBef>
            </a:pPr>
            <a:endParaRPr lang="en-US" sz="2800" b="1" u="sng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21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2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064896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852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548680"/>
            <a:ext cx="8352928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843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400</Words>
  <Application>Microsoft Office PowerPoint</Application>
  <PresentationFormat>On-screen Show (4:3)</PresentationFormat>
  <Paragraphs>40</Paragraphs>
  <Slides>16</Slides>
  <Notes>2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HP</cp:lastModifiedBy>
  <cp:revision>29</cp:revision>
  <dcterms:created xsi:type="dcterms:W3CDTF">2022-12-09T06:14:36Z</dcterms:created>
  <dcterms:modified xsi:type="dcterms:W3CDTF">2024-03-09T02:52:13Z</dcterms:modified>
</cp:coreProperties>
</file>