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9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10/25/2023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10/25/2023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10/25/2023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10/25/2023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a:solidFill>
                  <a:srgbClr val="FF0000"/>
                </a:solidFill>
                <a:latin typeface="Times New Roman" panose="02020603050405020304" pitchFamily="18" charset="0"/>
                <a:cs typeface="Times New Roman" panose="02020603050405020304" pitchFamily="18" charset="0"/>
              </a:rPr>
              <a:t>Chuyển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tập</a:t>
            </a:r>
            <a:r>
              <a:rPr lang="en-US" sz="2800" b="1" i="1" dirty="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a:solidFill>
                  <a:srgbClr val="FF0000"/>
                </a:solidFill>
                <a:latin typeface="+mj-lt"/>
              </a:rPr>
              <a:t>Chia lớp thành 4 nhóm </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a:solidFill>
                  <a:srgbClr val="FF0000"/>
                </a:solidFill>
                <a:latin typeface="+mj-lt"/>
              </a:rPr>
              <a:t>Báo 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2</a:t>
            </a:r>
            <a:r>
              <a:rPr lang="en-US" sz="2800" dirty="0">
                <a:solidFill>
                  <a:srgbClr val="FF0000"/>
                </a:solidFill>
                <a:latin typeface="+mj-lt"/>
              </a:rPr>
              <a:t>, </a:t>
            </a:r>
            <a:r>
              <a:rPr lang="en-US" sz="2800" dirty="0">
                <a:solidFill>
                  <a:srgbClr val="FF0000"/>
                </a:solidFill>
                <a:latin typeface="Times New Roman" panose="02020603050405020304" pitchFamily="18" charset="0"/>
                <a:cs typeface="Times New Roman" panose="02020603050405020304" pitchFamily="18" charset="0"/>
              </a:rPr>
              <a:t>3</a:t>
            </a:r>
            <a:r>
              <a:rPr lang="vi-VN" sz="2800" dirty="0">
                <a:solidFill>
                  <a:srgbClr val="FF0000"/>
                </a:solidFill>
                <a:latin typeface="+mj-lt"/>
              </a:rPr>
              <a:t>- Nhóm cử đại diện báo cáo tại chỗ</a:t>
            </a:r>
            <a:r>
              <a:rPr lang="en-US" sz="2800" dirty="0">
                <a:solidFill>
                  <a:srgbClr val="FF0000"/>
                </a:solidFill>
                <a:latin typeface="+mj-lt"/>
              </a:rPr>
              <a:t>. </a:t>
            </a:r>
            <a:r>
              <a:rPr lang="vi-VN" sz="2800" dirty="0">
                <a:solidFill>
                  <a:srgbClr val="FF0000"/>
                </a:solidFill>
                <a:latin typeface="+mj-lt"/>
              </a:rPr>
              <a:t>Các 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a:t>
            </a:r>
            <a:r>
              <a:rPr lang="en-US" sz="2800" dirty="0">
                <a:solidFill>
                  <a:srgbClr val="FF0000"/>
                </a:solidFill>
                <a:latin typeface="+mj-lt"/>
              </a:rPr>
              <a:t> </a:t>
            </a:r>
            <a:r>
              <a:rPr lang="vi-VN" sz="2800" dirty="0">
                <a:solidFill>
                  <a:srgbClr val="FF0000"/>
                </a:solidFill>
                <a:latin typeface="+mj-lt"/>
              </a:rPr>
              <a:t>Các nhóm trao đổi chéo phiếu học tập.</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en-US" sz="2800" dirty="0">
                <a:solidFill>
                  <a:srgbClr val="FF0000"/>
                </a:solidFill>
                <a:latin typeface="+mj-lt"/>
              </a:rPr>
              <a:t>            </a:t>
            </a:r>
            <a:r>
              <a:rPr lang="vi-VN" sz="2800" dirty="0">
                <a:solidFill>
                  <a:srgbClr val="FF0000"/>
                </a:solidFill>
                <a:latin typeface="+mj-lt"/>
              </a:rPr>
              <a:t>Các 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PHIẾU</a:t>
                      </a:r>
                      <a:r>
                        <a:rPr lang="en-US" sz="2800" baseline="0" dirty="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err="1">
                <a:latin typeface="Times New Roman"/>
                <a:cs typeface="Times New Roman"/>
              </a:rPr>
              <a:t>mạng</a:t>
            </a:r>
            <a:r>
              <a:rPr lang="fr-FR" sz="2400">
                <a:latin typeface="Times New Roman"/>
                <a:cs typeface="Times New Roman"/>
              </a:rPr>
              <a:t>)</a:t>
            </a:r>
            <a:r>
              <a:rPr lang="vi-VN" sz="2300" i="1">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Mạng 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thành phần của mạng máy tính gồm: Các thiết bị đầu cuối (máy tính, điện thoại, máy in, máy ảnh,...).</a:t>
            </a:r>
            <a:endParaRPr lang="en-US" sz="2500" i="1"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a:solidFill>
                  <a:srgbClr val="FF0000"/>
                </a:solidFill>
                <a:latin typeface="Times New Roman" pitchFamily="18" charset="0"/>
                <a:cs typeface="Times New Roman" pitchFamily="18" charset="0"/>
              </a:rPr>
              <a:t>Chuyển giao nhiệm vụ học tập: </a:t>
            </a:r>
            <a:endParaRPr lang="en-US" sz="2500">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Làm bài tập trên phiếu học tập 4</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Hoàn thành bài tập 1,2 trang 19 sgk</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Thực hiện nhiệm vụ học tập</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HS thực hiện cá nhân, sau đó thảo luận cặp đôi để tự sửa lỗi cho nhau</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Báo cáo kết quả hoạt động và thảo luận</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Học sinh trả lời các câu hỏi, học sinh khác nhận xét.</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Các học sinh bên cạnh cùng nhau thảo luận và hỗ trợ để giúp bạn hoàn thành nhiệm vụ học tập.</a:t>
            </a:r>
            <a:endParaRPr lang="en-US" sz="2500" u="sng">
              <a:latin typeface="Times New Roman" pitchFamily="18" charset="0"/>
              <a:cs typeface="Times New Roman" pitchFamily="18" charset="0"/>
            </a:endParaRPr>
          </a:p>
        </p:txBody>
      </p:sp>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012413804"/>
              </p:ext>
            </p:extLst>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1</a:t>
                      </a:r>
                      <a:r>
                        <a:rPr lang="en-US" sz="28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Em</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biết</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có</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những</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mạng</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lưới</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nào</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khác</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ngoài</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mạng</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lưới</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giao</a:t>
                      </a:r>
                      <a:r>
                        <a:rPr lang="en-US" sz="2400" b="0" dirty="0">
                          <a:solidFill>
                            <a:srgbClr val="7030A0"/>
                          </a:solidFill>
                          <a:latin typeface="Times New Roman" panose="02020603050405020304" pitchFamily="18" charset="0"/>
                          <a:cs typeface="Times New Roman" panose="02020603050405020304" pitchFamily="18" charset="0"/>
                        </a:rPr>
                        <a:t> </a:t>
                      </a:r>
                      <a:r>
                        <a:rPr lang="en-US" sz="2400" b="0" dirty="0" err="1">
                          <a:solidFill>
                            <a:srgbClr val="7030A0"/>
                          </a:solidFill>
                          <a:latin typeface="Times New Roman" panose="02020603050405020304" pitchFamily="18" charset="0"/>
                          <a:cs typeface="Times New Roman" panose="02020603050405020304" pitchFamily="18" charset="0"/>
                        </a:rPr>
                        <a:t>thông</a:t>
                      </a:r>
                      <a:r>
                        <a:rPr lang="en-US" sz="2400" b="0" dirty="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2</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gì</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được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vận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chuyển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trên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đó</a:t>
                      </a:r>
                      <a:r>
                        <a:rPr lang="en-US" sz="2800" b="0" dirty="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3</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hãy</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chọn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phương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án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trả</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lời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đúng</a:t>
                      </a:r>
                      <a:endParaRPr lang="en-US" sz="2800" b="0" dirty="0">
                        <a:solidFill>
                          <a:srgbClr val="7030A0"/>
                        </a:solidFill>
                        <a:latin typeface="Times New Roman" panose="02020603050405020304" pitchFamily="18" charset="0"/>
                        <a:cs typeface="Times New Roman" panose="02020603050405020304" pitchFamily="18" charset="0"/>
                      </a:endParaRPr>
                    </a:p>
                    <a:p>
                      <a:r>
                        <a:rPr lang="en-US" sz="2800" b="0" dirty="0" err="1">
                          <a:solidFill>
                            <a:srgbClr val="7030A0"/>
                          </a:solidFill>
                          <a:latin typeface="Times New Roman" panose="02020603050405020304" pitchFamily="18" charset="0"/>
                          <a:cs typeface="Times New Roman" panose="02020603050405020304" pitchFamily="18" charset="0"/>
                        </a:rPr>
                        <a:t>Điểm</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chung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của</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những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mạng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lưới</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đó</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là</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gì</a:t>
                      </a:r>
                      <a:r>
                        <a:rPr lang="en-US" sz="2800" b="0" baseline="0" dirty="0">
                          <a:solidFill>
                            <a:srgbClr val="7030A0"/>
                          </a:solidFill>
                          <a:latin typeface="Times New Roman" panose="02020603050405020304" pitchFamily="18" charset="0"/>
                          <a:cs typeface="Times New Roman" panose="02020603050405020304" pitchFamily="18" charset="0"/>
                        </a:rPr>
                        <a:t> ?</a:t>
                      </a:r>
                      <a:endParaRPr lang="en-US" sz="2800" b="0" dirty="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B. </a:t>
                      </a:r>
                      <a:r>
                        <a:rPr lang="en-US" sz="2800" b="0" dirty="0" err="1">
                          <a:solidFill>
                            <a:srgbClr val="FF0000"/>
                          </a:solidFill>
                          <a:latin typeface="Times New Roman" panose="02020603050405020304" pitchFamily="18" charset="0"/>
                          <a:cs typeface="Times New Roman" panose="02020603050405020304" pitchFamily="18" charset="0"/>
                        </a:rPr>
                        <a:t>Chia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sẻ</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tài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nguyên</a:t>
                      </a:r>
                      <a:endParaRPr lang="en-US" sz="2800" b="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a:solidFill>
                            <a:srgbClr val="FF0000"/>
                          </a:solidFill>
                          <a:latin typeface="Times New Roman" panose="02020603050405020304" pitchFamily="18" charset="0"/>
                          <a:cs typeface="Times New Roman" panose="02020603050405020304" pitchFamily="18" charset="0"/>
                        </a:rPr>
                        <a:t>C.   </a:t>
                      </a:r>
                      <a:r>
                        <a:rPr lang="en-US" sz="2800" b="0" dirty="0" err="1">
                          <a:solidFill>
                            <a:srgbClr val="FF0000"/>
                          </a:solidFill>
                          <a:latin typeface="Times New Roman" panose="02020603050405020304" pitchFamily="18" charset="0"/>
                          <a:cs typeface="Times New Roman" panose="02020603050405020304" pitchFamily="18" charset="0"/>
                        </a:rPr>
                        <a:t>Kết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nối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D. </a:t>
                      </a: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đường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cắt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nhau</a:t>
                      </a:r>
                      <a:r>
                        <a:rPr lang="en-US" sz="2800" b="0" dirty="0">
                          <a:solidFill>
                            <a:srgbClr val="FF0000"/>
                          </a:solidFill>
                          <a:latin typeface="Times New Roman" panose="02020603050405020304" pitchFamily="18" charset="0"/>
                          <a:cs typeface="Times New Roman" panose="02020603050405020304" pitchFamily="18" charset="0"/>
                        </a:rPr>
                        <a:t> </a:t>
                      </a:r>
                      <a:endParaRPr lang="en-US" sz="2800" b="0" u="sng" dirty="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27087" y="2671851"/>
            <a:ext cx="5011738"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rgbClr val="FF0000"/>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a:latin typeface="Times New Roman" pitchFamily="18" charset="0"/>
                <a:cs typeface="Times New Roman" pitchFamily="18" charset="0"/>
              </a:rPr>
              <a:t>     Chuyển giao nhiệm vụ học tập</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a:latin typeface="Times New Roman" pitchFamily="18" charset="0"/>
                <a:cs typeface="Times New Roman" pitchFamily="18" charset="0"/>
              </a:rPr>
              <a:t>     Tiết sau báo cáo</a:t>
            </a:r>
          </a:p>
          <a:p>
            <a:pPr marL="0" indent="0" eaLnBrk="1" hangingPunct="1">
              <a:buFont typeface="Arial" charset="0"/>
              <a:buNone/>
            </a:pPr>
            <a:r>
              <a:rPr lang="en-US"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name="Bitmap Image" r:id="rId2" imgW="3561905" imgH="752381" progId="Paint.Picture">
                  <p:embed/>
                </p:oleObj>
              </mc:Choice>
              <mc:Fallback>
                <p:oleObj name="Bitmap Image" r:id="rId2" imgW="3561905" imgH="752381" progId="Paint.Picture">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name="Bitmap Image" r:id="rId4" imgW="3228571" imgH="1181265" progId="Paint.Picture">
                  <p:embed/>
                </p:oleObj>
              </mc:Choice>
              <mc:Fallback>
                <p:oleObj name="Bitmap Image" r:id="rId4" imgW="3228571" imgH="1181265" progId="Paint.Pictur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a:latin typeface="Times New Roman" pitchFamily="18" charset="0"/>
                <a:cs typeface="Times New Roman" pitchFamily="18" charset="0"/>
              </a:rPr>
              <a:t>Hoàn thành phần vận dụng </a:t>
            </a:r>
          </a:p>
          <a:p>
            <a:pPr marL="0" indent="0" algn="just" eaLnBrk="1" hangingPunct="1">
              <a:buFont typeface="Arial" charset="0"/>
              <a:buNone/>
            </a:pPr>
            <a:r>
              <a:rPr lang="nb-NO" sz="3000">
                <a:latin typeface="Times New Roman" pitchFamily="18" charset="0"/>
                <a:cs typeface="Times New Roman" pitchFamily="18" charset="0"/>
              </a:rPr>
              <a:t>Làm bài tập 1,2,3 trong sbt,</a:t>
            </a:r>
          </a:p>
          <a:p>
            <a:pPr marL="0" indent="0" algn="just" eaLnBrk="1" hangingPunct="1">
              <a:buFont typeface="Arial" charset="0"/>
              <a:buNone/>
            </a:pPr>
            <a:r>
              <a:rPr lang="nb-NO" sz="3000">
                <a:latin typeface="Times New Roman" pitchFamily="18" charset="0"/>
                <a:cs typeface="Times New Roman" pitchFamily="18" charset="0"/>
              </a:rPr>
              <a:t>Đọc bài tiếp theo để chuẩn bị tiết sau.</a:t>
            </a:r>
            <a:endParaRPr lang="en-US" sz="30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a:solidFill>
                  <a:srgbClr val="FF0000"/>
                </a:solidFill>
                <a:latin typeface="Times New Roman" pitchFamily="18" charset="0"/>
                <a:cs typeface="Times New Roman" pitchFamily="18" charset="0"/>
              </a:rPr>
              <a:t>HOẠT ĐỘNG KHỞI ĐỘNG</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endParaRPr lang="en-US" sz="2800"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a:solidFill>
                  <a:srgbClr val="FF0000"/>
                </a:solidFill>
                <a:latin typeface="Times New Roman" pitchFamily="18" charset="0"/>
                <a:cs typeface="Times New Roman" pitchFamily="18" charset="0"/>
              </a:rPr>
              <a:t>CHỦ ĐỀ 2. MẠNG MÁY TÍNH VÀ INTERNET</a:t>
            </a:r>
            <a:br>
              <a:rPr lang="en-US">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BÀI 4: MẠNG MÁY TÍNH</a:t>
            </a:r>
            <a:br>
              <a:rPr lang="en-US">
                <a:solidFill>
                  <a:srgbClr val="FF0000"/>
                </a:solidFill>
              </a:rPr>
            </a:br>
            <a:endParaRPr lang="en-US">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a:latin typeface="Times New Roman" pitchFamily="18" charset="0"/>
                <a:cs typeface="Times New Roman" pitchFamily="18" charset="0"/>
              </a:rPr>
              <a:t>Tham khảo SGK trong 1 phút</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Trả lời câu hỏi của phiếu học tập số 1</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PHIẾU</a:t>
                      </a:r>
                      <a:r>
                        <a:rPr lang="en-US" sz="2500" baseline="0" dirty="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a:latin typeface="Times New Roman" pitchFamily="18" charset="0"/>
                <a:cs typeface="Times New Roman" pitchFamily="18" charset="0"/>
              </a:rPr>
              <a:t>Chuyển giao nhiệm vụ học tập</a:t>
            </a:r>
          </a:p>
          <a:p>
            <a:pPr marL="0" indent="0" eaLnBrk="1" hangingPunct="1">
              <a:buFont typeface="Arial" charset="0"/>
              <a:buNone/>
            </a:pPr>
            <a:r>
              <a:rPr lang="en-US" sz="2800">
                <a:latin typeface="Times New Roman" pitchFamily="18" charset="0"/>
                <a:cs typeface="Times New Roman" pitchFamily="18" charset="0"/>
              </a:rPr>
              <a:t>Tham khảo SGK trong 2 phút</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Trả lời câu hỏi của phiếu học tập số 2</a:t>
            </a:r>
            <a:endParaRPr lang="en-US" sz="2800" u="sng">
              <a:latin typeface="Times New Roman" pitchFamily="18" charset="0"/>
              <a:cs typeface="Times New Roman" pitchFamily="18" charset="0"/>
            </a:endParaRPr>
          </a:p>
          <a:p>
            <a:pPr marL="0" indent="0"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TotalTime>
  <Words>2494</Words>
  <Application>Microsoft Office PowerPoint</Application>
  <PresentationFormat>Widescreen</PresentationFormat>
  <Paragraphs>297</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Symbol</vt:lpstr>
      <vt:lpstr>Times New Roman</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Windows User</cp:lastModifiedBy>
  <cp:revision>45</cp:revision>
  <dcterms:created xsi:type="dcterms:W3CDTF">2021-07-10T14:44:17Z</dcterms:created>
  <dcterms:modified xsi:type="dcterms:W3CDTF">2023-10-25T01:39:08Z</dcterms:modified>
</cp:coreProperties>
</file>