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28" r:id="rId4"/>
    <p:sldId id="312" r:id="rId5"/>
    <p:sldId id="329" r:id="rId6"/>
    <p:sldId id="330" r:id="rId7"/>
    <p:sldId id="313" r:id="rId8"/>
    <p:sldId id="331" r:id="rId9"/>
    <p:sldId id="332" r:id="rId10"/>
    <p:sldId id="314" r:id="rId11"/>
    <p:sldId id="339" r:id="rId12"/>
    <p:sldId id="338" r:id="rId13"/>
    <p:sldId id="333" r:id="rId14"/>
    <p:sldId id="334" r:id="rId15"/>
    <p:sldId id="335" r:id="rId16"/>
    <p:sldId id="315" r:id="rId17"/>
    <p:sldId id="336" r:id="rId18"/>
    <p:sldId id="337" r:id="rId19"/>
    <p:sldId id="271" r:id="rId20"/>
    <p:sldId id="340" r:id="rId21"/>
    <p:sldId id="324" r:id="rId22"/>
    <p:sldId id="341" r:id="rId23"/>
    <p:sldId id="342" r:id="rId24"/>
    <p:sldId id="325" r:id="rId25"/>
    <p:sldId id="276" r:id="rId26"/>
    <p:sldId id="327"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69" d="100"/>
          <a:sy n="69" d="100"/>
        </p:scale>
        <p:origin x="488" y="5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10/3/2024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8553" y="222103"/>
            <a:ext cx="9807857" cy="830997"/>
          </a:xfrm>
          <a:prstGeom prst="rect">
            <a:avLst/>
          </a:prstGeom>
        </p:spPr>
        <p:txBody>
          <a:bodyPr wrap="square">
            <a:spAutoFit/>
          </a:bodyPr>
          <a:lstStyle/>
          <a:p>
            <a:pPr algn="ctr"/>
            <a:r>
              <a:rPr lang="en-US" sz="2400" b="1">
                <a:solidFill>
                  <a:srgbClr val="FF0000"/>
                </a:solidFill>
                <a:latin typeface="Times New Roman" panose="02020603050405020304" pitchFamily="18" charset="0"/>
                <a:cs typeface="Times New Roman" panose="02020603050405020304" pitchFamily="18" charset="0"/>
              </a:rPr>
              <a:t>BÀI </a:t>
            </a:r>
            <a:r>
              <a:rPr lang="en-US" sz="2400" b="1" smtClean="0">
                <a:solidFill>
                  <a:srgbClr val="FF0000"/>
                </a:solidFill>
                <a:latin typeface="Times New Roman" panose="02020603050405020304" pitchFamily="18" charset="0"/>
                <a:cs typeface="Times New Roman" panose="02020603050405020304" pitchFamily="18" charset="0"/>
              </a:rPr>
              <a:t>2. </a:t>
            </a:r>
            <a:r>
              <a:rPr lang="vi-VN" sz="2400" b="1" smtClean="0">
                <a:solidFill>
                  <a:srgbClr val="FF0000"/>
                </a:solidFill>
                <a:latin typeface="Times New Roman" panose="02020603050405020304" pitchFamily="18" charset="0"/>
                <a:cs typeface="Times New Roman" panose="02020603050405020304" pitchFamily="18" charset="0"/>
              </a:rPr>
              <a:t>CƠ CẤU HỆ </a:t>
            </a:r>
            <a:r>
              <a:rPr lang="vi-VN" sz="2400" b="1">
                <a:solidFill>
                  <a:srgbClr val="FF0000"/>
                </a:solidFill>
                <a:latin typeface="Times New Roman" panose="02020603050405020304" pitchFamily="18" charset="0"/>
                <a:cs typeface="Times New Roman" panose="02020603050405020304" pitchFamily="18" charset="0"/>
              </a:rPr>
              <a:t>THỐNG GIÁO DỤC QUỐC DÂN</a:t>
            </a:r>
            <a:endParaRPr lang="en-US" sz="2400">
              <a:solidFill>
                <a:srgbClr val="FF0000"/>
              </a:solidFill>
              <a:latin typeface="Times New Roman" panose="02020603050405020304" pitchFamily="18" charset="0"/>
              <a:cs typeface="Times New Roman" panose="02020603050405020304" pitchFamily="18" charset="0"/>
            </a:endParaRPr>
          </a:p>
          <a:p>
            <a:endParaRPr lang="en-US" sz="2400">
              <a:solidFill>
                <a:srgbClr val="FF00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7565" y="763326"/>
            <a:ext cx="11569147" cy="5868062"/>
          </a:xfrm>
          <a:prstGeom prst="rect">
            <a:avLst/>
          </a:prstGeom>
        </p:spPr>
      </p:pic>
    </p:spTree>
    <p:extLst>
      <p:ext uri="{BB962C8B-B14F-4D97-AF65-F5344CB8AC3E}">
        <p14:creationId xmlns:p14="http://schemas.microsoft.com/office/powerpoint/2010/main" val="770554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1412" y="227942"/>
            <a:ext cx="11395788" cy="3785652"/>
          </a:xfrm>
          <a:prstGeom prst="rect">
            <a:avLst/>
          </a:prstGeom>
        </p:spPr>
        <p:txBody>
          <a:bodyPr wrap="square">
            <a:spAutoFit/>
          </a:bodyPr>
          <a:lstStyle/>
          <a:p>
            <a:pPr>
              <a:spcAft>
                <a:spcPts val="0"/>
              </a:spcAft>
            </a:pPr>
            <a:r>
              <a:rPr lang="vi-VN" sz="2400" b="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Tình huống: </a:t>
            </a:r>
            <a:r>
              <a:rPr lang="en-US" sz="2400" b="1" dirty="0" err="1"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b="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nghề</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sửa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chữa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lắp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ráp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máy</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tốt</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nghiệp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trung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cơ</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sở</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hãy</a:t>
            </a:r>
            <a:r>
              <a:rPr lang="en-US" sz="2400" b="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lựa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chọn</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án</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khả</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thi</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mong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p>
          <a:p>
            <a:pPr>
              <a:spcAft>
                <a:spcPts val="0"/>
              </a:spcAft>
            </a:pP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ngành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kĩ</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b="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sửa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chữa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lắp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ráp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máy</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phổ</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thông</a:t>
            </a:r>
            <a:endPar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ngành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kĩ</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sửa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chữa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lắp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ráp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máy</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tại</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cơ</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sở</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dục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nghề</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nghiệp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đào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sơ</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cấp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trung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cấp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p>
          <a:p>
            <a:pPr>
              <a:spcAft>
                <a:spcPts val="0"/>
              </a:spcAft>
            </a:pP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ngành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kĩ</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sửa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chữa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lắp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ráp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máy</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tại</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cao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đẳng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đào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ngành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nghề</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này</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hoàn</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chương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dục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trung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phổ</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p>
          <a:p>
            <a:pPr>
              <a:spcAft>
                <a:spcPts val="0"/>
              </a:spcAft>
            </a:pP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D.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ngành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kĩ</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sửa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chữa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lắp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ráp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máy</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tại</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cơ</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sở</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dục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nghề</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nghiệp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đào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cao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đẳng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5448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ircle(in)">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1412" y="227942"/>
            <a:ext cx="11395788" cy="3785652"/>
          </a:xfrm>
          <a:prstGeom prst="rect">
            <a:avLst/>
          </a:prstGeom>
        </p:spPr>
        <p:txBody>
          <a:bodyPr wrap="square">
            <a:spAutoFit/>
          </a:bodyPr>
          <a:lstStyle/>
          <a:p>
            <a:pPr>
              <a:spcAft>
                <a:spcPts val="0"/>
              </a:spcAft>
            </a:pPr>
            <a:r>
              <a:rPr lang="vi-VN" sz="2400" b="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Tình huống: </a:t>
            </a:r>
            <a:r>
              <a:rPr lang="en-US" sz="2400" b="1" dirty="0" err="1"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b="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nghề</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sửa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chữa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lắp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ráp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máy</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tốt</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nghiệp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trung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cơ</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sở</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hãy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lựa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chọn</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án</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khả</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thi</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mong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p>
          <a:p>
            <a:pPr>
              <a:spcAft>
                <a:spcPts val="0"/>
              </a:spcAft>
            </a:pP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ngành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kĩ</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b="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sửa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chữa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lắp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ráp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máy</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phổ</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thông</a:t>
            </a:r>
            <a:endPar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ngành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kĩ</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sửa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chữa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lắp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ráp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máy</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tại</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cơ</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sở</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dục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nghề</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nghiệp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đào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sơ</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cấp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trung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cấp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p>
          <a:p>
            <a:pPr>
              <a:spcAft>
                <a:spcPts val="0"/>
              </a:spcAft>
            </a:pP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ngành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kĩ</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sửa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chữa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lắp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ráp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máy</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tại</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cao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đẳng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đào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ngành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nghề</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này</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hoàn</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chương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dục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trung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phổ</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p>
          <a:p>
            <a:pPr>
              <a:spcAft>
                <a:spcPts val="0"/>
              </a:spcAft>
            </a:pP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D.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ngành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kĩ</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sửa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chữa</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lắp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ráp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máy</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tại</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cơ</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sở</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dục</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nghề</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nghiệp</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đào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cao</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đẳng</a:t>
            </a:r>
            <a:r>
              <a:rPr lang="en-US" sz="2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2712097" y="4402790"/>
            <a:ext cx="8512629" cy="830997"/>
          </a:xfrm>
          <a:prstGeom prst="rect">
            <a:avLst/>
          </a:prstGeom>
        </p:spPr>
        <p:txBody>
          <a:bodyPr wrap="square">
            <a:spAutoFit/>
          </a:bodyPr>
          <a:lstStyle/>
          <a:p>
            <a:pPr>
              <a:spcAft>
                <a:spcPts val="0"/>
              </a:spcAft>
            </a:pPr>
            <a:r>
              <a:rPr lang="en-US" sz="2400" b="1">
                <a:solidFill>
                  <a:srgbClr val="FF0000"/>
                </a:solidFill>
                <a:latin typeface="Times New Roman" panose="02020603050405020304" pitchFamily="18" charset="0"/>
                <a:ea typeface="Times New Roman" panose="02020603050405020304" pitchFamily="18" charset="0"/>
              </a:rPr>
              <a:t>B. Học ngành kĩ thuật sửa chữa, lắp ráp máy tính tại các cơ sở giáo dục nghề nghiệp có đào tạo trình độ sơ cấp và trung cấp.</a:t>
            </a:r>
            <a:endParaRPr lang="en-US" sz="2400" b="1">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01986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77016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DELL\AppData\Local\Packages\Microsoft.Windows.Photos_8wekyb3d8bbwe\TempState\ShareServiceTempFolder\image_3640.jpeg"/>
          <p:cNvPicPr/>
          <p:nvPr/>
        </p:nvPicPr>
        <p:blipFill>
          <a:blip r:embed="rId2">
            <a:extLst>
              <a:ext uri="{28A0092B-C50C-407E-A947-70E740481C1C}">
                <a14:useLocalDpi xmlns:a14="http://schemas.microsoft.com/office/drawing/2010/main" val="0"/>
              </a:ext>
            </a:extLst>
          </a:blip>
          <a:srcRect/>
          <a:stretch>
            <a:fillRect/>
          </a:stretch>
        </p:blipFill>
        <p:spPr bwMode="auto">
          <a:xfrm>
            <a:off x="317242" y="1082352"/>
            <a:ext cx="5570374" cy="5584944"/>
          </a:xfrm>
          <a:prstGeom prst="rect">
            <a:avLst/>
          </a:prstGeom>
          <a:noFill/>
          <a:ln>
            <a:noFill/>
          </a:ln>
        </p:spPr>
      </p:pic>
      <p:sp>
        <p:nvSpPr>
          <p:cNvPr id="5" name="Rectangle 4"/>
          <p:cNvSpPr/>
          <p:nvPr/>
        </p:nvSpPr>
        <p:spPr>
          <a:xfrm>
            <a:off x="186612" y="167951"/>
            <a:ext cx="11635273" cy="830997"/>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Em hãy cho biết các cơ hội lựa chọn nghề nghiệp trong lĩnh vực kĩ thuật, công nghệ trong hệ thống giáo dục.</a:t>
            </a:r>
          </a:p>
        </p:txBody>
      </p:sp>
    </p:spTree>
    <p:extLst>
      <p:ext uri="{BB962C8B-B14F-4D97-AF65-F5344CB8AC3E}">
        <p14:creationId xmlns:p14="http://schemas.microsoft.com/office/powerpoint/2010/main" val="220323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DELL\AppData\Local\Packages\Microsoft.Windows.Photos_8wekyb3d8bbwe\TempState\ShareServiceTempFolder\image_3640.jpeg"/>
          <p:cNvPicPr/>
          <p:nvPr/>
        </p:nvPicPr>
        <p:blipFill>
          <a:blip r:embed="rId2">
            <a:extLst>
              <a:ext uri="{28A0092B-C50C-407E-A947-70E740481C1C}">
                <a14:useLocalDpi xmlns:a14="http://schemas.microsoft.com/office/drawing/2010/main" val="0"/>
              </a:ext>
            </a:extLst>
          </a:blip>
          <a:srcRect/>
          <a:stretch>
            <a:fillRect/>
          </a:stretch>
        </p:blipFill>
        <p:spPr bwMode="auto">
          <a:xfrm>
            <a:off x="317242" y="1082352"/>
            <a:ext cx="5570374" cy="5584944"/>
          </a:xfrm>
          <a:prstGeom prst="rect">
            <a:avLst/>
          </a:prstGeom>
          <a:noFill/>
          <a:ln>
            <a:noFill/>
          </a:ln>
        </p:spPr>
      </p:pic>
      <p:sp>
        <p:nvSpPr>
          <p:cNvPr id="5" name="Rectangle 4"/>
          <p:cNvSpPr/>
          <p:nvPr/>
        </p:nvSpPr>
        <p:spPr>
          <a:xfrm>
            <a:off x="186612" y="167951"/>
            <a:ext cx="11635273" cy="830997"/>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Em hãy cho biết các cơ hội lựa chọn nghề nghiệp trong lĩnh vực kĩ thuật, công nghệ trong hệ thống giáo dục.</a:t>
            </a:r>
          </a:p>
        </p:txBody>
      </p:sp>
      <p:sp>
        <p:nvSpPr>
          <p:cNvPr id="2" name="Rectangle 1"/>
          <p:cNvSpPr/>
          <p:nvPr/>
        </p:nvSpPr>
        <p:spPr>
          <a:xfrm>
            <a:off x="6004248" y="735503"/>
            <a:ext cx="6096000" cy="4893647"/>
          </a:xfrm>
          <a:prstGeom prst="rect">
            <a:avLst/>
          </a:prstGeom>
        </p:spPr>
        <p:txBody>
          <a:bodyPr>
            <a:spAutoFit/>
          </a:bodyPr>
          <a:lstStyle/>
          <a:p>
            <a:pPr>
              <a:spcAft>
                <a:spcPts val="0"/>
              </a:spcAft>
            </a:pPr>
            <a:r>
              <a:rPr lang="en-US" sz="2400">
                <a:solidFill>
                  <a:srgbClr val="FF0000"/>
                </a:solidFill>
                <a:latin typeface="Times New Roman" panose="02020603050405020304" pitchFamily="18" charset="0"/>
                <a:ea typeface="Times New Roman" panose="02020603050405020304" pitchFamily="18" charset="0"/>
              </a:rPr>
              <a:t>Các cơ hội lựa chọn nghề nghiệp trong lĩnh vực kĩ thuật, công nghệ trong hệ thống giáo dục gồm:</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Lựa chọn 1: Sau khi tốt nghiệp THCS:</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Học các nghề ở trình độ sơ cấp và trung cấp.</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Học ở các cơ sở giáo dục thường xuyên để vừa học chương trình giáo dục THPT, vừa học nghề trong lĩnh vực kĩ thuật, công nghệ trình độ sơ cấp.</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Lựa chọn 2: Sau khi tốt nghiệp THPT:</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Học ở các cơ sở giáo dục đào tạo trình độ sơ cấp, trung cấp, cao đẳng.</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Học đại học tại các cơ sở giáo dục đại học.</a:t>
            </a:r>
            <a:endParaRPr lang="en-US" sz="24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84721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down)">
                                      <p:cBhvr>
                                        <p:cTn id="10" dur="500"/>
                                        <p:tgtEl>
                                          <p:spTgt spid="2">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ipe(down)">
                                      <p:cBhvr>
                                        <p:cTn id="13" dur="500"/>
                                        <p:tgtEl>
                                          <p:spTgt spid="2">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wipe(down)">
                                      <p:cBhvr>
                                        <p:cTn id="16" dur="500"/>
                                        <p:tgtEl>
                                          <p:spTgt spid="2">
                                            <p:txEl>
                                              <p:pRg st="3" end="3"/>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wipe(down)">
                                      <p:cBhvr>
                                        <p:cTn id="19" dur="500"/>
                                        <p:tgtEl>
                                          <p:spTgt spid="2">
                                            <p:txEl>
                                              <p:pRg st="4" end="4"/>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wipe(down)">
                                      <p:cBhvr>
                                        <p:cTn id="22" dur="500"/>
                                        <p:tgtEl>
                                          <p:spTgt spid="2">
                                            <p:txEl>
                                              <p:pRg st="5" end="5"/>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wipe(down)">
                                      <p:cBhvr>
                                        <p:cTn id="25"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8553" y="222103"/>
            <a:ext cx="9807857" cy="830997"/>
          </a:xfrm>
          <a:prstGeom prst="rect">
            <a:avLst/>
          </a:prstGeom>
        </p:spPr>
        <p:txBody>
          <a:bodyPr wrap="square">
            <a:spAutoFit/>
          </a:bodyPr>
          <a:lstStyle/>
          <a:p>
            <a:pPr algn="ctr"/>
            <a:r>
              <a:rPr lang="en-US" sz="2400" b="1">
                <a:solidFill>
                  <a:srgbClr val="FF0000"/>
                </a:solidFill>
                <a:latin typeface="Times New Roman" panose="02020603050405020304" pitchFamily="18" charset="0"/>
                <a:cs typeface="Times New Roman" panose="02020603050405020304" pitchFamily="18" charset="0"/>
              </a:rPr>
              <a:t>BÀI </a:t>
            </a:r>
            <a:r>
              <a:rPr lang="en-US" sz="2400" b="1" smtClean="0">
                <a:solidFill>
                  <a:srgbClr val="FF0000"/>
                </a:solidFill>
                <a:latin typeface="Times New Roman" panose="02020603050405020304" pitchFamily="18" charset="0"/>
                <a:cs typeface="Times New Roman" panose="02020603050405020304" pitchFamily="18" charset="0"/>
              </a:rPr>
              <a:t>2. </a:t>
            </a:r>
            <a:r>
              <a:rPr lang="vi-VN" sz="2400" b="1" smtClean="0">
                <a:solidFill>
                  <a:srgbClr val="FF0000"/>
                </a:solidFill>
                <a:latin typeface="Times New Roman" panose="02020603050405020304" pitchFamily="18" charset="0"/>
                <a:cs typeface="Times New Roman" panose="02020603050405020304" pitchFamily="18" charset="0"/>
              </a:rPr>
              <a:t>CƠ CẤU HỆ </a:t>
            </a:r>
            <a:r>
              <a:rPr lang="vi-VN" sz="2400" b="1">
                <a:solidFill>
                  <a:srgbClr val="FF0000"/>
                </a:solidFill>
                <a:latin typeface="Times New Roman" panose="02020603050405020304" pitchFamily="18" charset="0"/>
                <a:cs typeface="Times New Roman" panose="02020603050405020304" pitchFamily="18" charset="0"/>
              </a:rPr>
              <a:t>THỐNG GIÁO DỤC QUỐC DÂN</a:t>
            </a:r>
            <a:endParaRPr lang="en-US" sz="2400">
              <a:solidFill>
                <a:srgbClr val="FF0000"/>
              </a:solidFill>
              <a:latin typeface="Times New Roman" panose="02020603050405020304" pitchFamily="18" charset="0"/>
              <a:cs typeface="Times New Roman" panose="02020603050405020304" pitchFamily="18" charset="0"/>
            </a:endParaRPr>
          </a:p>
          <a:p>
            <a:endParaRPr lang="en-US" sz="240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211494" y="637601"/>
            <a:ext cx="11330473" cy="3416320"/>
          </a:xfrm>
          <a:prstGeom prst="rect">
            <a:avLst/>
          </a:prstGeom>
        </p:spPr>
        <p:txBody>
          <a:bodyPr wrap="square">
            <a:spAutoFit/>
          </a:bodyPr>
          <a:lstStyle/>
          <a:p>
            <a:r>
              <a:rPr lang="en-US" sz="2400" b="1">
                <a:latin typeface="Times New Roman" panose="02020603050405020304" pitchFamily="18" charset="0"/>
                <a:cs typeface="Times New Roman" panose="02020603050405020304" pitchFamily="18" charset="0"/>
              </a:rPr>
              <a:t>III.</a:t>
            </a:r>
            <a:r>
              <a:rPr lang="vi-VN" sz="2400" b="1">
                <a:latin typeface="Times New Roman" panose="02020603050405020304" pitchFamily="18" charset="0"/>
                <a:cs typeface="Times New Roman" panose="02020603050405020304" pitchFamily="18" charset="0"/>
              </a:rPr>
              <a:t> Cơ hội lựa chọn nghề nghiệp trong lĩnh vực kĩ thuật, công nghệ trong hệ thống giáo dục</a:t>
            </a:r>
            <a:endParaRPr lang="en-US" sz="2400" b="1">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Sau khi tốt nghiệp THCS:</a:t>
            </a:r>
          </a:p>
          <a:p>
            <a:r>
              <a:rPr lang="en-US" sz="2400">
                <a:latin typeface="Times New Roman" panose="02020603050405020304" pitchFamily="18" charset="0"/>
                <a:cs typeface="Times New Roman" panose="02020603050405020304" pitchFamily="18" charset="0"/>
              </a:rPr>
              <a:t>+ Học các nghề ở trình độ sơ cấp và trung cấp.</a:t>
            </a:r>
          </a:p>
          <a:p>
            <a:r>
              <a:rPr lang="en-US" sz="2400">
                <a:latin typeface="Times New Roman" panose="02020603050405020304" pitchFamily="18" charset="0"/>
                <a:cs typeface="Times New Roman" panose="02020603050405020304" pitchFamily="18" charset="0"/>
              </a:rPr>
              <a:t>+ Học ở các cơ sở giáo dục thường xuyên để vừa học chương trình giáo dục THPT, vừa học nghề trong lĩnh vực kĩ thuật, công nghệ trình độ sơ cấp.</a:t>
            </a:r>
          </a:p>
          <a:p>
            <a:r>
              <a:rPr lang="en-US" sz="2400">
                <a:latin typeface="Times New Roman" panose="02020603050405020304" pitchFamily="18" charset="0"/>
                <a:cs typeface="Times New Roman" panose="02020603050405020304" pitchFamily="18" charset="0"/>
              </a:rPr>
              <a:t>- Sau khi tốt nghiệp THPT:</a:t>
            </a:r>
          </a:p>
          <a:p>
            <a:r>
              <a:rPr lang="en-US" sz="2400">
                <a:latin typeface="Times New Roman" panose="02020603050405020304" pitchFamily="18" charset="0"/>
                <a:cs typeface="Times New Roman" panose="02020603050405020304" pitchFamily="18" charset="0"/>
              </a:rPr>
              <a:t>+ Học ở các cơ sở giáo dục đào tạo trình độ sơ cấp, trung cấp, cao đẳng.</a:t>
            </a:r>
          </a:p>
          <a:p>
            <a:r>
              <a:rPr lang="en-US" sz="2400">
                <a:latin typeface="Times New Roman" panose="02020603050405020304" pitchFamily="18" charset="0"/>
                <a:cs typeface="Times New Roman" panose="02020603050405020304" pitchFamily="18" charset="0"/>
              </a:rPr>
              <a:t>+ Học đại học tại các cơ sở giáo dục đại học.</a:t>
            </a:r>
          </a:p>
        </p:txBody>
      </p:sp>
    </p:spTree>
    <p:extLst>
      <p:ext uri="{BB962C8B-B14F-4D97-AF65-F5344CB8AC3E}">
        <p14:creationId xmlns:p14="http://schemas.microsoft.com/office/powerpoint/2010/main" val="4054202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arn(inVertical)">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DELL\Downloads\van-hanh-xlnt.jpg"/>
          <p:cNvPicPr/>
          <p:nvPr/>
        </p:nvPicPr>
        <p:blipFill>
          <a:blip r:embed="rId2">
            <a:extLst>
              <a:ext uri="{28A0092B-C50C-407E-A947-70E740481C1C}">
                <a14:useLocalDpi xmlns:a14="http://schemas.microsoft.com/office/drawing/2010/main" val="0"/>
              </a:ext>
            </a:extLst>
          </a:blip>
          <a:srcRect/>
          <a:stretch>
            <a:fillRect/>
          </a:stretch>
        </p:blipFill>
        <p:spPr bwMode="auto">
          <a:xfrm>
            <a:off x="292437" y="149211"/>
            <a:ext cx="5539196" cy="2416707"/>
          </a:xfrm>
          <a:prstGeom prst="rect">
            <a:avLst/>
          </a:prstGeom>
          <a:noFill/>
          <a:ln>
            <a:noFill/>
          </a:ln>
        </p:spPr>
      </p:pic>
      <p:sp>
        <p:nvSpPr>
          <p:cNvPr id="2" name="Rectangle 1"/>
          <p:cNvSpPr/>
          <p:nvPr/>
        </p:nvSpPr>
        <p:spPr>
          <a:xfrm>
            <a:off x="118188" y="2667296"/>
            <a:ext cx="6096000" cy="646331"/>
          </a:xfrm>
          <a:prstGeom prst="rect">
            <a:avLst/>
          </a:prstGeom>
        </p:spPr>
        <p:txBody>
          <a:bodyPr>
            <a:spAutoFit/>
          </a:bodyPr>
          <a:lstStyle/>
          <a:p>
            <a:pPr>
              <a:spcAft>
                <a:spcPts val="0"/>
              </a:spcAft>
            </a:pPr>
            <a:r>
              <a:rPr lang="vi-VN" b="1" i="1">
                <a:solidFill>
                  <a:srgbClr val="000000"/>
                </a:solidFill>
                <a:latin typeface="Times New Roman" panose="02020603050405020304" pitchFamily="18" charset="0"/>
                <a:ea typeface="Times New Roman" panose="02020603050405020304" pitchFamily="18" charset="0"/>
              </a:rPr>
              <a:t>a.Người công nhân thực thiện công việc vận hành hệ thống trong một nhà máy</a:t>
            </a:r>
            <a:endParaRPr lang="en-US" sz="1600">
              <a:effectLst/>
              <a:latin typeface="Times New Roman" panose="02020603050405020304" pitchFamily="18" charset="0"/>
              <a:ea typeface="Times New Roman" panose="02020603050405020304" pitchFamily="18" charset="0"/>
            </a:endParaRPr>
          </a:p>
        </p:txBody>
      </p:sp>
      <p:pic>
        <p:nvPicPr>
          <p:cNvPr id="6" name="Picture 5" descr="C:\Users\DELL\Downloads\images.jpg"/>
          <p:cNvPicPr/>
          <p:nvPr/>
        </p:nvPicPr>
        <p:blipFill>
          <a:blip r:embed="rId3">
            <a:extLst>
              <a:ext uri="{28A0092B-C50C-407E-A947-70E740481C1C}">
                <a14:useLocalDpi xmlns:a14="http://schemas.microsoft.com/office/drawing/2010/main" val="0"/>
              </a:ext>
            </a:extLst>
          </a:blip>
          <a:srcRect/>
          <a:stretch>
            <a:fillRect/>
          </a:stretch>
        </p:blipFill>
        <p:spPr bwMode="auto">
          <a:xfrm>
            <a:off x="292436" y="3313627"/>
            <a:ext cx="5623171" cy="2032814"/>
          </a:xfrm>
          <a:prstGeom prst="rect">
            <a:avLst/>
          </a:prstGeom>
          <a:noFill/>
          <a:ln>
            <a:noFill/>
          </a:ln>
        </p:spPr>
      </p:pic>
      <p:sp>
        <p:nvSpPr>
          <p:cNvPr id="7" name="Rectangle 6"/>
          <p:cNvSpPr/>
          <p:nvPr/>
        </p:nvSpPr>
        <p:spPr>
          <a:xfrm>
            <a:off x="855043" y="5346441"/>
            <a:ext cx="4118435" cy="369332"/>
          </a:xfrm>
          <a:prstGeom prst="rect">
            <a:avLst/>
          </a:prstGeom>
        </p:spPr>
        <p:txBody>
          <a:bodyPr wrap="none">
            <a:spAutoFit/>
          </a:bodyPr>
          <a:lstStyle/>
          <a:p>
            <a:pPr>
              <a:spcAft>
                <a:spcPts val="0"/>
              </a:spcAft>
            </a:pPr>
            <a:r>
              <a:rPr lang="vi-VN" b="1" i="1">
                <a:solidFill>
                  <a:srgbClr val="000000"/>
                </a:solidFill>
                <a:latin typeface="Times New Roman" panose="02020603050405020304" pitchFamily="18" charset="0"/>
                <a:ea typeface="Times New Roman" panose="02020603050405020304" pitchFamily="18" charset="0"/>
              </a:rPr>
              <a:t>b.Người kĩ sư làm việc với bản vẽ thiết kế</a:t>
            </a:r>
            <a:endParaRPr lang="en-US" sz="1600">
              <a:effectLst/>
              <a:latin typeface="Times New Roman" panose="02020603050405020304" pitchFamily="18" charset="0"/>
              <a:ea typeface="Times New Roman" panose="02020603050405020304" pitchFamily="18" charset="0"/>
            </a:endParaRPr>
          </a:p>
        </p:txBody>
      </p:sp>
      <p:sp>
        <p:nvSpPr>
          <p:cNvPr id="8" name="Rectangle 7"/>
          <p:cNvSpPr/>
          <p:nvPr/>
        </p:nvSpPr>
        <p:spPr>
          <a:xfrm>
            <a:off x="202163" y="5923680"/>
            <a:ext cx="5629470" cy="646331"/>
          </a:xfrm>
          <a:prstGeom prst="rect">
            <a:avLst/>
          </a:prstGeom>
        </p:spPr>
        <p:txBody>
          <a:bodyPr wrap="square">
            <a:spAutoFit/>
          </a:bodyPr>
          <a:lstStyle/>
          <a:p>
            <a:pPr>
              <a:spcAft>
                <a:spcPts val="0"/>
              </a:spcAft>
            </a:pPr>
            <a:r>
              <a:rPr lang="vi-VN" b="1">
                <a:solidFill>
                  <a:srgbClr val="000000"/>
                </a:solidFill>
                <a:latin typeface="Times New Roman" panose="02020603050405020304" pitchFamily="18" charset="0"/>
                <a:ea typeface="Times New Roman" panose="02020603050405020304" pitchFamily="18" charset="0"/>
              </a:rPr>
              <a:t>Hình 2.4. Công nhân và kĩ sư trong lĩnh vực kĩ thuật, công nghệ</a:t>
            </a:r>
            <a:endParaRPr lang="en-US" sz="1600">
              <a:effectLst/>
              <a:latin typeface="Times New Roman" panose="02020603050405020304" pitchFamily="18" charset="0"/>
              <a:ea typeface="Times New Roman" panose="02020603050405020304" pitchFamily="18" charset="0"/>
            </a:endParaRPr>
          </a:p>
        </p:txBody>
      </p:sp>
      <p:sp>
        <p:nvSpPr>
          <p:cNvPr id="9" name="Rectangle 8"/>
          <p:cNvSpPr/>
          <p:nvPr/>
        </p:nvSpPr>
        <p:spPr>
          <a:xfrm>
            <a:off x="5831633" y="47833"/>
            <a:ext cx="6096000" cy="1569660"/>
          </a:xfrm>
          <a:prstGeom prst="rect">
            <a:avLst/>
          </a:prstGeom>
        </p:spPr>
        <p:txBody>
          <a:bodyPr>
            <a:spAutoFit/>
          </a:bodyPr>
          <a:lstStyle/>
          <a:p>
            <a:pPr>
              <a:spcAft>
                <a:spcPts val="0"/>
              </a:spcAft>
            </a:pPr>
            <a:r>
              <a:rPr lang="en-US" sz="2400" b="1">
                <a:solidFill>
                  <a:srgbClr val="0000FF"/>
                </a:solidFill>
                <a:latin typeface="Times New Roman" panose="02020603050405020304" pitchFamily="18" charset="0"/>
                <a:ea typeface="Times New Roman" panose="02020603050405020304" pitchFamily="18" charset="0"/>
              </a:rPr>
              <a:t>Quan sát hình 2.4 và cho biết: Sau tốt nghiệp trung học cơ sở, lựa chọn học theo trình độ nào trong cơ cấu hệ thống giáo dục quốc dân để trở thành công nhân hoặc kĩ sư?</a:t>
            </a:r>
            <a:endParaRPr lang="en-US" sz="2400" b="1">
              <a:solidFill>
                <a:srgbClr val="0000FF"/>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31109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DELL\Downloads\van-hanh-xlnt.jpg"/>
          <p:cNvPicPr/>
          <p:nvPr/>
        </p:nvPicPr>
        <p:blipFill>
          <a:blip r:embed="rId2">
            <a:extLst>
              <a:ext uri="{28A0092B-C50C-407E-A947-70E740481C1C}">
                <a14:useLocalDpi xmlns:a14="http://schemas.microsoft.com/office/drawing/2010/main" val="0"/>
              </a:ext>
            </a:extLst>
          </a:blip>
          <a:srcRect/>
          <a:stretch>
            <a:fillRect/>
          </a:stretch>
        </p:blipFill>
        <p:spPr bwMode="auto">
          <a:xfrm>
            <a:off x="292437" y="149211"/>
            <a:ext cx="5539196" cy="2416707"/>
          </a:xfrm>
          <a:prstGeom prst="rect">
            <a:avLst/>
          </a:prstGeom>
          <a:noFill/>
          <a:ln>
            <a:noFill/>
          </a:ln>
        </p:spPr>
      </p:pic>
      <p:sp>
        <p:nvSpPr>
          <p:cNvPr id="2" name="Rectangle 1"/>
          <p:cNvSpPr/>
          <p:nvPr/>
        </p:nvSpPr>
        <p:spPr>
          <a:xfrm>
            <a:off x="118188" y="2667296"/>
            <a:ext cx="6096000" cy="646331"/>
          </a:xfrm>
          <a:prstGeom prst="rect">
            <a:avLst/>
          </a:prstGeom>
        </p:spPr>
        <p:txBody>
          <a:bodyPr>
            <a:spAutoFit/>
          </a:bodyPr>
          <a:lstStyle/>
          <a:p>
            <a:pPr>
              <a:spcAft>
                <a:spcPts val="0"/>
              </a:spcAft>
            </a:pPr>
            <a:r>
              <a:rPr lang="vi-VN" b="1" i="1">
                <a:solidFill>
                  <a:srgbClr val="000000"/>
                </a:solidFill>
                <a:latin typeface="Times New Roman" panose="02020603050405020304" pitchFamily="18" charset="0"/>
                <a:ea typeface="Times New Roman" panose="02020603050405020304" pitchFamily="18" charset="0"/>
              </a:rPr>
              <a:t>a.Người công nhân thực thiện công việc vận hành hệ thống trong một nhà máy</a:t>
            </a:r>
            <a:endParaRPr lang="en-US" sz="1600">
              <a:effectLst/>
              <a:latin typeface="Times New Roman" panose="02020603050405020304" pitchFamily="18" charset="0"/>
              <a:ea typeface="Times New Roman" panose="02020603050405020304" pitchFamily="18" charset="0"/>
            </a:endParaRPr>
          </a:p>
        </p:txBody>
      </p:sp>
      <p:pic>
        <p:nvPicPr>
          <p:cNvPr id="6" name="Picture 5" descr="C:\Users\DELL\Downloads\images.jpg"/>
          <p:cNvPicPr/>
          <p:nvPr/>
        </p:nvPicPr>
        <p:blipFill>
          <a:blip r:embed="rId3">
            <a:extLst>
              <a:ext uri="{28A0092B-C50C-407E-A947-70E740481C1C}">
                <a14:useLocalDpi xmlns:a14="http://schemas.microsoft.com/office/drawing/2010/main" val="0"/>
              </a:ext>
            </a:extLst>
          </a:blip>
          <a:srcRect/>
          <a:stretch>
            <a:fillRect/>
          </a:stretch>
        </p:blipFill>
        <p:spPr bwMode="auto">
          <a:xfrm>
            <a:off x="292436" y="3313627"/>
            <a:ext cx="5623171" cy="2032814"/>
          </a:xfrm>
          <a:prstGeom prst="rect">
            <a:avLst/>
          </a:prstGeom>
          <a:noFill/>
          <a:ln>
            <a:noFill/>
          </a:ln>
        </p:spPr>
      </p:pic>
      <p:sp>
        <p:nvSpPr>
          <p:cNvPr id="7" name="Rectangle 6"/>
          <p:cNvSpPr/>
          <p:nvPr/>
        </p:nvSpPr>
        <p:spPr>
          <a:xfrm>
            <a:off x="855043" y="5346441"/>
            <a:ext cx="4118435" cy="369332"/>
          </a:xfrm>
          <a:prstGeom prst="rect">
            <a:avLst/>
          </a:prstGeom>
        </p:spPr>
        <p:txBody>
          <a:bodyPr wrap="none">
            <a:spAutoFit/>
          </a:bodyPr>
          <a:lstStyle/>
          <a:p>
            <a:pPr>
              <a:spcAft>
                <a:spcPts val="0"/>
              </a:spcAft>
            </a:pPr>
            <a:r>
              <a:rPr lang="vi-VN" b="1" i="1">
                <a:solidFill>
                  <a:srgbClr val="000000"/>
                </a:solidFill>
                <a:latin typeface="Times New Roman" panose="02020603050405020304" pitchFamily="18" charset="0"/>
                <a:ea typeface="Times New Roman" panose="02020603050405020304" pitchFamily="18" charset="0"/>
              </a:rPr>
              <a:t>b.Người kĩ sư làm việc với bản vẽ thiết kế</a:t>
            </a:r>
            <a:endParaRPr lang="en-US" sz="1600">
              <a:effectLst/>
              <a:latin typeface="Times New Roman" panose="02020603050405020304" pitchFamily="18" charset="0"/>
              <a:ea typeface="Times New Roman" panose="02020603050405020304" pitchFamily="18" charset="0"/>
            </a:endParaRPr>
          </a:p>
        </p:txBody>
      </p:sp>
      <p:sp>
        <p:nvSpPr>
          <p:cNvPr id="8" name="Rectangle 7"/>
          <p:cNvSpPr/>
          <p:nvPr/>
        </p:nvSpPr>
        <p:spPr>
          <a:xfrm>
            <a:off x="202163" y="5923680"/>
            <a:ext cx="5629470" cy="646331"/>
          </a:xfrm>
          <a:prstGeom prst="rect">
            <a:avLst/>
          </a:prstGeom>
        </p:spPr>
        <p:txBody>
          <a:bodyPr wrap="square">
            <a:spAutoFit/>
          </a:bodyPr>
          <a:lstStyle/>
          <a:p>
            <a:pPr>
              <a:spcAft>
                <a:spcPts val="0"/>
              </a:spcAft>
            </a:pPr>
            <a:r>
              <a:rPr lang="vi-VN" b="1">
                <a:solidFill>
                  <a:srgbClr val="000000"/>
                </a:solidFill>
                <a:latin typeface="Times New Roman" panose="02020603050405020304" pitchFamily="18" charset="0"/>
                <a:ea typeface="Times New Roman" panose="02020603050405020304" pitchFamily="18" charset="0"/>
              </a:rPr>
              <a:t>Hình 2.4. Công nhân và kĩ sư trong lĩnh vực kĩ thuật, công nghệ</a:t>
            </a:r>
            <a:endParaRPr lang="en-US" sz="1600">
              <a:effectLst/>
              <a:latin typeface="Times New Roman" panose="02020603050405020304" pitchFamily="18" charset="0"/>
              <a:ea typeface="Times New Roman" panose="02020603050405020304" pitchFamily="18" charset="0"/>
            </a:endParaRPr>
          </a:p>
        </p:txBody>
      </p:sp>
      <p:sp>
        <p:nvSpPr>
          <p:cNvPr id="9" name="Rectangle 8"/>
          <p:cNvSpPr/>
          <p:nvPr/>
        </p:nvSpPr>
        <p:spPr>
          <a:xfrm>
            <a:off x="5831633" y="47833"/>
            <a:ext cx="6096000" cy="1569660"/>
          </a:xfrm>
          <a:prstGeom prst="rect">
            <a:avLst/>
          </a:prstGeom>
        </p:spPr>
        <p:txBody>
          <a:bodyPr>
            <a:spAutoFit/>
          </a:bodyPr>
          <a:lstStyle/>
          <a:p>
            <a:pPr>
              <a:spcAft>
                <a:spcPts val="0"/>
              </a:spcAft>
            </a:pPr>
            <a:r>
              <a:rPr lang="en-US" sz="2400" b="1">
                <a:solidFill>
                  <a:srgbClr val="0000FF"/>
                </a:solidFill>
                <a:latin typeface="Times New Roman" panose="02020603050405020304" pitchFamily="18" charset="0"/>
                <a:ea typeface="Times New Roman" panose="02020603050405020304" pitchFamily="18" charset="0"/>
              </a:rPr>
              <a:t>Quan sát hình 2.4 và cho biết: Sau tốt nghiệp trung học cơ sở, lựa chọn học theo trình độ nào trong cơ cấu hệ thống giáo dục quốc dân để trở thành công nhân hoặc kĩ sư?</a:t>
            </a:r>
            <a:endParaRPr lang="en-US" sz="2400" b="1">
              <a:solidFill>
                <a:srgbClr val="0000FF"/>
              </a:solidFill>
              <a:effectLst/>
              <a:latin typeface="Times New Roman" panose="02020603050405020304" pitchFamily="18" charset="0"/>
              <a:ea typeface="Times New Roman" panose="02020603050405020304" pitchFamily="18" charset="0"/>
            </a:endParaRPr>
          </a:p>
        </p:txBody>
      </p:sp>
      <p:sp>
        <p:nvSpPr>
          <p:cNvPr id="3" name="Rectangle 2"/>
          <p:cNvSpPr/>
          <p:nvPr/>
        </p:nvSpPr>
        <p:spPr>
          <a:xfrm>
            <a:off x="6015135" y="1559300"/>
            <a:ext cx="6096000" cy="4893647"/>
          </a:xfrm>
          <a:prstGeom prst="rect">
            <a:avLst/>
          </a:prstGeom>
        </p:spPr>
        <p:txBody>
          <a:bodyPr>
            <a:spAutoFit/>
          </a:bodyPr>
          <a:lstStyle/>
          <a:p>
            <a:pPr>
              <a:spcAft>
                <a:spcPts val="0"/>
              </a:spcAft>
            </a:pPr>
            <a:r>
              <a:rPr lang="en-US" sz="2400">
                <a:solidFill>
                  <a:srgbClr val="FF0000"/>
                </a:solidFill>
                <a:latin typeface="Times New Roman" panose="02020603050405020304" pitchFamily="18" charset="0"/>
                <a:ea typeface="Times New Roman" panose="02020603050405020304" pitchFamily="18" charset="0"/>
              </a:rPr>
              <a:t>Sau khi tốt nghiệp trung học cơ sở:</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Để trở thành công nhân: Học sinh có thể theo học các ngành thuộc lĩnh vực kĩ thuật, công nghệ các trình độ sơ cấp, trung cấp tại các cơ sở giáo dục nghề nghiệp có đào tạo. </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Để trở thành kĩ sư: Tiếp tục học trung học phổ thông và định hướng lựa chọn các môn học liên quan đến lĩnh vực kĩ thuật, công nghệ. Sau đó lựa chọn các trường cao đẳng, đại học có các ngành kĩ thuật, công nghệ mình lựa chọn để học tập. Sau khi tốt nghiệp, người học có thể tham gia lao động với các nghề nghiệp trong lĩnh vực kĩ thuật, công nghệ với tư cách là kĩ sư.</a:t>
            </a:r>
            <a:endParaRPr lang="en-US" sz="24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77205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8553" y="222103"/>
            <a:ext cx="9807857" cy="830997"/>
          </a:xfrm>
          <a:prstGeom prst="rect">
            <a:avLst/>
          </a:prstGeom>
        </p:spPr>
        <p:txBody>
          <a:bodyPr wrap="square">
            <a:spAutoFit/>
          </a:bodyPr>
          <a:lstStyle/>
          <a:p>
            <a:pPr algn="ctr"/>
            <a:r>
              <a:rPr lang="en-US" sz="2400" b="1">
                <a:solidFill>
                  <a:srgbClr val="FF0000"/>
                </a:solidFill>
                <a:latin typeface="Times New Roman" panose="02020603050405020304" pitchFamily="18" charset="0"/>
                <a:cs typeface="Times New Roman" panose="02020603050405020304" pitchFamily="18" charset="0"/>
              </a:rPr>
              <a:t>BÀI </a:t>
            </a:r>
            <a:r>
              <a:rPr lang="en-US" sz="2400" b="1" smtClean="0">
                <a:solidFill>
                  <a:srgbClr val="FF0000"/>
                </a:solidFill>
                <a:latin typeface="Times New Roman" panose="02020603050405020304" pitchFamily="18" charset="0"/>
                <a:cs typeface="Times New Roman" panose="02020603050405020304" pitchFamily="18" charset="0"/>
              </a:rPr>
              <a:t>2. </a:t>
            </a:r>
            <a:r>
              <a:rPr lang="vi-VN" sz="2400" b="1" smtClean="0">
                <a:solidFill>
                  <a:srgbClr val="FF0000"/>
                </a:solidFill>
                <a:latin typeface="Times New Roman" panose="02020603050405020304" pitchFamily="18" charset="0"/>
                <a:cs typeface="Times New Roman" panose="02020603050405020304" pitchFamily="18" charset="0"/>
              </a:rPr>
              <a:t>CƠ CẤU HỆ </a:t>
            </a:r>
            <a:r>
              <a:rPr lang="vi-VN" sz="2400" b="1">
                <a:solidFill>
                  <a:srgbClr val="FF0000"/>
                </a:solidFill>
                <a:latin typeface="Times New Roman" panose="02020603050405020304" pitchFamily="18" charset="0"/>
                <a:cs typeface="Times New Roman" panose="02020603050405020304" pitchFamily="18" charset="0"/>
              </a:rPr>
              <a:t>THỐNG GIÁO DỤC QUỐC DÂN</a:t>
            </a:r>
            <a:endParaRPr lang="en-US" sz="2400">
              <a:solidFill>
                <a:srgbClr val="FF0000"/>
              </a:solidFill>
              <a:latin typeface="Times New Roman" panose="02020603050405020304" pitchFamily="18" charset="0"/>
              <a:cs typeface="Times New Roman" panose="02020603050405020304" pitchFamily="18" charset="0"/>
            </a:endParaRPr>
          </a:p>
          <a:p>
            <a:endParaRPr lang="en-US" sz="240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211494" y="637601"/>
            <a:ext cx="11330473" cy="3785652"/>
          </a:xfrm>
          <a:prstGeom prst="rect">
            <a:avLst/>
          </a:prstGeom>
        </p:spPr>
        <p:txBody>
          <a:bodyPr wrap="square">
            <a:spAutoFit/>
          </a:bodyPr>
          <a:lstStyle/>
          <a:p>
            <a:r>
              <a:rPr lang="vi-VN" sz="2400" b="1">
                <a:latin typeface="Times New Roman" panose="02020603050405020304" pitchFamily="18" charset="0"/>
                <a:cs typeface="Times New Roman" panose="02020603050405020304" pitchFamily="18" charset="0"/>
              </a:rPr>
              <a:t>IV.Những hướng đi liên quan tới nghề nghiệp trong lĩnh vực kì thuật, công nghệ sau khi tốt nghiệp trung học cơ sở</a:t>
            </a:r>
            <a:endParaRPr lang="en-US" sz="2400" b="1">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 </a:t>
            </a:r>
            <a:r>
              <a:rPr lang="vi-VN" sz="2400">
                <a:latin typeface="Times New Roman" panose="02020603050405020304" pitchFamily="18" charset="0"/>
                <a:cs typeface="Times New Roman" panose="02020603050405020304" pitchFamily="18" charset="0"/>
              </a:rPr>
              <a:t>- Sau khi tốt nghiệp trung học cơ sở: </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Theo học các ngành thuộc lĩnh vực kĩ thuật, công nghệ trình độ sơ cấp, trung cấp tại các cơ sở giáo dục nghề nghiệp có đào tạo.</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Theo học tại các trung tập Giáo dục nghề nghiệp - Giáo dục thường xuyên.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Tiếp tục học trung học phổ thông và định hướng lựa chọn các môn học liên quan đến lĩnh vực kĩ thuật, công nghệ</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Sau khi tốt nghiệp trung học phổ thông: học cao đẳng, đại học có đào tạo nghề trong lĩnh vực kĩ thuật, công nghệ.</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401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295470" y="584775"/>
            <a:ext cx="11629052" cy="830997"/>
          </a:xfrm>
          <a:prstGeom prst="rect">
            <a:avLst/>
          </a:prstGeom>
        </p:spPr>
        <p:txBody>
          <a:bodyPr wrap="square">
            <a:spAutoFit/>
          </a:bodyPr>
          <a:lstStyle/>
          <a:p>
            <a:r>
              <a:rPr lang="vi-VN" sz="2400" b="1">
                <a:solidFill>
                  <a:srgbClr val="0000FF"/>
                </a:solidFill>
                <a:latin typeface="Times New Roman" panose="02020603050405020304" pitchFamily="18" charset="0"/>
                <a:cs typeface="Times New Roman" panose="02020603050405020304" pitchFamily="18" charset="0"/>
              </a:rPr>
              <a:t>1.</a:t>
            </a:r>
            <a:r>
              <a:rPr lang="en-US" sz="2400" b="1">
                <a:solidFill>
                  <a:srgbClr val="0000FF"/>
                </a:solidFill>
                <a:latin typeface="Times New Roman" panose="02020603050405020304" pitchFamily="18" charset="0"/>
                <a:cs typeface="Times New Roman" panose="02020603050405020304" pitchFamily="18" charset="0"/>
              </a:rPr>
              <a:t> Em hãy cho biết các trình độ đào tạo tương ứng với cơ hội lựa chọn nghề nghiệp trong lĩnh vực kĩ thuật, công nghệ sau tốt nghiệp trung học cơ sở.</a:t>
            </a:r>
          </a:p>
        </p:txBody>
      </p:sp>
    </p:spTree>
    <p:extLst>
      <p:ext uri="{BB962C8B-B14F-4D97-AF65-F5344CB8AC3E}">
        <p14:creationId xmlns:p14="http://schemas.microsoft.com/office/powerpoint/2010/main" val="1777861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barn(inVertical)">
                                      <p:cBhvr>
                                        <p:cTn id="13"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6612" y="167951"/>
            <a:ext cx="11635273" cy="830997"/>
          </a:xfrm>
          <a:prstGeom prst="rect">
            <a:avLst/>
          </a:prstGeom>
        </p:spPr>
        <p:txBody>
          <a:bodyPr wrap="square">
            <a:spAutoFit/>
          </a:bodyPr>
          <a:lstStyle/>
          <a:p>
            <a:r>
              <a:rPr lang="vi-VN" sz="2400" b="1">
                <a:solidFill>
                  <a:srgbClr val="0000FF"/>
                </a:solidFill>
                <a:latin typeface="Times New Roman" panose="02020603050405020304" pitchFamily="18" charset="0"/>
                <a:cs typeface="Times New Roman" panose="02020603050405020304" pitchFamily="18" charset="0"/>
              </a:rPr>
              <a:t>Q</a:t>
            </a:r>
            <a:r>
              <a:rPr lang="en-US" sz="2400" b="1">
                <a:solidFill>
                  <a:srgbClr val="0000FF"/>
                </a:solidFill>
                <a:latin typeface="Times New Roman" panose="02020603050405020304" pitchFamily="18" charset="0"/>
                <a:cs typeface="Times New Roman" panose="02020603050405020304" pitchFamily="18" charset="0"/>
              </a:rPr>
              <a:t>uan sát hình 2.1 và cho biết: Để nhận được tấm bằng tốt nghiệp đại học, các sinh viên trong hình cần phải trải qua những cấp học nào?</a:t>
            </a:r>
          </a:p>
        </p:txBody>
      </p:sp>
      <p:pic>
        <p:nvPicPr>
          <p:cNvPr id="6" name="Picture 5" descr="C:\Users\DELL\Downloads\Tot_nghiep_2015_DHTV_Hieu_truong_trao_quyet_dinh.jpg"/>
          <p:cNvPicPr/>
          <p:nvPr/>
        </p:nvPicPr>
        <p:blipFill>
          <a:blip r:embed="rId2">
            <a:extLst>
              <a:ext uri="{28A0092B-C50C-407E-A947-70E740481C1C}">
                <a14:useLocalDpi xmlns:a14="http://schemas.microsoft.com/office/drawing/2010/main" val="0"/>
              </a:ext>
            </a:extLst>
          </a:blip>
          <a:srcRect/>
          <a:stretch>
            <a:fillRect/>
          </a:stretch>
        </p:blipFill>
        <p:spPr bwMode="auto">
          <a:xfrm>
            <a:off x="479562" y="1124446"/>
            <a:ext cx="6493731" cy="4982155"/>
          </a:xfrm>
          <a:prstGeom prst="rect">
            <a:avLst/>
          </a:prstGeom>
          <a:noFill/>
          <a:ln>
            <a:noFill/>
          </a:ln>
        </p:spPr>
      </p:pic>
      <p:sp>
        <p:nvSpPr>
          <p:cNvPr id="2" name="Rectangle 1"/>
          <p:cNvSpPr/>
          <p:nvPr/>
        </p:nvSpPr>
        <p:spPr>
          <a:xfrm>
            <a:off x="1660965" y="6232099"/>
            <a:ext cx="4910319" cy="369332"/>
          </a:xfrm>
          <a:prstGeom prst="rect">
            <a:avLst/>
          </a:prstGeom>
        </p:spPr>
        <p:txBody>
          <a:bodyPr wrap="none">
            <a:spAutoFit/>
          </a:bodyPr>
          <a:lstStyle/>
          <a:p>
            <a:pPr>
              <a:spcAft>
                <a:spcPts val="0"/>
              </a:spcAft>
            </a:pPr>
            <a:r>
              <a:rPr lang="vi-VN" b="1" i="1">
                <a:solidFill>
                  <a:srgbClr val="000000"/>
                </a:solidFill>
                <a:latin typeface="Times New Roman" panose="02020603050405020304" pitchFamily="18" charset="0"/>
                <a:ea typeface="Times New Roman" panose="02020603050405020304" pitchFamily="18" charset="0"/>
              </a:rPr>
              <a:t>Hình 2.1. Sinh viên nhận bằng tốt nghiệp đại học</a:t>
            </a:r>
            <a:endParaRPr lang="en-US" sz="16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99940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inVertic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295470" y="584775"/>
            <a:ext cx="11629052" cy="830997"/>
          </a:xfrm>
          <a:prstGeom prst="rect">
            <a:avLst/>
          </a:prstGeom>
        </p:spPr>
        <p:txBody>
          <a:bodyPr wrap="square">
            <a:spAutoFit/>
          </a:bodyPr>
          <a:lstStyle/>
          <a:p>
            <a:r>
              <a:rPr lang="vi-VN" sz="2400" b="1">
                <a:solidFill>
                  <a:srgbClr val="0000FF"/>
                </a:solidFill>
                <a:latin typeface="Times New Roman" panose="02020603050405020304" pitchFamily="18" charset="0"/>
                <a:cs typeface="Times New Roman" panose="02020603050405020304" pitchFamily="18" charset="0"/>
              </a:rPr>
              <a:t>1.</a:t>
            </a:r>
            <a:r>
              <a:rPr lang="en-US" sz="2400" b="1">
                <a:solidFill>
                  <a:srgbClr val="0000FF"/>
                </a:solidFill>
                <a:latin typeface="Times New Roman" panose="02020603050405020304" pitchFamily="18" charset="0"/>
                <a:cs typeface="Times New Roman" panose="02020603050405020304" pitchFamily="18" charset="0"/>
              </a:rPr>
              <a:t> Em hãy cho biết các trình độ đào tạo tương ứng với cơ hội lựa chọn nghề nghiệp trong lĩnh vực kĩ thuật, công nghệ sau tốt nghiệp trung học cơ sở.</a:t>
            </a:r>
          </a:p>
        </p:txBody>
      </p:sp>
      <p:sp>
        <p:nvSpPr>
          <p:cNvPr id="2" name="Rectangle 1"/>
          <p:cNvSpPr/>
          <p:nvPr/>
        </p:nvSpPr>
        <p:spPr>
          <a:xfrm>
            <a:off x="510073" y="1598654"/>
            <a:ext cx="11181183" cy="1569660"/>
          </a:xfrm>
          <a:prstGeom prst="rect">
            <a:avLst/>
          </a:prstGeom>
        </p:spPr>
        <p:txBody>
          <a:bodyPr wrap="square">
            <a:spAutoFit/>
          </a:bodyPr>
          <a:lstStyle/>
          <a:p>
            <a:pPr>
              <a:spcAft>
                <a:spcPts val="0"/>
              </a:spcAft>
            </a:pPr>
            <a:r>
              <a:rPr lang="vi-VN" sz="2400">
                <a:solidFill>
                  <a:srgbClr val="FF0000"/>
                </a:solidFill>
                <a:latin typeface="Times New Roman" panose="02020603050405020304" pitchFamily="18" charset="0"/>
                <a:ea typeface="Times New Roman" panose="02020603050405020304" pitchFamily="18" charset="0"/>
              </a:rPr>
              <a:t>1.</a:t>
            </a:r>
            <a:r>
              <a:rPr lang="en-US" sz="2400">
                <a:solidFill>
                  <a:srgbClr val="FF0000"/>
                </a:solidFill>
                <a:latin typeface="Times New Roman" panose="02020603050405020304" pitchFamily="18" charset="0"/>
                <a:ea typeface="Times New Roman" panose="02020603050405020304" pitchFamily="18" charset="0"/>
              </a:rPr>
              <a:t> + Sau khi tốt nghiệp trung học cơ sở (trung cấp và sơ cấp): cơ hội lựa chọn nghề nghiệp trong lĩnh vực kĩ thuật, công nghệ ít.</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Sau khi tốt nghiệp trung học phổ thông (trung cấp, sơ cấp, cao đẳng, đại học): cơ hội lựa chọn nghề trong lĩnh vực kĩ thuật, công nghệ nhiều hơn.</a:t>
            </a:r>
            <a:endParaRPr lang="en-US" sz="24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86048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295470" y="584775"/>
            <a:ext cx="11629052" cy="830997"/>
          </a:xfrm>
          <a:prstGeom prst="rect">
            <a:avLst/>
          </a:prstGeom>
        </p:spPr>
        <p:txBody>
          <a:bodyPr wrap="square">
            <a:spAutoFit/>
          </a:bodyPr>
          <a:lstStyle/>
          <a:p>
            <a:r>
              <a:rPr lang="vi-VN"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400" b="1"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400" b="1" smtClean="0">
                <a:solidFill>
                  <a:srgbClr val="0000FF"/>
                </a:solidFill>
                <a:latin typeface="Times New Roman" panose="02020603050405020304" pitchFamily="18" charset="0"/>
                <a:cs typeface="Times New Roman" panose="02020603050405020304" pitchFamily="18" charset="0"/>
              </a:rPr>
              <a:t> </a:t>
            </a:r>
            <a:r>
              <a:rPr lang="vi-VN" sz="2400" b="1">
                <a:solidFill>
                  <a:srgbClr val="0000FF"/>
                </a:solidFill>
                <a:latin typeface="Times New Roman" panose="02020603050405020304" pitchFamily="18" charset="0"/>
                <a:cs typeface="Times New Roman" panose="02020603050405020304" pitchFamily="18" charset="0"/>
              </a:rPr>
              <a:t>Với mỗi thông tin ở cột A, em hãy xác định nội dung mô tả tương ứng về các thành phần của hệ thống giáo dục Việt Nam ở cột B trong bảng 2.1.</a:t>
            </a:r>
            <a:endParaRPr lang="en-US" sz="2400" b="1">
              <a:solidFill>
                <a:srgbClr val="0000FF"/>
              </a:solidFill>
              <a:latin typeface="Times New Roman" panose="02020603050405020304" pitchFamily="18" charset="0"/>
              <a:cs typeface="Times New Roman" panose="02020603050405020304" pitchFamily="18" charset="0"/>
            </a:endParaRPr>
          </a:p>
        </p:txBody>
      </p:sp>
      <p:sp>
        <p:nvSpPr>
          <p:cNvPr id="5" name="Rectangle 4"/>
          <p:cNvSpPr/>
          <p:nvPr/>
        </p:nvSpPr>
        <p:spPr>
          <a:xfrm>
            <a:off x="2959219" y="1415772"/>
            <a:ext cx="5863015" cy="369332"/>
          </a:xfrm>
          <a:prstGeom prst="rect">
            <a:avLst/>
          </a:prstGeom>
        </p:spPr>
        <p:txBody>
          <a:bodyPr wrap="none">
            <a:spAutoFit/>
          </a:bodyPr>
          <a:lstStyle/>
          <a:p>
            <a:pPr>
              <a:spcAft>
                <a:spcPts val="0"/>
              </a:spcAft>
            </a:pPr>
            <a:r>
              <a:rPr lang="vi-VN" i="1">
                <a:solidFill>
                  <a:srgbClr val="000000"/>
                </a:solidFill>
                <a:latin typeface="Times New Roman" panose="02020603050405020304" pitchFamily="18" charset="0"/>
                <a:ea typeface="Times New Roman" panose="02020603050405020304" pitchFamily="18" charset="0"/>
              </a:rPr>
              <a:t>Bảng 2.1. Mô tả về khung cơ cấu hệ thống giáo dục Việt Nam</a:t>
            </a:r>
            <a:endParaRPr lang="en-US" sz="1600">
              <a:effectLst/>
              <a:latin typeface="Times New Roman" panose="02020603050405020304" pitchFamily="18" charset="0"/>
              <a:ea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459633606"/>
              </p:ext>
            </p:extLst>
          </p:nvPr>
        </p:nvGraphicFramePr>
        <p:xfrm>
          <a:off x="535988" y="1785104"/>
          <a:ext cx="11257905" cy="4680285"/>
        </p:xfrm>
        <a:graphic>
          <a:graphicData uri="http://schemas.openxmlformats.org/drawingml/2006/table">
            <a:tbl>
              <a:tblPr firstRow="1" firstCol="1" bandRow="1"/>
              <a:tblGrid>
                <a:gridCol w="2841694">
                  <a:extLst>
                    <a:ext uri="{9D8B030D-6E8A-4147-A177-3AD203B41FA5}">
                      <a16:colId xmlns="" xmlns:a16="http://schemas.microsoft.com/office/drawing/2014/main" val="2050342787"/>
                    </a:ext>
                  </a:extLst>
                </a:gridCol>
                <a:gridCol w="8416211">
                  <a:extLst>
                    <a:ext uri="{9D8B030D-6E8A-4147-A177-3AD203B41FA5}">
                      <a16:colId xmlns="" xmlns:a16="http://schemas.microsoft.com/office/drawing/2014/main" val="1910179047"/>
                    </a:ext>
                  </a:extLst>
                </a:gridCol>
              </a:tblGrid>
              <a:tr h="204537">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Cột 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Cột B</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580181836"/>
                  </a:ext>
                </a:extLst>
              </a:tr>
              <a:tr h="1022684">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a.Khung cơ cấu hệ thống giáo dục Việt Nam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1.Dành cho người học tốt nghiệp trung học phổ thông, hoặc tốt nghiệp trình độ trung cấp mà đã học và thi đạt yêu cầu đủ khối lượng kiến thức văn hóa trung học phổ thông theo quy định của Bộ giáo dục và đào tạo, hoặc tốt nghiệp trình độ Cao đẳng(đào tạo 3 đến 5 năm)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283054733"/>
                  </a:ext>
                </a:extLst>
              </a:tr>
              <a:tr h="818147">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b.Giáo dục thường xuyên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Dành cho người học tốt nghiệp trung học phổ thông(từ 2 đến 3 năm) hoặc tốt nghiệp tình độ trung cấp và có bằng tốt nghiệp trung học phổ thông(từ 1 đến 2 năm)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50301141"/>
                  </a:ext>
                </a:extLst>
              </a:tr>
              <a:tr h="409074">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Giáo dục mầm non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Bao gồm giáo dục chính quy và giáo dục thường xuyên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710994262"/>
                  </a:ext>
                </a:extLst>
              </a:tr>
              <a:tr h="613611">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Giáo dục phổ thông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Dành cho người ở các lứa tuổi và trình độ, có thể học tập, phát triển năng lực chuyên môn, tự tạo việc làm hoặc chuyển đổi ngành, nghề phù hợp.</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726324416"/>
                  </a:ext>
                </a:extLst>
              </a:tr>
              <a:tr h="409074">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 Trình độ cao đẳng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Bao gồm giáo dục tiểu học, giáo dục trung học cơ sở và giáo dục trung học phổ thông.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181465816"/>
                  </a:ext>
                </a:extLst>
              </a:tr>
              <a:tr h="409074">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g.Trình độ đại học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Bao gồm nhà trẻ và mẫu giáo mà trẻ em từ 03 tháng đến 05 tuổi được chăm sóc và học tập.</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630850293"/>
                  </a:ext>
                </a:extLst>
              </a:tr>
            </a:tbl>
          </a:graphicData>
        </a:graphic>
      </p:graphicFrame>
    </p:spTree>
    <p:extLst>
      <p:ext uri="{BB962C8B-B14F-4D97-AF65-F5344CB8AC3E}">
        <p14:creationId xmlns:p14="http://schemas.microsoft.com/office/powerpoint/2010/main" val="2875995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295470" y="584775"/>
            <a:ext cx="11629052" cy="830997"/>
          </a:xfrm>
          <a:prstGeom prst="rect">
            <a:avLst/>
          </a:prstGeom>
        </p:spPr>
        <p:txBody>
          <a:bodyPr wrap="square">
            <a:spAutoFit/>
          </a:bodyPr>
          <a:lstStyle/>
          <a:p>
            <a:r>
              <a:rPr lang="vi-VN"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400" b="1"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400" b="1" smtClean="0">
                <a:solidFill>
                  <a:srgbClr val="0000FF"/>
                </a:solidFill>
                <a:latin typeface="Times New Roman" panose="02020603050405020304" pitchFamily="18" charset="0"/>
                <a:cs typeface="Times New Roman" panose="02020603050405020304" pitchFamily="18" charset="0"/>
              </a:rPr>
              <a:t> </a:t>
            </a:r>
            <a:r>
              <a:rPr lang="vi-VN" sz="2400" b="1">
                <a:solidFill>
                  <a:srgbClr val="0000FF"/>
                </a:solidFill>
                <a:latin typeface="Times New Roman" panose="02020603050405020304" pitchFamily="18" charset="0"/>
                <a:cs typeface="Times New Roman" panose="02020603050405020304" pitchFamily="18" charset="0"/>
              </a:rPr>
              <a:t>Với mỗi thông tin ở cột A, em hãy xác định nội dung mô tả tương ứng về các thành phần của hệ thống giáo dục Việt Nam ở cột B trong bảng 2.1.</a:t>
            </a:r>
            <a:endParaRPr lang="en-US" sz="2400" b="1">
              <a:solidFill>
                <a:srgbClr val="0000FF"/>
              </a:solidFill>
              <a:latin typeface="Times New Roman" panose="02020603050405020304" pitchFamily="18" charset="0"/>
              <a:cs typeface="Times New Roman" panose="02020603050405020304" pitchFamily="18" charset="0"/>
            </a:endParaRPr>
          </a:p>
        </p:txBody>
      </p:sp>
      <p:sp>
        <p:nvSpPr>
          <p:cNvPr id="5" name="Rectangle 4"/>
          <p:cNvSpPr/>
          <p:nvPr/>
        </p:nvSpPr>
        <p:spPr>
          <a:xfrm>
            <a:off x="2959219" y="1415772"/>
            <a:ext cx="5863015" cy="369332"/>
          </a:xfrm>
          <a:prstGeom prst="rect">
            <a:avLst/>
          </a:prstGeom>
        </p:spPr>
        <p:txBody>
          <a:bodyPr wrap="none">
            <a:spAutoFit/>
          </a:bodyPr>
          <a:lstStyle/>
          <a:p>
            <a:pPr>
              <a:spcAft>
                <a:spcPts val="0"/>
              </a:spcAft>
            </a:pPr>
            <a:r>
              <a:rPr lang="vi-VN" i="1">
                <a:solidFill>
                  <a:srgbClr val="000000"/>
                </a:solidFill>
                <a:latin typeface="Times New Roman" panose="02020603050405020304" pitchFamily="18" charset="0"/>
                <a:ea typeface="Times New Roman" panose="02020603050405020304" pitchFamily="18" charset="0"/>
              </a:rPr>
              <a:t>Bảng 2.1. Mô tả về khung cơ cấu hệ thống giáo dục Việt Nam</a:t>
            </a:r>
            <a:endParaRPr lang="en-US" sz="1600">
              <a:effectLst/>
              <a:latin typeface="Times New Roman" panose="02020603050405020304" pitchFamily="18" charset="0"/>
              <a:ea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13768049"/>
              </p:ext>
            </p:extLst>
          </p:nvPr>
        </p:nvGraphicFramePr>
        <p:xfrm>
          <a:off x="535988" y="1785104"/>
          <a:ext cx="11257905" cy="4588042"/>
        </p:xfrm>
        <a:graphic>
          <a:graphicData uri="http://schemas.openxmlformats.org/drawingml/2006/table">
            <a:tbl>
              <a:tblPr firstRow="1" firstCol="1" bandRow="1"/>
              <a:tblGrid>
                <a:gridCol w="1787334">
                  <a:extLst>
                    <a:ext uri="{9D8B030D-6E8A-4147-A177-3AD203B41FA5}">
                      <a16:colId xmlns="" xmlns:a16="http://schemas.microsoft.com/office/drawing/2014/main" val="2050342787"/>
                    </a:ext>
                  </a:extLst>
                </a:gridCol>
                <a:gridCol w="9470571">
                  <a:extLst>
                    <a:ext uri="{9D8B030D-6E8A-4147-A177-3AD203B41FA5}">
                      <a16:colId xmlns="" xmlns:a16="http://schemas.microsoft.com/office/drawing/2014/main" val="1910179047"/>
                    </a:ext>
                  </a:extLst>
                </a:gridCol>
              </a:tblGrid>
              <a:tr h="204537">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Cột 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Cột B</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580181836"/>
                  </a:ext>
                </a:extLst>
              </a:tr>
              <a:tr h="1022684">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a.Khung cơ cấu hệ thống giáo dục Việt Nam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1.Dành cho người học tốt nghiệp trung học phổ thông, hoặc tốt nghiệp trình độ trung cấp mà đã học và thi đạt yêu cầu đủ khối lượng kiến thức văn hóa trung học phổ thông theo quy định của Bộ giáo dục và đào tạo, hoặc tốt nghiệp trình độ Cao đẳng(đào tạo 3 đến 5 năm)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283054733"/>
                  </a:ext>
                </a:extLst>
              </a:tr>
              <a:tr h="818147">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b.Giáo dục thường xuyên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Dành cho người học tốt nghiệp trung học phổ thông(từ 2 đến 3 năm) hoặc tốt nghiệp tình độ trung cấp và có bằng tốt nghiệp trung học phổ thông(từ 1 đến 2 năm)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50301141"/>
                  </a:ext>
                </a:extLst>
              </a:tr>
              <a:tr h="409074">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Giáo dục mầm non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Bao gồm giáo dục chính quy và giáo dục thường xuyên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710994262"/>
                  </a:ext>
                </a:extLst>
              </a:tr>
              <a:tr h="613611">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Giáo dục phổ thông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Dành cho người ở các lứa tuổi và trình độ, có thể học tập, phát triển năng lực chuyên môn, tự tạo việc làm hoặc chuyển đổi ngành, nghề phù hợp.</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726324416"/>
                  </a:ext>
                </a:extLst>
              </a:tr>
              <a:tr h="409074">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 Trình độ cao đẳng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Bao gồm giáo dục tiểu học, giáo dục trung học cơ sở và giáo dục trung học phổ thông.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181465816"/>
                  </a:ext>
                </a:extLst>
              </a:tr>
              <a:tr h="409074">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g.Trình độ đại học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Bao gồm nhà trẻ và mẫu giáo mà trẻ em từ 03 tháng đến 05 tuổi được chăm sóc và học tập.</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630850293"/>
                  </a:ext>
                </a:extLst>
              </a:tr>
            </a:tbl>
          </a:graphicData>
        </a:graphic>
      </p:graphicFrame>
      <p:sp>
        <p:nvSpPr>
          <p:cNvPr id="2" name="Rectangle 1"/>
          <p:cNvSpPr/>
          <p:nvPr/>
        </p:nvSpPr>
        <p:spPr>
          <a:xfrm>
            <a:off x="1946988" y="6373146"/>
            <a:ext cx="6096000" cy="369332"/>
          </a:xfrm>
          <a:prstGeom prst="rect">
            <a:avLst/>
          </a:prstGeom>
        </p:spPr>
        <p:txBody>
          <a:bodyPr>
            <a:spAutoFit/>
          </a:bodyPr>
          <a:lstStyle/>
          <a:p>
            <a:pPr>
              <a:spcAft>
                <a:spcPts val="0"/>
              </a:spcAft>
            </a:pPr>
            <a:r>
              <a:rPr lang="vi-VN" smtClean="0">
                <a:solidFill>
                  <a:srgbClr val="FF0000"/>
                </a:solidFill>
                <a:latin typeface="Times New Roman" panose="02020603050405020304" pitchFamily="18" charset="0"/>
                <a:ea typeface="Times New Roman" panose="02020603050405020304" pitchFamily="18" charset="0"/>
              </a:rPr>
              <a:t>2.</a:t>
            </a:r>
            <a:r>
              <a:rPr lang="vi-VN" sz="1600" smtClean="0">
                <a:solidFill>
                  <a:srgbClr val="FF0000"/>
                </a:solidFill>
                <a:latin typeface="Times New Roman" panose="02020603050405020304" pitchFamily="18" charset="0"/>
                <a:ea typeface="Times New Roman" panose="02020603050405020304" pitchFamily="18" charset="0"/>
              </a:rPr>
              <a:t> </a:t>
            </a:r>
            <a:r>
              <a:rPr lang="vi-VN" smtClean="0">
                <a:solidFill>
                  <a:srgbClr val="FF0000"/>
                </a:solidFill>
                <a:latin typeface="Times New Roman" panose="02020603050405020304" pitchFamily="18" charset="0"/>
                <a:ea typeface="Times New Roman" panose="02020603050405020304" pitchFamily="18" charset="0"/>
              </a:rPr>
              <a:t>a-3; </a:t>
            </a:r>
            <a:r>
              <a:rPr lang="vi-VN" sz="1600" smtClean="0">
                <a:solidFill>
                  <a:srgbClr val="FF0000"/>
                </a:solidFill>
                <a:latin typeface="Times New Roman" panose="02020603050405020304" pitchFamily="18" charset="0"/>
                <a:ea typeface="Times New Roman" panose="02020603050405020304" pitchFamily="18" charset="0"/>
              </a:rPr>
              <a:t> </a:t>
            </a:r>
            <a:r>
              <a:rPr lang="vi-VN" smtClean="0">
                <a:solidFill>
                  <a:srgbClr val="FF0000"/>
                </a:solidFill>
                <a:latin typeface="Times New Roman" panose="02020603050405020304" pitchFamily="18" charset="0"/>
                <a:ea typeface="Times New Roman" panose="02020603050405020304" pitchFamily="18" charset="0"/>
              </a:rPr>
              <a:t>b-4; </a:t>
            </a:r>
            <a:r>
              <a:rPr lang="vi-VN" sz="1600" smtClean="0">
                <a:solidFill>
                  <a:srgbClr val="FF0000"/>
                </a:solidFill>
                <a:latin typeface="Times New Roman" panose="02020603050405020304" pitchFamily="18" charset="0"/>
                <a:ea typeface="Times New Roman" panose="02020603050405020304" pitchFamily="18" charset="0"/>
              </a:rPr>
              <a:t> </a:t>
            </a:r>
            <a:r>
              <a:rPr lang="vi-VN" smtClean="0">
                <a:solidFill>
                  <a:srgbClr val="FF0000"/>
                </a:solidFill>
                <a:latin typeface="Times New Roman" panose="02020603050405020304" pitchFamily="18" charset="0"/>
                <a:ea typeface="Times New Roman" panose="02020603050405020304" pitchFamily="18" charset="0"/>
              </a:rPr>
              <a:t>c-6; </a:t>
            </a:r>
            <a:r>
              <a:rPr lang="vi-VN" sz="1600" smtClean="0">
                <a:solidFill>
                  <a:srgbClr val="FF0000"/>
                </a:solidFill>
                <a:latin typeface="Times New Roman" panose="02020603050405020304" pitchFamily="18" charset="0"/>
                <a:ea typeface="Times New Roman" panose="02020603050405020304" pitchFamily="18" charset="0"/>
              </a:rPr>
              <a:t>   </a:t>
            </a:r>
            <a:r>
              <a:rPr lang="vi-VN" smtClean="0">
                <a:solidFill>
                  <a:srgbClr val="FF0000"/>
                </a:solidFill>
                <a:latin typeface="Times New Roman" panose="02020603050405020304" pitchFamily="18" charset="0"/>
                <a:ea typeface="Times New Roman" panose="02020603050405020304" pitchFamily="18" charset="0"/>
              </a:rPr>
              <a:t>d-5; </a:t>
            </a:r>
            <a:r>
              <a:rPr lang="vi-VN" sz="1600" smtClean="0">
                <a:solidFill>
                  <a:srgbClr val="FF0000"/>
                </a:solidFill>
                <a:latin typeface="Times New Roman" panose="02020603050405020304" pitchFamily="18" charset="0"/>
                <a:ea typeface="Times New Roman" panose="02020603050405020304" pitchFamily="18" charset="0"/>
              </a:rPr>
              <a:t>   </a:t>
            </a:r>
            <a:r>
              <a:rPr lang="vi-VN" smtClean="0">
                <a:solidFill>
                  <a:srgbClr val="FF0000"/>
                </a:solidFill>
                <a:latin typeface="Times New Roman" panose="02020603050405020304" pitchFamily="18" charset="0"/>
                <a:ea typeface="Times New Roman" panose="02020603050405020304" pitchFamily="18" charset="0"/>
              </a:rPr>
              <a:t>e-2; </a:t>
            </a:r>
            <a:r>
              <a:rPr lang="vi-VN" sz="1600" smtClean="0">
                <a:solidFill>
                  <a:srgbClr val="FF0000"/>
                </a:solidFill>
                <a:latin typeface="Times New Roman" panose="02020603050405020304" pitchFamily="18" charset="0"/>
                <a:ea typeface="Times New Roman" panose="02020603050405020304" pitchFamily="18" charset="0"/>
              </a:rPr>
              <a:t>   </a:t>
            </a:r>
            <a:r>
              <a:rPr lang="vi-VN" smtClean="0">
                <a:solidFill>
                  <a:srgbClr val="FF0000"/>
                </a:solidFill>
                <a:latin typeface="Times New Roman" panose="02020603050405020304" pitchFamily="18" charset="0"/>
                <a:ea typeface="Times New Roman" panose="02020603050405020304" pitchFamily="18" charset="0"/>
              </a:rPr>
              <a:t>g-1</a:t>
            </a:r>
            <a:endParaRPr lang="en-US" sz="16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60419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295470" y="584775"/>
            <a:ext cx="11629052" cy="830997"/>
          </a:xfrm>
          <a:prstGeom prst="rect">
            <a:avLst/>
          </a:prstGeom>
        </p:spPr>
        <p:txBody>
          <a:bodyPr wrap="square">
            <a:spAutoFit/>
          </a:bodyPr>
          <a:lstStyle/>
          <a:p>
            <a:r>
              <a:rPr lang="vi-VN" sz="2400" b="1">
                <a:solidFill>
                  <a:srgbClr val="0000FF"/>
                </a:solidFill>
                <a:latin typeface="Times New Roman" panose="02020603050405020304" pitchFamily="18" charset="0"/>
                <a:cs typeface="Times New Roman" panose="02020603050405020304" pitchFamily="18" charset="0"/>
              </a:rPr>
              <a:t>3. </a:t>
            </a:r>
            <a:r>
              <a:rPr lang="en-US" sz="2400" b="1">
                <a:solidFill>
                  <a:srgbClr val="0000FF"/>
                </a:solidFill>
                <a:latin typeface="Times New Roman" panose="02020603050405020304" pitchFamily="18" charset="0"/>
                <a:cs typeface="Times New Roman" panose="02020603050405020304" pitchFamily="18" charset="0"/>
              </a:rPr>
              <a:t>Em hãy cho biết: Sau khi tốt nghiệp trung học cơ sở, có những hướng đi nào có thể lựa chọn để theo đuổi nghề nghiệp trong lĩnh vực kĩ thuật, công nghệ?</a:t>
            </a:r>
          </a:p>
        </p:txBody>
      </p:sp>
    </p:spTree>
    <p:extLst>
      <p:ext uri="{BB962C8B-B14F-4D97-AF65-F5344CB8AC3E}">
        <p14:creationId xmlns:p14="http://schemas.microsoft.com/office/powerpoint/2010/main" val="3526982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295470" y="584775"/>
            <a:ext cx="11629052" cy="830997"/>
          </a:xfrm>
          <a:prstGeom prst="rect">
            <a:avLst/>
          </a:prstGeom>
        </p:spPr>
        <p:txBody>
          <a:bodyPr wrap="square">
            <a:spAutoFit/>
          </a:bodyPr>
          <a:lstStyle/>
          <a:p>
            <a:r>
              <a:rPr lang="vi-VN" sz="2400" b="1">
                <a:solidFill>
                  <a:srgbClr val="0000FF"/>
                </a:solidFill>
                <a:latin typeface="Times New Roman" panose="02020603050405020304" pitchFamily="18" charset="0"/>
                <a:cs typeface="Times New Roman" panose="02020603050405020304" pitchFamily="18" charset="0"/>
              </a:rPr>
              <a:t>3. </a:t>
            </a:r>
            <a:r>
              <a:rPr lang="en-US" sz="2400" b="1">
                <a:solidFill>
                  <a:srgbClr val="0000FF"/>
                </a:solidFill>
                <a:latin typeface="Times New Roman" panose="02020603050405020304" pitchFamily="18" charset="0"/>
                <a:cs typeface="Times New Roman" panose="02020603050405020304" pitchFamily="18" charset="0"/>
              </a:rPr>
              <a:t>Em hãy cho biết: Sau khi tốt nghiệp trung học cơ sở, có những hướng đi nào có thể lựa chọn để theo đuổi nghề nghiệp trong lĩnh vực kĩ thuật, công nghệ?</a:t>
            </a:r>
          </a:p>
        </p:txBody>
      </p:sp>
      <p:sp>
        <p:nvSpPr>
          <p:cNvPr id="2" name="Rectangle 1"/>
          <p:cNvSpPr/>
          <p:nvPr/>
        </p:nvSpPr>
        <p:spPr>
          <a:xfrm>
            <a:off x="556727" y="1580881"/>
            <a:ext cx="11190514" cy="3046988"/>
          </a:xfrm>
          <a:prstGeom prst="rect">
            <a:avLst/>
          </a:prstGeom>
        </p:spPr>
        <p:txBody>
          <a:bodyPr wrap="square">
            <a:spAutoFit/>
          </a:bodyPr>
          <a:lstStyle/>
          <a:p>
            <a:pPr>
              <a:spcAft>
                <a:spcPts val="0"/>
              </a:spcAft>
            </a:pPr>
            <a:r>
              <a:rPr lang="vi-VN" sz="2400">
                <a:solidFill>
                  <a:srgbClr val="FF0000"/>
                </a:solidFill>
                <a:latin typeface="Times New Roman" panose="02020603050405020304" pitchFamily="18" charset="0"/>
                <a:ea typeface="Times New Roman" panose="02020603050405020304" pitchFamily="18" charset="0"/>
              </a:rPr>
              <a:t>3. </a:t>
            </a:r>
            <a:r>
              <a:rPr lang="en-US" sz="2400">
                <a:solidFill>
                  <a:srgbClr val="FF0000"/>
                </a:solidFill>
                <a:latin typeface="Times New Roman" panose="02020603050405020304" pitchFamily="18" charset="0"/>
                <a:ea typeface="Times New Roman" panose="02020603050405020304" pitchFamily="18" charset="0"/>
              </a:rPr>
              <a:t>Sau khi tốt nghiệp trung học cơ sở, có 3 hướng đi có thể lựa chọn để theo đuổi nghề nghiệp trong lĩnh vực kĩ thuật, công nghệ:</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Hướng đi 1: theo học các ngành thuộc lĩnh vực kĩ thuật, công nghệ các trình độ sơ cấp, trung cấp tại các sở giáo dục nghề nghiệp có đào tạo.</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Hướng đi 2: Vừa học chương trình trung học phổ thông kết hợp với học một nghề trong lĩnh vực kĩ thuật, công nghệ ở trung tập giáo dục thường xuyên.</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Hướng đi 3: tiếp tục học trung học phổ thông và định hướng lựa chọn các môn học liên quan đến lĩnh vực kĩ thuật, công nghệ.</a:t>
            </a:r>
            <a:endParaRPr lang="en-US" sz="24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570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5096107"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VẬN DỤNG</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460916" y="584775"/>
            <a:ext cx="11537795" cy="1200329"/>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Tìm hiểu về các môn học lựa chọn trong chương trình giáo dục trung học phổ thông và dự kiến 4 môn học lựa chọn có liên quan tới lĩnh vực kĩ thuật, công nghệ. Trao đổi với thầy, cô và bạn bè về dự định của mình.</a:t>
            </a:r>
          </a:p>
        </p:txBody>
      </p:sp>
    </p:spTree>
    <p:extLst>
      <p:ext uri="{BB962C8B-B14F-4D97-AF65-F5344CB8AC3E}">
        <p14:creationId xmlns:p14="http://schemas.microsoft.com/office/powerpoint/2010/main" val="833883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arn(inVertical)">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5096107"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VẬN DỤNG</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460916" y="584775"/>
            <a:ext cx="11537795" cy="1200329"/>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Tìm hiểu về các môn học lựa chọn trong chương trình giáo dục trung học phổ thông và dự kiến 4 môn học lựa chọn có liên quan tới lĩnh vực kĩ thuật, công nghệ. Trao đổi với thầy, cô và bạn bè về dự định của mình.</a:t>
            </a:r>
          </a:p>
        </p:txBody>
      </p:sp>
      <p:sp>
        <p:nvSpPr>
          <p:cNvPr id="2" name="Rectangle 1"/>
          <p:cNvSpPr/>
          <p:nvPr/>
        </p:nvSpPr>
        <p:spPr>
          <a:xfrm>
            <a:off x="696684" y="1943316"/>
            <a:ext cx="10770637" cy="3785652"/>
          </a:xfrm>
          <a:prstGeom prst="rect">
            <a:avLst/>
          </a:prstGeom>
        </p:spPr>
        <p:txBody>
          <a:bodyPr wrap="square">
            <a:spAutoFit/>
          </a:bodyPr>
          <a:lstStyle/>
          <a:p>
            <a:pPr>
              <a:spcAft>
                <a:spcPts val="0"/>
              </a:spcAft>
            </a:pPr>
            <a:r>
              <a:rPr lang="en-US" sz="2400">
                <a:solidFill>
                  <a:srgbClr val="FF0000"/>
                </a:solidFill>
                <a:latin typeface="Times New Roman" panose="02020603050405020304" pitchFamily="18" charset="0"/>
                <a:ea typeface="Times New Roman" panose="02020603050405020304" pitchFamily="18" charset="0"/>
              </a:rPr>
              <a:t>Dự kiến 4 môn học lựa chọn có liên quan tới lĩnh vực kĩ thuật, công nghệ trong chương trình giáo dục trung học phổ thông:</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Vật lí.</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Hóa học.</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Tin học</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Công nghệ</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Chia sẻ về dự định của cá nhân: Dựa trên những hiểu biết về ngành nghề, kết hợp với sở thích và thế mạnh của bản thân để đưa ra những lựa chọn về hình thức, cấp học và môn học phù hợp. Đồng thời em có thể chia sẻ với những người xung quanh để xin tư vấn, góp ý. </a:t>
            </a:r>
            <a:endParaRPr lang="en-US" sz="24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93776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anim calcmode="lin" valueType="num">
                                      <p:cBhvr>
                                        <p:cTn id="3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6612" y="167951"/>
            <a:ext cx="11635273" cy="830997"/>
          </a:xfrm>
          <a:prstGeom prst="rect">
            <a:avLst/>
          </a:prstGeom>
        </p:spPr>
        <p:txBody>
          <a:bodyPr wrap="square">
            <a:spAutoFit/>
          </a:bodyPr>
          <a:lstStyle/>
          <a:p>
            <a:r>
              <a:rPr lang="vi-VN" sz="2400" b="1">
                <a:solidFill>
                  <a:srgbClr val="0000FF"/>
                </a:solidFill>
                <a:latin typeface="Times New Roman" panose="02020603050405020304" pitchFamily="18" charset="0"/>
                <a:cs typeface="Times New Roman" panose="02020603050405020304" pitchFamily="18" charset="0"/>
              </a:rPr>
              <a:t>Q</a:t>
            </a:r>
            <a:r>
              <a:rPr lang="en-US" sz="2400" b="1">
                <a:solidFill>
                  <a:srgbClr val="0000FF"/>
                </a:solidFill>
                <a:latin typeface="Times New Roman" panose="02020603050405020304" pitchFamily="18" charset="0"/>
                <a:cs typeface="Times New Roman" panose="02020603050405020304" pitchFamily="18" charset="0"/>
              </a:rPr>
              <a:t>uan sát hình 2.1 và cho biết: Để nhận được tấm bằng tốt nghiệp đại học, các sinh viên trong hình cần phải trải qua những cấp học nào?</a:t>
            </a:r>
          </a:p>
        </p:txBody>
      </p:sp>
      <p:pic>
        <p:nvPicPr>
          <p:cNvPr id="6" name="Picture 5" descr="C:\Users\DELL\Downloads\Tot_nghiep_2015_DHTV_Hieu_truong_trao_quyet_dinh.jpg"/>
          <p:cNvPicPr/>
          <p:nvPr/>
        </p:nvPicPr>
        <p:blipFill>
          <a:blip r:embed="rId2">
            <a:extLst>
              <a:ext uri="{28A0092B-C50C-407E-A947-70E740481C1C}">
                <a14:useLocalDpi xmlns:a14="http://schemas.microsoft.com/office/drawing/2010/main" val="0"/>
              </a:ext>
            </a:extLst>
          </a:blip>
          <a:srcRect/>
          <a:stretch>
            <a:fillRect/>
          </a:stretch>
        </p:blipFill>
        <p:spPr bwMode="auto">
          <a:xfrm>
            <a:off x="479562" y="1124446"/>
            <a:ext cx="6493731" cy="4982155"/>
          </a:xfrm>
          <a:prstGeom prst="rect">
            <a:avLst/>
          </a:prstGeom>
          <a:noFill/>
          <a:ln>
            <a:noFill/>
          </a:ln>
        </p:spPr>
      </p:pic>
      <p:sp>
        <p:nvSpPr>
          <p:cNvPr id="2" name="Rectangle 1"/>
          <p:cNvSpPr/>
          <p:nvPr/>
        </p:nvSpPr>
        <p:spPr>
          <a:xfrm>
            <a:off x="1660965" y="6232099"/>
            <a:ext cx="4910319" cy="369332"/>
          </a:xfrm>
          <a:prstGeom prst="rect">
            <a:avLst/>
          </a:prstGeom>
        </p:spPr>
        <p:txBody>
          <a:bodyPr wrap="none">
            <a:spAutoFit/>
          </a:bodyPr>
          <a:lstStyle/>
          <a:p>
            <a:pPr>
              <a:spcAft>
                <a:spcPts val="0"/>
              </a:spcAft>
            </a:pPr>
            <a:r>
              <a:rPr lang="vi-VN" b="1" i="1">
                <a:solidFill>
                  <a:srgbClr val="000000"/>
                </a:solidFill>
                <a:latin typeface="Times New Roman" panose="02020603050405020304" pitchFamily="18" charset="0"/>
                <a:ea typeface="Times New Roman" panose="02020603050405020304" pitchFamily="18" charset="0"/>
              </a:rPr>
              <a:t>Hình 2.1. Sinh viên nhận bằng tốt nghiệp đại học</a:t>
            </a:r>
            <a:endParaRPr lang="en-US" sz="1600">
              <a:effectLst/>
              <a:latin typeface="Times New Roman" panose="02020603050405020304" pitchFamily="18" charset="0"/>
              <a:ea typeface="Times New Roman" panose="02020603050405020304" pitchFamily="18" charset="0"/>
            </a:endParaRPr>
          </a:p>
        </p:txBody>
      </p:sp>
      <p:sp>
        <p:nvSpPr>
          <p:cNvPr id="3" name="Rectangle 2"/>
          <p:cNvSpPr/>
          <p:nvPr/>
        </p:nvSpPr>
        <p:spPr>
          <a:xfrm>
            <a:off x="7091264" y="998948"/>
            <a:ext cx="4879911" cy="4524315"/>
          </a:xfrm>
          <a:prstGeom prst="rect">
            <a:avLst/>
          </a:prstGeom>
        </p:spPr>
        <p:txBody>
          <a:bodyPr wrap="square">
            <a:spAutoFit/>
          </a:bodyPr>
          <a:lstStyle/>
          <a:p>
            <a:pPr algn="just">
              <a:spcAft>
                <a:spcPts val="0"/>
              </a:spcAft>
            </a:pPr>
            <a:r>
              <a:rPr lang="en-US" sz="2400">
                <a:solidFill>
                  <a:srgbClr val="FF0000"/>
                </a:solidFill>
                <a:latin typeface="Times New Roman" panose="02020603050405020304" pitchFamily="18" charset="0"/>
                <a:ea typeface="Times New Roman" panose="02020603050405020304" pitchFamily="18" charset="0"/>
              </a:rPr>
              <a:t>Để có được tấm bằng tốt nghiệp đại học như các anh, chị sinh viên trong hình cần phải lần lượt đi qua những cấp học sau:</a:t>
            </a:r>
          </a:p>
          <a:p>
            <a:pPr algn="just">
              <a:spcAft>
                <a:spcPts val="0"/>
              </a:spcAft>
            </a:pPr>
            <a:r>
              <a:rPr lang="en-US" sz="2400">
                <a:solidFill>
                  <a:srgbClr val="FF0000"/>
                </a:solidFill>
                <a:latin typeface="Times New Roman" panose="02020603050405020304" pitchFamily="18" charset="0"/>
                <a:ea typeface="Times New Roman" panose="02020603050405020304" pitchFamily="18" charset="0"/>
              </a:rPr>
              <a:t>(1) Giáo dục mầm non</a:t>
            </a:r>
          </a:p>
          <a:p>
            <a:pPr algn="just">
              <a:spcAft>
                <a:spcPts val="0"/>
              </a:spcAft>
            </a:pPr>
            <a:r>
              <a:rPr lang="en-US" sz="2400">
                <a:solidFill>
                  <a:srgbClr val="FF0000"/>
                </a:solidFill>
                <a:latin typeface="Times New Roman" panose="02020603050405020304" pitchFamily="18" charset="0"/>
                <a:ea typeface="Times New Roman" panose="02020603050405020304" pitchFamily="18" charset="0"/>
              </a:rPr>
              <a:t>(2) Giáo dục tiểu học</a:t>
            </a:r>
          </a:p>
          <a:p>
            <a:pPr algn="just">
              <a:spcAft>
                <a:spcPts val="0"/>
              </a:spcAft>
            </a:pPr>
            <a:r>
              <a:rPr lang="en-US" sz="2400">
                <a:solidFill>
                  <a:srgbClr val="FF0000"/>
                </a:solidFill>
                <a:latin typeface="Times New Roman" panose="02020603050405020304" pitchFamily="18" charset="0"/>
                <a:ea typeface="Times New Roman" panose="02020603050405020304" pitchFamily="18" charset="0"/>
              </a:rPr>
              <a:t>(3) Giáo dục trung học cơ sở</a:t>
            </a:r>
          </a:p>
          <a:p>
            <a:pPr algn="just">
              <a:spcAft>
                <a:spcPts val="0"/>
              </a:spcAft>
            </a:pPr>
            <a:r>
              <a:rPr lang="en-US" sz="2400">
                <a:solidFill>
                  <a:srgbClr val="FF0000"/>
                </a:solidFill>
                <a:latin typeface="Times New Roman" panose="02020603050405020304" pitchFamily="18" charset="0"/>
                <a:ea typeface="Times New Roman" panose="02020603050405020304" pitchFamily="18" charset="0"/>
              </a:rPr>
              <a:t>(4) Giáo dục trung học phổ thông</a:t>
            </a:r>
          </a:p>
          <a:p>
            <a:pPr algn="just">
              <a:spcAft>
                <a:spcPts val="0"/>
              </a:spcAft>
            </a:pPr>
            <a:r>
              <a:rPr lang="en-US" sz="2400">
                <a:solidFill>
                  <a:srgbClr val="FF0000"/>
                </a:solidFill>
                <a:latin typeface="Times New Roman" panose="02020603050405020304" pitchFamily="18" charset="0"/>
                <a:ea typeface="Times New Roman" panose="02020603050405020304" pitchFamily="18" charset="0"/>
              </a:rPr>
              <a:t>(5) Giáo dục nghề nghiệp với trình trung cấp hoặc cao đẳng</a:t>
            </a:r>
          </a:p>
          <a:p>
            <a:pPr algn="just">
              <a:spcAft>
                <a:spcPts val="0"/>
              </a:spcAft>
            </a:pPr>
            <a:r>
              <a:rPr lang="en-US" sz="2400">
                <a:solidFill>
                  <a:srgbClr val="FF0000"/>
                </a:solidFill>
                <a:latin typeface="Times New Roman" panose="02020603050405020304" pitchFamily="18" charset="0"/>
                <a:ea typeface="Times New Roman" panose="02020603050405020304" pitchFamily="18" charset="0"/>
              </a:rPr>
              <a:t>(6) Giáo dục đại học với trình độ đại học.</a:t>
            </a:r>
            <a:endParaRPr lang="en-US" sz="24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45270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DELL\AppData\Local\Packages\Microsoft.Windows.Photos_8wekyb3d8bbwe\TempState\ShareServiceTempFolder\image_3640.jpeg"/>
          <p:cNvPicPr/>
          <p:nvPr/>
        </p:nvPicPr>
        <p:blipFill>
          <a:blip r:embed="rId2">
            <a:extLst>
              <a:ext uri="{28A0092B-C50C-407E-A947-70E740481C1C}">
                <a14:useLocalDpi xmlns:a14="http://schemas.microsoft.com/office/drawing/2010/main" val="0"/>
              </a:ext>
            </a:extLst>
          </a:blip>
          <a:srcRect/>
          <a:stretch>
            <a:fillRect/>
          </a:stretch>
        </p:blipFill>
        <p:spPr bwMode="auto">
          <a:xfrm>
            <a:off x="317242" y="1368280"/>
            <a:ext cx="5570374" cy="5299015"/>
          </a:xfrm>
          <a:prstGeom prst="rect">
            <a:avLst/>
          </a:prstGeom>
          <a:noFill/>
          <a:ln>
            <a:noFill/>
          </a:ln>
        </p:spPr>
      </p:pic>
      <p:sp>
        <p:nvSpPr>
          <p:cNvPr id="5" name="Rectangle 4"/>
          <p:cNvSpPr/>
          <p:nvPr/>
        </p:nvSpPr>
        <p:spPr>
          <a:xfrm>
            <a:off x="186612" y="167951"/>
            <a:ext cx="11635273" cy="1200329"/>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Quan sát Hình 2.1 và cho biết:</a:t>
            </a:r>
          </a:p>
          <a:p>
            <a:r>
              <a:rPr lang="en-US" sz="2400" b="1">
                <a:solidFill>
                  <a:srgbClr val="0000FF"/>
                </a:solidFill>
                <a:latin typeface="Times New Roman" panose="02020603050405020304" pitchFamily="18" charset="0"/>
                <a:cs typeface="Times New Roman" panose="02020603050405020304" pitchFamily="18" charset="0"/>
              </a:rPr>
              <a:t>Em đang học ở cấp học nào? Cấp học đó nằm trước và sau những cấp học nào trong cơ cấu hệ thống giáo dục quốc dân của Việt Nam </a:t>
            </a:r>
            <a:endParaRPr lang="en-US" sz="2400" b="1">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579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DELL\AppData\Local\Packages\Microsoft.Windows.Photos_8wekyb3d8bbwe\TempState\ShareServiceTempFolder\image_3640.jpeg"/>
          <p:cNvPicPr/>
          <p:nvPr/>
        </p:nvPicPr>
        <p:blipFill>
          <a:blip r:embed="rId2">
            <a:extLst>
              <a:ext uri="{28A0092B-C50C-407E-A947-70E740481C1C}">
                <a14:useLocalDpi xmlns:a14="http://schemas.microsoft.com/office/drawing/2010/main" val="0"/>
              </a:ext>
            </a:extLst>
          </a:blip>
          <a:srcRect/>
          <a:stretch>
            <a:fillRect/>
          </a:stretch>
        </p:blipFill>
        <p:spPr bwMode="auto">
          <a:xfrm>
            <a:off x="317242" y="1368280"/>
            <a:ext cx="5570374" cy="5299015"/>
          </a:xfrm>
          <a:prstGeom prst="rect">
            <a:avLst/>
          </a:prstGeom>
          <a:noFill/>
          <a:ln>
            <a:noFill/>
          </a:ln>
        </p:spPr>
      </p:pic>
      <p:sp>
        <p:nvSpPr>
          <p:cNvPr id="5" name="Rectangle 4"/>
          <p:cNvSpPr/>
          <p:nvPr/>
        </p:nvSpPr>
        <p:spPr>
          <a:xfrm>
            <a:off x="186612" y="167951"/>
            <a:ext cx="11635273" cy="1200329"/>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Quan sát Hình 2.1 và cho biết:</a:t>
            </a:r>
          </a:p>
          <a:p>
            <a:r>
              <a:rPr lang="en-US" sz="2400" b="1">
                <a:solidFill>
                  <a:srgbClr val="0000FF"/>
                </a:solidFill>
                <a:latin typeface="Times New Roman" panose="02020603050405020304" pitchFamily="18" charset="0"/>
                <a:cs typeface="Times New Roman" panose="02020603050405020304" pitchFamily="18" charset="0"/>
              </a:rPr>
              <a:t>Em đang học ở cấp học nào? Cấp học đó nằm trước và sau những cấp học nào trong cơ cấu hệ thống giáo dục quốc dân của Việt Nam </a:t>
            </a:r>
            <a:endParaRPr lang="en-US" sz="2400" b="1">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6736701" y="1589323"/>
            <a:ext cx="5085183" cy="3046988"/>
          </a:xfrm>
          <a:prstGeom prst="rect">
            <a:avLst/>
          </a:prstGeom>
        </p:spPr>
        <p:txBody>
          <a:bodyPr wrap="square">
            <a:spAutoFit/>
          </a:bodyPr>
          <a:lstStyle/>
          <a:p>
            <a:pPr>
              <a:spcAft>
                <a:spcPts val="0"/>
              </a:spcAft>
            </a:pPr>
            <a:r>
              <a:rPr lang="en-US" sz="2400">
                <a:solidFill>
                  <a:srgbClr val="FF0000"/>
                </a:solidFill>
                <a:latin typeface="Times New Roman" panose="02020603050405020304" pitchFamily="18" charset="0"/>
                <a:ea typeface="Times New Roman" panose="02020603050405020304" pitchFamily="18" charset="0"/>
              </a:rPr>
              <a:t>- Hiện tại em đang học ở cấp học: Giáo dục trung học cơ sở</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Cấp học đó nằm trước: giáo dục mầm non, giáo dục tiểu học</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Cấp học đó nằm sau: giáo dục trung học phổ thông, giáo dục nghề nghiệp với trình trung cấp hoặc cao đẳng, giáo dục đại học với trình độ đại học.</a:t>
            </a:r>
            <a:endParaRPr lang="en-US" sz="24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41795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down)">
                                      <p:cBhvr>
                                        <p:cTn id="10" dur="500"/>
                                        <p:tgtEl>
                                          <p:spTgt spid="2">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ipe(down)">
                                      <p:cBhvr>
                                        <p:cTn id="13"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8553" y="222103"/>
            <a:ext cx="9807857" cy="830997"/>
          </a:xfrm>
          <a:prstGeom prst="rect">
            <a:avLst/>
          </a:prstGeom>
        </p:spPr>
        <p:txBody>
          <a:bodyPr wrap="square">
            <a:spAutoFit/>
          </a:bodyPr>
          <a:lstStyle/>
          <a:p>
            <a:pPr algn="ctr"/>
            <a:r>
              <a:rPr lang="en-US" sz="2400" b="1">
                <a:solidFill>
                  <a:srgbClr val="FF0000"/>
                </a:solidFill>
                <a:latin typeface="Times New Roman" panose="02020603050405020304" pitchFamily="18" charset="0"/>
                <a:cs typeface="Times New Roman" panose="02020603050405020304" pitchFamily="18" charset="0"/>
              </a:rPr>
              <a:t>BÀI </a:t>
            </a:r>
            <a:r>
              <a:rPr lang="en-US" sz="2400" b="1" smtClean="0">
                <a:solidFill>
                  <a:srgbClr val="FF0000"/>
                </a:solidFill>
                <a:latin typeface="Times New Roman" panose="02020603050405020304" pitchFamily="18" charset="0"/>
                <a:cs typeface="Times New Roman" panose="02020603050405020304" pitchFamily="18" charset="0"/>
              </a:rPr>
              <a:t>2. </a:t>
            </a:r>
            <a:r>
              <a:rPr lang="vi-VN" sz="2400" b="1" smtClean="0">
                <a:solidFill>
                  <a:srgbClr val="FF0000"/>
                </a:solidFill>
                <a:latin typeface="Times New Roman" panose="02020603050405020304" pitchFamily="18" charset="0"/>
                <a:cs typeface="Times New Roman" panose="02020603050405020304" pitchFamily="18" charset="0"/>
              </a:rPr>
              <a:t>CƠ CẤU HỆ </a:t>
            </a:r>
            <a:r>
              <a:rPr lang="vi-VN" sz="2400" b="1">
                <a:solidFill>
                  <a:srgbClr val="FF0000"/>
                </a:solidFill>
                <a:latin typeface="Times New Roman" panose="02020603050405020304" pitchFamily="18" charset="0"/>
                <a:cs typeface="Times New Roman" panose="02020603050405020304" pitchFamily="18" charset="0"/>
              </a:rPr>
              <a:t>THỐNG GIÁO DỤC QUỐC DÂN</a:t>
            </a:r>
            <a:endParaRPr lang="en-US" sz="2400">
              <a:solidFill>
                <a:srgbClr val="FF0000"/>
              </a:solidFill>
              <a:latin typeface="Times New Roman" panose="02020603050405020304" pitchFamily="18" charset="0"/>
              <a:cs typeface="Times New Roman" panose="02020603050405020304" pitchFamily="18" charset="0"/>
            </a:endParaRPr>
          </a:p>
          <a:p>
            <a:endParaRPr lang="en-US" sz="240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276808" y="725956"/>
            <a:ext cx="11330473" cy="2677656"/>
          </a:xfrm>
          <a:prstGeom prst="rect">
            <a:avLst/>
          </a:prstGeom>
        </p:spPr>
        <p:txBody>
          <a:bodyPr wrap="square">
            <a:spAutoFit/>
          </a:bodyPr>
          <a:lstStyle/>
          <a:p>
            <a:pPr>
              <a:spcAft>
                <a:spcPts val="0"/>
              </a:spcAft>
            </a:pPr>
            <a:r>
              <a:rPr lang="vi-VN" sz="2400" b="1">
                <a:solidFill>
                  <a:srgbClr val="000000"/>
                </a:solidFill>
                <a:latin typeface="Times New Roman" panose="02020603050405020304" pitchFamily="18" charset="0"/>
                <a:ea typeface="Times New Roman" panose="02020603050405020304" pitchFamily="18" charset="0"/>
              </a:rPr>
              <a:t>I</a:t>
            </a:r>
            <a:r>
              <a:rPr lang="vi-VN" sz="2400" b="1" smtClean="0">
                <a:solidFill>
                  <a:srgbClr val="000000"/>
                </a:solidFill>
                <a:latin typeface="Times New Roman" panose="02020603050405020304" pitchFamily="18" charset="0"/>
                <a:ea typeface="Times New Roman" panose="02020603050405020304" pitchFamily="18" charset="0"/>
              </a:rPr>
              <a:t>. Cơ </a:t>
            </a:r>
            <a:r>
              <a:rPr lang="vi-VN" sz="2400" b="1">
                <a:solidFill>
                  <a:srgbClr val="000000"/>
                </a:solidFill>
                <a:latin typeface="Times New Roman" panose="02020603050405020304" pitchFamily="18" charset="0"/>
                <a:ea typeface="Times New Roman" panose="02020603050405020304" pitchFamily="18" charset="0"/>
              </a:rPr>
              <a:t>cấu hệ thống giáo dục quốc dân Việt Nam</a:t>
            </a:r>
            <a:endParaRPr lang="en-US" sz="2400" b="1">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Giáo dục mầm non: GD nhà trẻ và giáo dục mẫu giáo</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Giáo dục phổ thông: GD tiểu học, giáo dục trung học cơ sở, giáo dục trung học phổ thông</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Giáo dục nghề nghiệp đào tạo trình độ sơ cấp, trung cấp, trình độ cao đẳng và các chương trình đào tạo nghề nghiệp khác.</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Giáo dục đại học: đào tạo trình độ đại học, thạc sĩ, tiến sĩ.</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Giáo dục thường xuyên</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24410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01333" y="22554"/>
            <a:ext cx="2416110" cy="369332"/>
          </a:xfrm>
          <a:prstGeom prst="rect">
            <a:avLst/>
          </a:prstGeom>
        </p:spPr>
        <p:txBody>
          <a:bodyPr wrap="none">
            <a:spAutoFit/>
          </a:bodyPr>
          <a:lstStyle/>
          <a:p>
            <a:pPr algn="ctr">
              <a:spcAft>
                <a:spcPts val="0"/>
              </a:spcAft>
            </a:pPr>
            <a:r>
              <a:rPr lang="vi-VN">
                <a:solidFill>
                  <a:srgbClr val="000000"/>
                </a:solidFill>
                <a:latin typeface="Times New Roman" panose="02020603050405020304" pitchFamily="18" charset="0"/>
                <a:ea typeface="Times New Roman" panose="02020603050405020304" pitchFamily="18" charset="0"/>
              </a:rPr>
              <a:t>PHIẾU HỌC TẬP SỐ 1</a:t>
            </a:r>
            <a:endParaRPr lang="en-US" sz="1600">
              <a:effectLst/>
              <a:latin typeface="Times New Roman" panose="02020603050405020304" pitchFamily="18" charset="0"/>
              <a:ea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752260994"/>
              </p:ext>
            </p:extLst>
          </p:nvPr>
        </p:nvGraphicFramePr>
        <p:xfrm>
          <a:off x="738648" y="414440"/>
          <a:ext cx="11204536" cy="6400800"/>
        </p:xfrm>
        <a:graphic>
          <a:graphicData uri="http://schemas.openxmlformats.org/drawingml/2006/table">
            <a:tbl>
              <a:tblPr firstRow="1" firstCol="1" bandRow="1"/>
              <a:tblGrid>
                <a:gridCol w="11204536">
                  <a:extLst>
                    <a:ext uri="{9D8B030D-6E8A-4147-A177-3AD203B41FA5}">
                      <a16:colId xmlns="" xmlns:a16="http://schemas.microsoft.com/office/drawing/2014/main" val="817015532"/>
                    </a:ext>
                  </a:extLst>
                </a:gridCol>
              </a:tblGrid>
              <a:tr h="264706">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 và tên:.........................................................Lớp....................................................</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588478167"/>
                  </a:ext>
                </a:extLst>
              </a:tr>
              <a:tr h="4235293">
                <a:tc>
                  <a:txBody>
                    <a:bodyPr/>
                    <a:lstStyle/>
                    <a:p>
                      <a:pPr>
                        <a:spcAft>
                          <a:spcPts val="0"/>
                        </a:spcAft>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Chọn các phương án A, B, C, D, E phù hợp với các ô đánh số 1, 2, 3, 4, 5 trong hình 2.3.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 cho biết: Có những hướng đi nào trong hệ thống giáo dục quốc dân sau khi tốt nghiệp trung học cơ sở?</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endParaRPr lang="vi-VN" sz="2000" kern="1200" smtClean="0">
                        <a:solidFill>
                          <a:srgbClr val="000000"/>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rgbClr val="000000"/>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rgbClr val="000000"/>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rgbClr val="000000"/>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rgbClr val="000000"/>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chemeClr val="tx1"/>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chemeClr val="tx1"/>
                        </a:solidFill>
                        <a:effectLst/>
                        <a:latin typeface="Times New Roman" panose="02020603050405020304" pitchFamily="18" charset="0"/>
                        <a:ea typeface="+mn-ea"/>
                        <a:cs typeface="Times New Roman" panose="02020603050405020304" pitchFamily="18" charset="0"/>
                      </a:endParaRPr>
                    </a:p>
                    <a:p>
                      <a:pPr>
                        <a:spcAft>
                          <a:spcPts val="0"/>
                        </a:spcAft>
                      </a:pPr>
                      <a:r>
                        <a:rPr lang="en-US" sz="2000" kern="1200" smtClean="0">
                          <a:solidFill>
                            <a:schemeClr val="tx1"/>
                          </a:solidFill>
                          <a:effectLst/>
                          <a:latin typeface="Times New Roman" panose="02020603050405020304" pitchFamily="18" charset="0"/>
                          <a:ea typeface="+mn-ea"/>
                          <a:cs typeface="Times New Roman" panose="02020603050405020304" pitchFamily="18" charset="0"/>
                        </a:rPr>
                        <a:t>A. Học nghề trình độ sơ cấp và trung cấp tại các sơ sở giáo dục nghề nghiệp</a:t>
                      </a: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B. Học nghề trình độ cao đẳng tại các cơ sở giáo dục nghề nghiệp</a:t>
                      </a: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C. Học trình độ đại học tại các cơ sở giáo dục đại học</a:t>
                      </a: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D. Học trung học phổ thông</a:t>
                      </a: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E. Vừa học tại các cơ sở giáo dục thường xuyên, vừa tham gia lao động</a:t>
                      </a:r>
                    </a:p>
                    <a:p>
                      <a:r>
                        <a:rPr lang="vi-VN" sz="2000" kern="1200" smtClean="0">
                          <a:solidFill>
                            <a:schemeClr val="tx1"/>
                          </a:solidFill>
                          <a:effectLst/>
                          <a:latin typeface="Times New Roman" panose="02020603050405020304" pitchFamily="18" charset="0"/>
                          <a:ea typeface="+mn-ea"/>
                          <a:cs typeface="Times New Roman" panose="02020603050405020304" pitchFamily="18" charset="0"/>
                        </a:rPr>
                        <a:t>Đáp án:</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Ô số 1: </a:t>
                      </a: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Ô số 2: </a:t>
                      </a: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Ô số 3: </a:t>
                      </a: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Ô số 4: </a:t>
                      </a: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Ô số 5: </a:t>
                      </a:r>
                      <a:endParaRPr lang="en-US" sz="2000" kern="120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55809333"/>
                  </a:ext>
                </a:extLst>
              </a:tr>
            </a:tbl>
          </a:graphicData>
        </a:graphic>
      </p:graphicFrame>
      <p:pic>
        <p:nvPicPr>
          <p:cNvPr id="1026" name="Picture 3" descr="image_358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5377" y="1338171"/>
            <a:ext cx="10248021" cy="21172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4584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par>
                                <p:cTn id="11" presetID="16" presetClass="entr" presetSubtype="21" fill="hold" nodeType="with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barn(inVertical)">
                                      <p:cBhvr>
                                        <p:cTn id="13"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95263" y="22554"/>
            <a:ext cx="4628255" cy="369332"/>
          </a:xfrm>
          <a:prstGeom prst="rect">
            <a:avLst/>
          </a:prstGeom>
        </p:spPr>
        <p:txBody>
          <a:bodyPr wrap="none">
            <a:spAutoFit/>
          </a:bodyPr>
          <a:lstStyle/>
          <a:p>
            <a:pPr algn="ctr">
              <a:spcAft>
                <a:spcPts val="0"/>
              </a:spcAft>
            </a:pPr>
            <a:r>
              <a:rPr lang="vi-VN" smtClean="0">
                <a:solidFill>
                  <a:srgbClr val="000000"/>
                </a:solidFill>
                <a:latin typeface="Times New Roman" panose="02020603050405020304" pitchFamily="18" charset="0"/>
                <a:ea typeface="Times New Roman" panose="02020603050405020304" pitchFamily="18" charset="0"/>
              </a:rPr>
              <a:t>HƯỚNG DẪN CHẤM PHIẾU HỌC TẬP SỐ 1</a:t>
            </a:r>
            <a:endParaRPr lang="en-US" sz="1600">
              <a:effectLst/>
              <a:latin typeface="Times New Roman" panose="02020603050405020304" pitchFamily="18" charset="0"/>
              <a:ea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098643706"/>
              </p:ext>
            </p:extLst>
          </p:nvPr>
        </p:nvGraphicFramePr>
        <p:xfrm>
          <a:off x="738648" y="414440"/>
          <a:ext cx="11204536" cy="6400800"/>
        </p:xfrm>
        <a:graphic>
          <a:graphicData uri="http://schemas.openxmlformats.org/drawingml/2006/table">
            <a:tbl>
              <a:tblPr firstRow="1" firstCol="1" bandRow="1"/>
              <a:tblGrid>
                <a:gridCol w="11204536">
                  <a:extLst>
                    <a:ext uri="{9D8B030D-6E8A-4147-A177-3AD203B41FA5}">
                      <a16:colId xmlns="" xmlns:a16="http://schemas.microsoft.com/office/drawing/2014/main" val="817015532"/>
                    </a:ext>
                  </a:extLst>
                </a:gridCol>
              </a:tblGrid>
              <a:tr h="264706">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 và tên:.........................................................Lớp....................................................</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588478167"/>
                  </a:ext>
                </a:extLst>
              </a:tr>
              <a:tr h="4235293">
                <a:tc>
                  <a:txBody>
                    <a:bodyPr/>
                    <a:lstStyle/>
                    <a:p>
                      <a:pPr>
                        <a:spcAft>
                          <a:spcPts val="0"/>
                        </a:spcAft>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Chọn các phương án A, B, C, D, E phù hợp với các ô đánh số 1, 2, 3, 4, 5 trong hình 2.3.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 cho biết: Có những hướng đi nào trong hệ thống giáo dục quốc dân sau khi tốt nghiệp trung học cơ sở?</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endParaRPr lang="vi-VN" sz="2000" kern="1200" smtClean="0">
                        <a:solidFill>
                          <a:srgbClr val="000000"/>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rgbClr val="000000"/>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rgbClr val="000000"/>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rgbClr val="000000"/>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rgbClr val="000000"/>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chemeClr val="tx1"/>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chemeClr val="tx1"/>
                        </a:solidFill>
                        <a:effectLst/>
                        <a:latin typeface="Times New Roman" panose="02020603050405020304" pitchFamily="18" charset="0"/>
                        <a:ea typeface="+mn-ea"/>
                        <a:cs typeface="Times New Roman" panose="02020603050405020304" pitchFamily="18" charset="0"/>
                      </a:endParaRPr>
                    </a:p>
                    <a:p>
                      <a:pPr>
                        <a:spcAft>
                          <a:spcPts val="0"/>
                        </a:spcAft>
                      </a:pPr>
                      <a:r>
                        <a:rPr lang="en-US" sz="2000" kern="1200" smtClean="0">
                          <a:solidFill>
                            <a:schemeClr val="tx1"/>
                          </a:solidFill>
                          <a:effectLst/>
                          <a:latin typeface="Times New Roman" panose="02020603050405020304" pitchFamily="18" charset="0"/>
                          <a:ea typeface="+mn-ea"/>
                          <a:cs typeface="Times New Roman" panose="02020603050405020304" pitchFamily="18" charset="0"/>
                        </a:rPr>
                        <a:t>A. Học nghề trình độ sơ cấp và trung cấp tại các sơ sở giáo dục nghề nghiệp</a:t>
                      </a: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B. Học nghề trình độ cao đẳng tại các cơ sở giáo dục nghề nghiệp</a:t>
                      </a: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C. Học trình độ đại học tại các cơ sở giáo dục đại học</a:t>
                      </a: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D. Học trung học phổ thông</a:t>
                      </a: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E. Vừa học tại các cơ sở giáo dục thường xuyên, vừa tham gia lao động</a:t>
                      </a:r>
                    </a:p>
                    <a:p>
                      <a:r>
                        <a:rPr lang="vi-VN" sz="2000" kern="1200" smtClean="0">
                          <a:solidFill>
                            <a:schemeClr val="tx1"/>
                          </a:solidFill>
                          <a:effectLst/>
                          <a:latin typeface="Times New Roman" panose="02020603050405020304" pitchFamily="18" charset="0"/>
                          <a:ea typeface="+mn-ea"/>
                          <a:cs typeface="Times New Roman" panose="02020603050405020304" pitchFamily="18" charset="0"/>
                        </a:rPr>
                        <a:t>Đáp án:</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Ô số 1: D. Học trung học phổ thông</a:t>
                      </a: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Ô số 2: E. Vừa học tại các cơ sở giáo dục thường xuyên, vừa tham gia lao động</a:t>
                      </a: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Ô số 3: A. Học nghề trình độ sơ cấp và trung cấp tại các sơ sở giáo dục nghề nghiệp</a:t>
                      </a: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Ô số 4: B. Học nghề trình độ cao đẳng tại các cơ sở giáo dục nghề nghiệp</a:t>
                      </a: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Ô số 5: C. Học trình độ đại học tại các cơ sở giáo dục đại học</a:t>
                      </a:r>
                      <a:endParaRPr lang="en-US" sz="2000" kern="120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55809333"/>
                  </a:ext>
                </a:extLst>
              </a:tr>
            </a:tbl>
          </a:graphicData>
        </a:graphic>
      </p:graphicFrame>
      <p:pic>
        <p:nvPicPr>
          <p:cNvPr id="1026" name="Picture 3" descr="image_358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5377" y="1338171"/>
            <a:ext cx="10248021" cy="21172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9922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par>
                                <p:cTn id="11" presetID="16" presetClass="entr" presetSubtype="21" fill="hold" nodeType="with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barn(inVertical)">
                                      <p:cBhvr>
                                        <p:cTn id="13"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8553" y="222103"/>
            <a:ext cx="9807857" cy="830997"/>
          </a:xfrm>
          <a:prstGeom prst="rect">
            <a:avLst/>
          </a:prstGeom>
        </p:spPr>
        <p:txBody>
          <a:bodyPr wrap="square">
            <a:spAutoFit/>
          </a:bodyPr>
          <a:lstStyle/>
          <a:p>
            <a:pPr algn="ctr"/>
            <a:r>
              <a:rPr lang="en-US" sz="2400" b="1">
                <a:solidFill>
                  <a:srgbClr val="FF0000"/>
                </a:solidFill>
                <a:latin typeface="Times New Roman" panose="02020603050405020304" pitchFamily="18" charset="0"/>
                <a:cs typeface="Times New Roman" panose="02020603050405020304" pitchFamily="18" charset="0"/>
              </a:rPr>
              <a:t>BÀI </a:t>
            </a:r>
            <a:r>
              <a:rPr lang="en-US" sz="2400" b="1" smtClean="0">
                <a:solidFill>
                  <a:srgbClr val="FF0000"/>
                </a:solidFill>
                <a:latin typeface="Times New Roman" panose="02020603050405020304" pitchFamily="18" charset="0"/>
                <a:cs typeface="Times New Roman" panose="02020603050405020304" pitchFamily="18" charset="0"/>
              </a:rPr>
              <a:t>2. </a:t>
            </a:r>
            <a:r>
              <a:rPr lang="vi-VN" sz="2400" b="1" smtClean="0">
                <a:solidFill>
                  <a:srgbClr val="FF0000"/>
                </a:solidFill>
                <a:latin typeface="Times New Roman" panose="02020603050405020304" pitchFamily="18" charset="0"/>
                <a:cs typeface="Times New Roman" panose="02020603050405020304" pitchFamily="18" charset="0"/>
              </a:rPr>
              <a:t>CƠ CẤU HỆ </a:t>
            </a:r>
            <a:r>
              <a:rPr lang="vi-VN" sz="2400" b="1">
                <a:solidFill>
                  <a:srgbClr val="FF0000"/>
                </a:solidFill>
                <a:latin typeface="Times New Roman" panose="02020603050405020304" pitchFamily="18" charset="0"/>
                <a:cs typeface="Times New Roman" panose="02020603050405020304" pitchFamily="18" charset="0"/>
              </a:rPr>
              <a:t>THỐNG GIÁO DỤC QUỐC DÂN</a:t>
            </a:r>
            <a:endParaRPr lang="en-US" sz="2400">
              <a:solidFill>
                <a:srgbClr val="FF0000"/>
              </a:solidFill>
              <a:latin typeface="Times New Roman" panose="02020603050405020304" pitchFamily="18" charset="0"/>
              <a:cs typeface="Times New Roman" panose="02020603050405020304" pitchFamily="18" charset="0"/>
            </a:endParaRPr>
          </a:p>
          <a:p>
            <a:endParaRPr lang="en-US" sz="240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276808" y="725956"/>
            <a:ext cx="11330473" cy="3046988"/>
          </a:xfrm>
          <a:prstGeom prst="rect">
            <a:avLst/>
          </a:prstGeom>
        </p:spPr>
        <p:txBody>
          <a:bodyPr wrap="square">
            <a:spAutoFit/>
          </a:bodyPr>
          <a:lstStyle/>
          <a:p>
            <a:r>
              <a:rPr lang="vi-VN" sz="2400" b="1" dirty="0">
                <a:latin typeface="Times New Roman" panose="02020603050405020304" pitchFamily="18" charset="0"/>
                <a:cs typeface="Times New Roman" panose="02020603050405020304" pitchFamily="18" charset="0"/>
              </a:rPr>
              <a:t>II</a:t>
            </a:r>
            <a:r>
              <a:rPr lang="vi-VN" sz="2400" b="1" dirty="0" smtClean="0">
                <a:latin typeface="Times New Roman" panose="02020603050405020304" pitchFamily="18" charset="0"/>
                <a:cs typeface="Times New Roman" panose="02020603050405020304" pitchFamily="18" charset="0"/>
              </a:rPr>
              <a:t>.</a:t>
            </a:r>
            <a:r>
              <a:rPr lang="en-US" sz="2400" b="1" dirty="0" smtClean="0">
                <a:latin typeface="Times New Roman" panose="02020603050405020304" pitchFamily="18" charset="0"/>
                <a:cs typeface="Times New Roman" panose="02020603050405020304" pitchFamily="18" charset="0"/>
              </a:rPr>
              <a:t> </a:t>
            </a:r>
            <a:r>
              <a:rPr lang="vi-VN" sz="2400" b="1" dirty="0" smtClean="0">
                <a:latin typeface="Times New Roman" panose="02020603050405020304" pitchFamily="18" charset="0"/>
                <a:cs typeface="Times New Roman" panose="02020603050405020304" pitchFamily="18" charset="0"/>
              </a:rPr>
              <a:t>Phân </a:t>
            </a:r>
            <a:r>
              <a:rPr lang="vi-VN" sz="2400" b="1" dirty="0">
                <a:latin typeface="Times New Roman" panose="02020603050405020304" pitchFamily="18" charset="0"/>
                <a:cs typeface="Times New Roman" panose="02020603050405020304" pitchFamily="18" charset="0"/>
              </a:rPr>
              <a:t>luồng trong hệ thống giáo dục</a:t>
            </a:r>
            <a:endParaRPr lang="en-US" sz="2400" b="1" dirty="0">
              <a:latin typeface="Times New Roman" panose="02020603050405020304" pitchFamily="18" charset="0"/>
              <a:cs typeface="Times New Roman" panose="02020603050405020304" pitchFamily="18" charset="0"/>
            </a:endParaRPr>
          </a:p>
          <a:p>
            <a:r>
              <a:rPr lang="vi-VN" sz="2400" dirty="0">
                <a:latin typeface="Times New Roman" panose="02020603050405020304" pitchFamily="18" charset="0"/>
                <a:cs typeface="Times New Roman" panose="02020603050405020304" pitchFamily="18" charset="0"/>
              </a:rPr>
              <a:t>- Phân luồng trong giáo dục là biện pháp tổ chức hoạt động giáo dục trên cơ sở thực hiện hướng nghiệp trong giáo dục, tạo điều kiện để học sinh tốt nghiệp trung học cơ sở, trung học phổ thông tiếp tục học ở cấp học, trình độ cao hơn hoặc theo học giáo dục nghề nghiệp hoặc tham gia lao động phù hợp với năng lực, điều kiện cụ thể của cá nhân và nhu cầu xã hội</a:t>
            </a:r>
            <a:endParaRPr lang="en-US" sz="2400" dirty="0">
              <a:latin typeface="Times New Roman" panose="02020603050405020304" pitchFamily="18" charset="0"/>
              <a:cs typeface="Times New Roman" panose="02020603050405020304" pitchFamily="18" charset="0"/>
            </a:endParaRPr>
          </a:p>
          <a:p>
            <a:r>
              <a:rPr lang="vi-VN" sz="2400" dirty="0">
                <a:latin typeface="Times New Roman" panose="02020603050405020304" pitchFamily="18" charset="0"/>
                <a:cs typeface="Times New Roman" panose="02020603050405020304" pitchFamily="18" charset="0"/>
              </a:rPr>
              <a:t>- Có hai thời điểm phân luồng cụ thể: phân luồng sau tốt nghiệp trung học cơ sở, phân luồng sau tốt nghiệp trung học phổ thông.</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7207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326</TotalTime>
  <Words>3192</Words>
  <Application>Microsoft Office PowerPoint</Application>
  <PresentationFormat>Widescreen</PresentationFormat>
  <Paragraphs>179</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Century Gothic</vt:lpstr>
      <vt:lpstr>Times New Roman</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Hi</cp:lastModifiedBy>
  <cp:revision>68</cp:revision>
  <dcterms:created xsi:type="dcterms:W3CDTF">2023-06-21T22:05:51Z</dcterms:created>
  <dcterms:modified xsi:type="dcterms:W3CDTF">2024-10-03T03:26:50Z</dcterms:modified>
</cp:coreProperties>
</file>