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271" r:id="rId2"/>
    <p:sldId id="636" r:id="rId3"/>
    <p:sldId id="531" r:id="rId4"/>
    <p:sldId id="436" r:id="rId5"/>
    <p:sldId id="722" r:id="rId6"/>
    <p:sldId id="723" r:id="rId7"/>
    <p:sldId id="724" r:id="rId8"/>
    <p:sldId id="737" r:id="rId9"/>
    <p:sldId id="738" r:id="rId10"/>
    <p:sldId id="739" r:id="rId11"/>
    <p:sldId id="752" r:id="rId12"/>
    <p:sldId id="707" r:id="rId13"/>
    <p:sldId id="605" r:id="rId14"/>
    <p:sldId id="727" r:id="rId15"/>
    <p:sldId id="713" r:id="rId16"/>
    <p:sldId id="756" r:id="rId17"/>
    <p:sldId id="757" r:id="rId18"/>
    <p:sldId id="314" r:id="rId19"/>
    <p:sldId id="330" r:id="rId20"/>
    <p:sldId id="3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1" userDrawn="1">
          <p15:clr>
            <a:srgbClr val="A4A3A4"/>
          </p15:clr>
        </p15:guide>
        <p15:guide id="2" pos="38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EE7"/>
    <a:srgbClr val="E9DED1"/>
    <a:srgbClr val="8C86BE"/>
    <a:srgbClr val="DEB0BD"/>
    <a:srgbClr val="CBD690"/>
    <a:srgbClr val="8B86BE"/>
    <a:srgbClr val="EEB85F"/>
    <a:srgbClr val="ECB761"/>
    <a:srgbClr val="C5DFDF"/>
    <a:srgbClr val="BD9E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p:scale>
          <a:sx n="75" d="100"/>
          <a:sy n="75" d="100"/>
        </p:scale>
        <p:origin x="2136" y="810"/>
      </p:cViewPr>
      <p:guideLst>
        <p:guide orient="horz" pos="2171"/>
        <p:guide pos="38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8/9/2024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8/9/2024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TextBox 11"/>
          <p:cNvSpPr txBox="1"/>
          <p:nvPr/>
        </p:nvSpPr>
        <p:spPr>
          <a:xfrm>
            <a:off x="1124683" y="1187930"/>
            <a:ext cx="10888345" cy="889104"/>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800" b="1" dirty="0">
                <a:effectLst>
                  <a:glow rad="88900">
                    <a:schemeClr val="bg1"/>
                  </a:glow>
                </a:effectLst>
                <a:cs typeface="Arial" panose="020B0604020202020204" pitchFamily="34" charset="0"/>
              </a:rPr>
              <a:t>You are going to listen to a talk about family life. Work in pairs. Choose the aspect(s) that you think will be mentioned in the talk.</a:t>
            </a:r>
          </a:p>
        </p:txBody>
      </p:sp>
      <p:sp>
        <p:nvSpPr>
          <p:cNvPr id="16" name="Rounded Rectangle 15"/>
          <p:cNvSpPr/>
          <p:nvPr/>
        </p:nvSpPr>
        <p:spPr>
          <a:xfrm>
            <a:off x="578103" y="13584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558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181511" y="2611755"/>
            <a:ext cx="5664594" cy="4082415"/>
          </a:xfrm>
          <a:prstGeom prst="rect">
            <a:avLst/>
          </a:prstGeom>
        </p:spPr>
      </p:pic>
      <p:sp>
        <p:nvSpPr>
          <p:cNvPr id="5" name="Text Box 4"/>
          <p:cNvSpPr txBox="1"/>
          <p:nvPr/>
        </p:nvSpPr>
        <p:spPr>
          <a:xfrm>
            <a:off x="5846105" y="2744329"/>
            <a:ext cx="6322588" cy="3170099"/>
          </a:xfrm>
          <a:prstGeom prst="rect">
            <a:avLst/>
          </a:prstGeom>
          <a:noFill/>
        </p:spPr>
        <p:txBody>
          <a:bodyPr wrap="square" rtlCol="0" anchor="t">
            <a:spAutoFit/>
          </a:bodyPr>
          <a:lstStyle/>
          <a:p>
            <a:r>
              <a:rPr lang="en-US" sz="4000" b="1" dirty="0"/>
              <a:t>a. </a:t>
            </a:r>
            <a:r>
              <a:rPr lang="en-US" sz="4000" dirty="0"/>
              <a:t>Family types</a:t>
            </a:r>
          </a:p>
          <a:p>
            <a:r>
              <a:rPr lang="en-US" sz="4000" b="1" dirty="0"/>
              <a:t>b. </a:t>
            </a:r>
            <a:r>
              <a:rPr lang="en-US" sz="4000" dirty="0"/>
              <a:t>Parents’ working places</a:t>
            </a:r>
          </a:p>
          <a:p>
            <a:r>
              <a:rPr lang="en-US" sz="4000" b="1" dirty="0"/>
              <a:t>c. </a:t>
            </a:r>
            <a:r>
              <a:rPr lang="en-US" sz="4000" dirty="0"/>
              <a:t>Family holidays</a:t>
            </a:r>
          </a:p>
          <a:p>
            <a:r>
              <a:rPr lang="en-US" sz="4000" b="1" dirty="0"/>
              <a:t>d.</a:t>
            </a:r>
            <a:r>
              <a:rPr lang="en-US" sz="4000" dirty="0"/>
              <a:t> Birthday parties</a:t>
            </a:r>
          </a:p>
          <a:p>
            <a:r>
              <a:rPr lang="en-US" sz="4000" b="1" dirty="0"/>
              <a:t>e.</a:t>
            </a:r>
            <a:r>
              <a:rPr lang="en-US" sz="4000" dirty="0"/>
              <a:t> Parents-children relations</a:t>
            </a:r>
          </a:p>
        </p:txBody>
      </p:sp>
      <p:grpSp>
        <p:nvGrpSpPr>
          <p:cNvPr id="6" name="Group 5">
            <a:extLst>
              <a:ext uri="{FF2B5EF4-FFF2-40B4-BE49-F238E27FC236}">
                <a16:creationId xmlns:a16="http://schemas.microsoft.com/office/drawing/2014/main" id="{B7AB8263-BBA9-C697-1978-7A077BB6C670}"/>
              </a:ext>
            </a:extLst>
          </p:cNvPr>
          <p:cNvGrpSpPr/>
          <p:nvPr/>
        </p:nvGrpSpPr>
        <p:grpSpPr>
          <a:xfrm>
            <a:off x="-1172" y="-7620"/>
            <a:ext cx="12192000" cy="1083309"/>
            <a:chOff x="7620" y="-7620"/>
            <a:chExt cx="12192000" cy="1083309"/>
          </a:xfrm>
        </p:grpSpPr>
        <p:sp>
          <p:nvSpPr>
            <p:cNvPr id="7" name="Round Single Corner Rectangle 31">
              <a:extLst>
                <a:ext uri="{FF2B5EF4-FFF2-40B4-BE49-F238E27FC236}">
                  <a16:creationId xmlns:a16="http://schemas.microsoft.com/office/drawing/2014/main" id="{96F66CD4-E55E-C178-0924-5D7DF445BD14}"/>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2">
              <a:extLst>
                <a:ext uri="{FF2B5EF4-FFF2-40B4-BE49-F238E27FC236}">
                  <a16:creationId xmlns:a16="http://schemas.microsoft.com/office/drawing/2014/main" id="{8B8E0B85-5CC6-5BD2-1A01-57E579C180BE}"/>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33">
              <a:extLst>
                <a:ext uri="{FF2B5EF4-FFF2-40B4-BE49-F238E27FC236}">
                  <a16:creationId xmlns:a16="http://schemas.microsoft.com/office/drawing/2014/main" id="{3E461880-F63C-F2EE-455E-BB7FE4718187}"/>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8D6CE75A-CA17-19D4-1495-C9796066F74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9" name="TextBox 11"/>
          <p:cNvSpPr txBox="1"/>
          <p:nvPr/>
        </p:nvSpPr>
        <p:spPr>
          <a:xfrm>
            <a:off x="1124683" y="1249007"/>
            <a:ext cx="10888345" cy="41279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400" b="1" dirty="0">
                <a:effectLst>
                  <a:glow rad="88900">
                    <a:schemeClr val="bg1"/>
                  </a:glow>
                </a:effectLst>
                <a:cs typeface="Arial" panose="020B0604020202020204" pitchFamily="34" charset="0"/>
              </a:rPr>
              <a:t>Listen to the talk and tick (√) the correct column.</a:t>
            </a:r>
          </a:p>
        </p:txBody>
      </p:sp>
      <p:sp>
        <p:nvSpPr>
          <p:cNvPr id="40" name="Rounded Rectangle 39"/>
          <p:cNvSpPr/>
          <p:nvPr/>
        </p:nvSpPr>
        <p:spPr>
          <a:xfrm>
            <a:off x="577850" y="1195705"/>
            <a:ext cx="502920" cy="50165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8DA4"/>
              </a:solidFill>
            </a:endParaRPr>
          </a:p>
        </p:txBody>
      </p:sp>
      <p:sp>
        <p:nvSpPr>
          <p:cNvPr id="41" name="TextBox 16"/>
          <p:cNvSpPr txBox="1"/>
          <p:nvPr/>
        </p:nvSpPr>
        <p:spPr>
          <a:xfrm>
            <a:off x="630888" y="10831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2" name="037">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7421880" y="1020262"/>
            <a:ext cx="991235" cy="991235"/>
          </a:xfrm>
          <a:prstGeom prst="rect">
            <a:avLst/>
          </a:prstGeom>
        </p:spPr>
      </p:pic>
      <p:graphicFrame>
        <p:nvGraphicFramePr>
          <p:cNvPr id="3" name="Table 2"/>
          <p:cNvGraphicFramePr/>
          <p:nvPr>
            <p:extLst>
              <p:ext uri="{D42A27DB-BD31-4B8C-83A1-F6EECF244321}">
                <p14:modId xmlns:p14="http://schemas.microsoft.com/office/powerpoint/2010/main" val="3252075266"/>
              </p:ext>
            </p:extLst>
          </p:nvPr>
        </p:nvGraphicFramePr>
        <p:xfrm>
          <a:off x="297822" y="2011497"/>
          <a:ext cx="11179803" cy="4436575"/>
        </p:xfrm>
        <a:graphic>
          <a:graphicData uri="http://schemas.openxmlformats.org/drawingml/2006/table">
            <a:tbl>
              <a:tblPr firstRow="1" bandRow="1">
                <a:tableStyleId>{5C22544A-7EE6-4342-B048-85BDC9FD1C3A}</a:tableStyleId>
              </a:tblPr>
              <a:tblGrid>
                <a:gridCol w="7788903">
                  <a:extLst>
                    <a:ext uri="{9D8B030D-6E8A-4147-A177-3AD203B41FA5}">
                      <a16:colId xmlns:a16="http://schemas.microsoft.com/office/drawing/2014/main" val="20000"/>
                    </a:ext>
                  </a:extLst>
                </a:gridCol>
                <a:gridCol w="1666875">
                  <a:extLst>
                    <a:ext uri="{9D8B030D-6E8A-4147-A177-3AD203B41FA5}">
                      <a16:colId xmlns:a16="http://schemas.microsoft.com/office/drawing/2014/main" val="20001"/>
                    </a:ext>
                  </a:extLst>
                </a:gridCol>
                <a:gridCol w="1724025">
                  <a:extLst>
                    <a:ext uri="{9D8B030D-6E8A-4147-A177-3AD203B41FA5}">
                      <a16:colId xmlns:a16="http://schemas.microsoft.com/office/drawing/2014/main" val="20002"/>
                    </a:ext>
                  </a:extLst>
                </a:gridCol>
              </a:tblGrid>
              <a:tr h="885428">
                <a:tc>
                  <a:txBody>
                    <a:bodyPr/>
                    <a:lstStyle/>
                    <a:p>
                      <a:pPr algn="ctr">
                        <a:buNone/>
                      </a:pPr>
                      <a:r>
                        <a:rPr lang="en-US" sz="2800" dirty="0">
                          <a:solidFill>
                            <a:srgbClr val="E45F2B"/>
                          </a:solidFill>
                        </a:rPr>
                        <a:t>Facts</a:t>
                      </a:r>
                    </a:p>
                  </a:txBody>
                  <a:tcPr>
                    <a:solidFill>
                      <a:srgbClr val="E9DED1"/>
                    </a:solidFill>
                  </a:tcPr>
                </a:tc>
                <a:tc>
                  <a:txBody>
                    <a:bodyPr/>
                    <a:lstStyle/>
                    <a:p>
                      <a:pPr algn="ctr">
                        <a:buNone/>
                      </a:pPr>
                      <a:r>
                        <a:rPr lang="en-US" sz="2800" dirty="0">
                          <a:solidFill>
                            <a:srgbClr val="E45F2B"/>
                          </a:solidFill>
                        </a:rPr>
                        <a:t>The past</a:t>
                      </a:r>
                    </a:p>
                  </a:txBody>
                  <a:tcPr>
                    <a:solidFill>
                      <a:srgbClr val="E9DED1"/>
                    </a:solidFill>
                  </a:tcPr>
                </a:tc>
                <a:tc>
                  <a:txBody>
                    <a:bodyPr/>
                    <a:lstStyle/>
                    <a:p>
                      <a:pPr algn="ctr">
                        <a:buNone/>
                      </a:pPr>
                      <a:r>
                        <a:rPr lang="en-US" sz="2800" dirty="0">
                          <a:solidFill>
                            <a:srgbClr val="E45F2B"/>
                          </a:solidFill>
                        </a:rPr>
                        <a:t>The present</a:t>
                      </a:r>
                    </a:p>
                  </a:txBody>
                  <a:tcPr>
                    <a:solidFill>
                      <a:srgbClr val="E9DED1"/>
                    </a:solidFill>
                  </a:tcPr>
                </a:tc>
                <a:extLst>
                  <a:ext uri="{0D108BD9-81ED-4DB2-BD59-A6C34878D82A}">
                    <a16:rowId xmlns:a16="http://schemas.microsoft.com/office/drawing/2014/main" val="10000"/>
                  </a:ext>
                </a:extLst>
              </a:tr>
              <a:tr h="542681">
                <a:tc>
                  <a:txBody>
                    <a:bodyPr/>
                    <a:lstStyle/>
                    <a:p>
                      <a:pPr algn="l">
                        <a:buNone/>
                      </a:pPr>
                      <a:r>
                        <a:rPr lang="en-US" sz="3200" b="1" dirty="0">
                          <a:solidFill>
                            <a:schemeClr val="accent2"/>
                          </a:solidFill>
                        </a:rPr>
                        <a:t>1. </a:t>
                      </a:r>
                      <a:r>
                        <a:rPr lang="en-US" sz="3200" b="0" dirty="0">
                          <a:solidFill>
                            <a:schemeClr val="tx1"/>
                          </a:solidFill>
                        </a:rPr>
                        <a:t>Popularity of extended families</a:t>
                      </a:r>
                    </a:p>
                  </a:txBody>
                  <a:tcPr>
                    <a:solidFill>
                      <a:srgbClr val="F3EEE7"/>
                    </a:solidFill>
                  </a:tcPr>
                </a:tc>
                <a:tc>
                  <a:txBody>
                    <a:bodyPr/>
                    <a:lstStyle/>
                    <a:p>
                      <a:pPr>
                        <a:buNone/>
                      </a:pPr>
                      <a:endParaRPr lang="en-US" sz="3200"/>
                    </a:p>
                  </a:txBody>
                  <a:tcPr>
                    <a:solidFill>
                      <a:srgbClr val="F3EEE7"/>
                    </a:solidFill>
                  </a:tcPr>
                </a:tc>
                <a:tc>
                  <a:txBody>
                    <a:bodyPr/>
                    <a:lstStyle/>
                    <a:p>
                      <a:pPr>
                        <a:buNone/>
                      </a:pPr>
                      <a:endParaRPr lang="en-US" sz="3200" dirty="0"/>
                    </a:p>
                  </a:txBody>
                  <a:tcPr>
                    <a:solidFill>
                      <a:srgbClr val="F3EEE7"/>
                    </a:solidFill>
                  </a:tcPr>
                </a:tc>
                <a:extLst>
                  <a:ext uri="{0D108BD9-81ED-4DB2-BD59-A6C34878D82A}">
                    <a16:rowId xmlns:a16="http://schemas.microsoft.com/office/drawing/2014/main" val="10001"/>
                  </a:ext>
                </a:extLst>
              </a:tr>
              <a:tr h="542681">
                <a:tc>
                  <a:txBody>
                    <a:bodyPr/>
                    <a:lstStyle/>
                    <a:p>
                      <a:pPr algn="l">
                        <a:buNone/>
                      </a:pPr>
                      <a:r>
                        <a:rPr lang="en-US" sz="3200" b="1" dirty="0">
                          <a:solidFill>
                            <a:schemeClr val="accent2"/>
                          </a:solidFill>
                          <a:sym typeface="+mn-ea"/>
                        </a:rPr>
                        <a:t>2. </a:t>
                      </a:r>
                      <a:r>
                        <a:rPr lang="en-US" sz="3200" b="0" dirty="0">
                          <a:solidFill>
                            <a:schemeClr val="tx1"/>
                          </a:solidFill>
                          <a:sym typeface="+mn-ea"/>
                        </a:rPr>
                        <a:t>More holidays away from home</a:t>
                      </a:r>
                    </a:p>
                  </a:txBody>
                  <a:tcPr>
                    <a:solidFill>
                      <a:srgbClr val="F3EEE7"/>
                    </a:solidFill>
                  </a:tcPr>
                </a:tc>
                <a:tc>
                  <a:txBody>
                    <a:bodyPr/>
                    <a:lstStyle/>
                    <a:p>
                      <a:pPr>
                        <a:buNone/>
                      </a:pPr>
                      <a:endParaRPr lang="en-US" sz="3200" dirty="0"/>
                    </a:p>
                  </a:txBody>
                  <a:tcPr>
                    <a:solidFill>
                      <a:srgbClr val="F3EEE7"/>
                    </a:solidFill>
                  </a:tcPr>
                </a:tc>
                <a:tc>
                  <a:txBody>
                    <a:bodyPr/>
                    <a:lstStyle/>
                    <a:p>
                      <a:pPr>
                        <a:buNone/>
                      </a:pPr>
                      <a:endParaRPr lang="en-US" sz="3200" dirty="0"/>
                    </a:p>
                  </a:txBody>
                  <a:tcPr>
                    <a:solidFill>
                      <a:srgbClr val="F3EEE7"/>
                    </a:solidFill>
                  </a:tcPr>
                </a:tc>
                <a:extLst>
                  <a:ext uri="{0D108BD9-81ED-4DB2-BD59-A6C34878D82A}">
                    <a16:rowId xmlns:a16="http://schemas.microsoft.com/office/drawing/2014/main" val="10002"/>
                  </a:ext>
                </a:extLst>
              </a:tr>
              <a:tr h="542681">
                <a:tc>
                  <a:txBody>
                    <a:bodyPr/>
                    <a:lstStyle/>
                    <a:p>
                      <a:pPr algn="l">
                        <a:buNone/>
                      </a:pPr>
                      <a:r>
                        <a:rPr lang="en-US" sz="3200" b="1" dirty="0">
                          <a:solidFill>
                            <a:schemeClr val="accent2"/>
                          </a:solidFill>
                          <a:sym typeface="+mn-ea"/>
                        </a:rPr>
                        <a:t>3. </a:t>
                      </a:r>
                      <a:r>
                        <a:rPr lang="en-US" sz="3200" b="0" dirty="0">
                          <a:solidFill>
                            <a:schemeClr val="tx1"/>
                          </a:solidFill>
                          <a:sym typeface="+mn-ea"/>
                        </a:rPr>
                        <a:t>More time spent doing things together</a:t>
                      </a:r>
                    </a:p>
                  </a:txBody>
                  <a:tcPr>
                    <a:solidFill>
                      <a:srgbClr val="F3EEE7"/>
                    </a:solidFill>
                  </a:tcPr>
                </a:tc>
                <a:tc>
                  <a:txBody>
                    <a:bodyPr/>
                    <a:lstStyle/>
                    <a:p>
                      <a:pPr>
                        <a:buNone/>
                      </a:pPr>
                      <a:endParaRPr lang="en-US" sz="3200" dirty="0"/>
                    </a:p>
                  </a:txBody>
                  <a:tcPr>
                    <a:solidFill>
                      <a:srgbClr val="F3EEE7"/>
                    </a:solidFill>
                  </a:tcPr>
                </a:tc>
                <a:tc>
                  <a:txBody>
                    <a:bodyPr/>
                    <a:lstStyle/>
                    <a:p>
                      <a:pPr>
                        <a:buNone/>
                      </a:pPr>
                      <a:endParaRPr lang="en-US" sz="3200" dirty="0"/>
                    </a:p>
                  </a:txBody>
                  <a:tcPr>
                    <a:solidFill>
                      <a:srgbClr val="F3EEE7"/>
                    </a:solidFill>
                  </a:tcPr>
                </a:tc>
                <a:extLst>
                  <a:ext uri="{0D108BD9-81ED-4DB2-BD59-A6C34878D82A}">
                    <a16:rowId xmlns:a16="http://schemas.microsoft.com/office/drawing/2014/main" val="10003"/>
                  </a:ext>
                </a:extLst>
              </a:tr>
              <a:tr h="542681">
                <a:tc>
                  <a:txBody>
                    <a:bodyPr/>
                    <a:lstStyle/>
                    <a:p>
                      <a:pPr algn="l">
                        <a:buNone/>
                      </a:pPr>
                      <a:r>
                        <a:rPr lang="en-US" sz="3200" b="1" dirty="0">
                          <a:solidFill>
                            <a:schemeClr val="accent2"/>
                          </a:solidFill>
                        </a:rPr>
                        <a:t>4. </a:t>
                      </a:r>
                      <a:r>
                        <a:rPr lang="en-US" sz="3200" b="0" dirty="0">
                          <a:solidFill>
                            <a:schemeClr val="tx1"/>
                          </a:solidFill>
                        </a:rPr>
                        <a:t>More sources to learn from</a:t>
                      </a:r>
                    </a:p>
                  </a:txBody>
                  <a:tcPr>
                    <a:solidFill>
                      <a:srgbClr val="F3EEE7"/>
                    </a:solidFill>
                  </a:tcPr>
                </a:tc>
                <a:tc>
                  <a:txBody>
                    <a:bodyPr/>
                    <a:lstStyle/>
                    <a:p>
                      <a:pPr>
                        <a:buNone/>
                      </a:pPr>
                      <a:endParaRPr lang="en-US" sz="3200" dirty="0"/>
                    </a:p>
                  </a:txBody>
                  <a:tcPr>
                    <a:solidFill>
                      <a:srgbClr val="F3EEE7"/>
                    </a:solidFill>
                  </a:tcPr>
                </a:tc>
                <a:tc>
                  <a:txBody>
                    <a:bodyPr/>
                    <a:lstStyle/>
                    <a:p>
                      <a:pPr>
                        <a:buNone/>
                      </a:pPr>
                      <a:endParaRPr lang="en-US" sz="3200" dirty="0"/>
                    </a:p>
                  </a:txBody>
                  <a:tcPr>
                    <a:solidFill>
                      <a:srgbClr val="F3EEE7"/>
                    </a:solidFill>
                  </a:tcPr>
                </a:tc>
                <a:extLst>
                  <a:ext uri="{0D108BD9-81ED-4DB2-BD59-A6C34878D82A}">
                    <a16:rowId xmlns:a16="http://schemas.microsoft.com/office/drawing/2014/main" val="3968114866"/>
                  </a:ext>
                </a:extLst>
              </a:tr>
              <a:tr h="1175215">
                <a:tc>
                  <a:txBody>
                    <a:bodyPr/>
                    <a:lstStyle/>
                    <a:p>
                      <a:pPr algn="l">
                        <a:buNone/>
                      </a:pPr>
                      <a:r>
                        <a:rPr lang="en-US" sz="3200" b="1" dirty="0">
                          <a:solidFill>
                            <a:schemeClr val="accent2"/>
                          </a:solidFill>
                          <a:sym typeface="+mn-ea"/>
                        </a:rPr>
                        <a:t>5. </a:t>
                      </a:r>
                      <a:r>
                        <a:rPr lang="en-US" sz="3200" b="0" dirty="0">
                          <a:solidFill>
                            <a:schemeClr val="tx1"/>
                          </a:solidFill>
                          <a:sym typeface="+mn-ea"/>
                        </a:rPr>
                        <a:t>More democratic parent-children relationships</a:t>
                      </a:r>
                    </a:p>
                  </a:txBody>
                  <a:tcPr>
                    <a:solidFill>
                      <a:srgbClr val="F3EEE7"/>
                    </a:solidFill>
                  </a:tcPr>
                </a:tc>
                <a:tc>
                  <a:txBody>
                    <a:bodyPr/>
                    <a:lstStyle/>
                    <a:p>
                      <a:pPr>
                        <a:buNone/>
                      </a:pPr>
                      <a:endParaRPr lang="en-US" sz="3200" dirty="0"/>
                    </a:p>
                  </a:txBody>
                  <a:tcPr>
                    <a:solidFill>
                      <a:srgbClr val="F3EEE7"/>
                    </a:solidFill>
                  </a:tcPr>
                </a:tc>
                <a:tc>
                  <a:txBody>
                    <a:bodyPr/>
                    <a:lstStyle/>
                    <a:p>
                      <a:pPr>
                        <a:buNone/>
                      </a:pPr>
                      <a:endParaRPr lang="en-US" sz="3200" dirty="0"/>
                    </a:p>
                  </a:txBody>
                  <a:tcPr>
                    <a:solidFill>
                      <a:srgbClr val="F3EEE7"/>
                    </a:solidFill>
                  </a:tcPr>
                </a:tc>
                <a:extLst>
                  <a:ext uri="{0D108BD9-81ED-4DB2-BD59-A6C34878D82A}">
                    <a16:rowId xmlns:a16="http://schemas.microsoft.com/office/drawing/2014/main" val="3810690141"/>
                  </a:ext>
                </a:extLst>
              </a:tr>
            </a:tbl>
          </a:graphicData>
        </a:graphic>
      </p:graphicFrame>
      <p:grpSp>
        <p:nvGrpSpPr>
          <p:cNvPr id="4" name="Group 3">
            <a:extLst>
              <a:ext uri="{FF2B5EF4-FFF2-40B4-BE49-F238E27FC236}">
                <a16:creationId xmlns:a16="http://schemas.microsoft.com/office/drawing/2014/main" id="{855934C6-810D-D2F9-5395-8C0476003535}"/>
              </a:ext>
            </a:extLst>
          </p:cNvPr>
          <p:cNvGrpSpPr/>
          <p:nvPr/>
        </p:nvGrpSpPr>
        <p:grpSpPr>
          <a:xfrm>
            <a:off x="-1172" y="-7620"/>
            <a:ext cx="12192000" cy="1083309"/>
            <a:chOff x="7620" y="-7620"/>
            <a:chExt cx="12192000" cy="1083309"/>
          </a:xfrm>
        </p:grpSpPr>
        <p:sp>
          <p:nvSpPr>
            <p:cNvPr id="5" name="Round Single Corner Rectangle 31">
              <a:extLst>
                <a:ext uri="{FF2B5EF4-FFF2-40B4-BE49-F238E27FC236}">
                  <a16:creationId xmlns:a16="http://schemas.microsoft.com/office/drawing/2014/main" id="{34D23150-EFE5-724D-4C4D-6A3AE9521310}"/>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32">
              <a:extLst>
                <a:ext uri="{FF2B5EF4-FFF2-40B4-BE49-F238E27FC236}">
                  <a16:creationId xmlns:a16="http://schemas.microsoft.com/office/drawing/2014/main" id="{85FD235A-52B7-42D3-3BEC-1520F8F8C86C}"/>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 Single Corner Rectangle 33">
              <a:extLst>
                <a:ext uri="{FF2B5EF4-FFF2-40B4-BE49-F238E27FC236}">
                  <a16:creationId xmlns:a16="http://schemas.microsoft.com/office/drawing/2014/main" id="{60649E5C-F30D-29CB-B564-1C541B58C158}"/>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3EDE9B93-14FE-C297-3547-D7A465A3DFF3}"/>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23" name="Picture 22">
            <a:extLst>
              <a:ext uri="{FF2B5EF4-FFF2-40B4-BE49-F238E27FC236}">
                <a16:creationId xmlns:a16="http://schemas.microsoft.com/office/drawing/2014/main" id="{2B025D7A-3D7F-E769-7FBC-C85264A472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0905" y="2905429"/>
            <a:ext cx="647395" cy="647395"/>
          </a:xfrm>
          <a:prstGeom prst="rect">
            <a:avLst/>
          </a:prstGeom>
        </p:spPr>
      </p:pic>
      <p:pic>
        <p:nvPicPr>
          <p:cNvPr id="24" name="Picture 23">
            <a:extLst>
              <a:ext uri="{FF2B5EF4-FFF2-40B4-BE49-F238E27FC236}">
                <a16:creationId xmlns:a16="http://schemas.microsoft.com/office/drawing/2014/main" id="{54F42BB1-16BE-63D7-D8AE-8C7ABB6105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6355" y="3429000"/>
            <a:ext cx="647395" cy="647395"/>
          </a:xfrm>
          <a:prstGeom prst="rect">
            <a:avLst/>
          </a:prstGeom>
        </p:spPr>
      </p:pic>
      <p:pic>
        <p:nvPicPr>
          <p:cNvPr id="25" name="Picture 24">
            <a:extLst>
              <a:ext uri="{FF2B5EF4-FFF2-40B4-BE49-F238E27FC236}">
                <a16:creationId xmlns:a16="http://schemas.microsoft.com/office/drawing/2014/main" id="{1BD20F78-C74D-0F26-9E18-FA5962CD41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2007" y="4029355"/>
            <a:ext cx="647395" cy="647395"/>
          </a:xfrm>
          <a:prstGeom prst="rect">
            <a:avLst/>
          </a:prstGeom>
        </p:spPr>
      </p:pic>
      <p:pic>
        <p:nvPicPr>
          <p:cNvPr id="26" name="Picture 25">
            <a:extLst>
              <a:ext uri="{FF2B5EF4-FFF2-40B4-BE49-F238E27FC236}">
                <a16:creationId xmlns:a16="http://schemas.microsoft.com/office/drawing/2014/main" id="{16978B26-6DEA-A7C2-0DBE-04CD2DCF51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0782" y="4614838"/>
            <a:ext cx="647395" cy="647395"/>
          </a:xfrm>
          <a:prstGeom prst="rect">
            <a:avLst/>
          </a:prstGeom>
        </p:spPr>
      </p:pic>
      <p:pic>
        <p:nvPicPr>
          <p:cNvPr id="27" name="Picture 26">
            <a:extLst>
              <a:ext uri="{FF2B5EF4-FFF2-40B4-BE49-F238E27FC236}">
                <a16:creationId xmlns:a16="http://schemas.microsoft.com/office/drawing/2014/main" id="{B9960E03-A324-F213-D7AE-F9A7D2D6A6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4582" y="5531455"/>
            <a:ext cx="647395" cy="6473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79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2" fill="hold" display="1">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80708" y="1089987"/>
            <a:ext cx="1088834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sym typeface="+mn-ea"/>
              </a:rPr>
              <a:t>Listen again and fill in the blank with one word or number.</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pic>
        <p:nvPicPr>
          <p:cNvPr id="2" name="038">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759315" y="1119609"/>
            <a:ext cx="813686" cy="674190"/>
          </a:xfrm>
          <a:prstGeom prst="rect">
            <a:avLst/>
          </a:prstGeom>
        </p:spPr>
      </p:pic>
      <p:sp>
        <p:nvSpPr>
          <p:cNvPr id="10" name="Text Box 9"/>
          <p:cNvSpPr txBox="1"/>
          <p:nvPr/>
        </p:nvSpPr>
        <p:spPr>
          <a:xfrm>
            <a:off x="578103" y="1762760"/>
            <a:ext cx="11053458" cy="614045"/>
          </a:xfrm>
          <a:prstGeom prst="rect">
            <a:avLst/>
          </a:prstGeom>
          <a:solidFill>
            <a:srgbClr val="BD9E84"/>
          </a:solidFill>
        </p:spPr>
        <p:txBody>
          <a:bodyPr wrap="square" rtlCol="0" anchor="t">
            <a:spAutoFit/>
          </a:bodyPr>
          <a:lstStyle/>
          <a:p>
            <a:r>
              <a:rPr lang="en-US" sz="3400" b="1">
                <a:solidFill>
                  <a:srgbClr val="C5DFDE"/>
                </a:solidFill>
              </a:rPr>
              <a:t>1. The speaker mentions _____ types of families.</a:t>
            </a:r>
          </a:p>
        </p:txBody>
      </p:sp>
      <p:sp>
        <p:nvSpPr>
          <p:cNvPr id="18" name="Text Box 17"/>
          <p:cNvSpPr txBox="1"/>
          <p:nvPr/>
        </p:nvSpPr>
        <p:spPr>
          <a:xfrm>
            <a:off x="578103" y="2391103"/>
            <a:ext cx="11053458" cy="1137285"/>
          </a:xfrm>
          <a:prstGeom prst="rect">
            <a:avLst/>
          </a:prstGeom>
          <a:solidFill>
            <a:srgbClr val="C5DFDF"/>
          </a:solidFill>
        </p:spPr>
        <p:txBody>
          <a:bodyPr wrap="square" rtlCol="0" anchor="t">
            <a:spAutoFit/>
          </a:bodyPr>
          <a:lstStyle/>
          <a:p>
            <a:r>
              <a:rPr lang="en-US" sz="3400" b="1" dirty="0">
                <a:solidFill>
                  <a:srgbClr val="A71464"/>
                </a:solidFill>
              </a:rPr>
              <a:t>2. In an extended family, there is / are _______ generation(s) living together.</a:t>
            </a:r>
          </a:p>
        </p:txBody>
      </p:sp>
      <p:sp>
        <p:nvSpPr>
          <p:cNvPr id="19" name="Text Box 18"/>
          <p:cNvSpPr txBox="1"/>
          <p:nvPr/>
        </p:nvSpPr>
        <p:spPr>
          <a:xfrm>
            <a:off x="578103" y="3529781"/>
            <a:ext cx="11053458" cy="1138773"/>
          </a:xfrm>
          <a:prstGeom prst="rect">
            <a:avLst/>
          </a:prstGeom>
          <a:solidFill>
            <a:srgbClr val="BD9E84"/>
          </a:solidFill>
        </p:spPr>
        <p:txBody>
          <a:bodyPr wrap="square" rtlCol="0" anchor="t">
            <a:spAutoFit/>
          </a:bodyPr>
          <a:lstStyle/>
          <a:p>
            <a:r>
              <a:rPr lang="en-US" sz="3400" b="1" dirty="0">
                <a:solidFill>
                  <a:srgbClr val="C5DFDE"/>
                </a:solidFill>
              </a:rPr>
              <a:t>3. The speaker describes Vietnamese people as ________________.</a:t>
            </a:r>
          </a:p>
        </p:txBody>
      </p:sp>
      <p:sp>
        <p:nvSpPr>
          <p:cNvPr id="20" name="Text Box 19"/>
          <p:cNvSpPr txBox="1"/>
          <p:nvPr/>
        </p:nvSpPr>
        <p:spPr>
          <a:xfrm>
            <a:off x="578099" y="4638773"/>
            <a:ext cx="11053458" cy="1137285"/>
          </a:xfrm>
          <a:prstGeom prst="rect">
            <a:avLst/>
          </a:prstGeom>
          <a:solidFill>
            <a:srgbClr val="C5DFDF"/>
          </a:solidFill>
        </p:spPr>
        <p:txBody>
          <a:bodyPr wrap="square" rtlCol="0" anchor="t">
            <a:spAutoFit/>
          </a:bodyPr>
          <a:lstStyle/>
          <a:p>
            <a:r>
              <a:rPr lang="en-US" sz="3400" b="1" dirty="0">
                <a:solidFill>
                  <a:srgbClr val="A71464"/>
                </a:solidFill>
              </a:rPr>
              <a:t>4. Children in the past usually came to their ________ to share their experiences.</a:t>
            </a:r>
          </a:p>
        </p:txBody>
      </p:sp>
      <p:sp>
        <p:nvSpPr>
          <p:cNvPr id="21" name="Text Box 20"/>
          <p:cNvSpPr txBox="1"/>
          <p:nvPr/>
        </p:nvSpPr>
        <p:spPr>
          <a:xfrm>
            <a:off x="578103" y="5648960"/>
            <a:ext cx="11053458" cy="1137285"/>
          </a:xfrm>
          <a:prstGeom prst="rect">
            <a:avLst/>
          </a:prstGeom>
          <a:solidFill>
            <a:srgbClr val="BD9E84"/>
          </a:solidFill>
        </p:spPr>
        <p:txBody>
          <a:bodyPr wrap="square" rtlCol="0" anchor="t">
            <a:spAutoFit/>
          </a:bodyPr>
          <a:lstStyle/>
          <a:p>
            <a:r>
              <a:rPr lang="en-US" sz="3400" b="1">
                <a:solidFill>
                  <a:srgbClr val="C5DFDE"/>
                </a:solidFill>
              </a:rPr>
              <a:t>5. Today’s children want their parents to respect their independence and _________.</a:t>
            </a:r>
          </a:p>
        </p:txBody>
      </p:sp>
      <p:sp>
        <p:nvSpPr>
          <p:cNvPr id="23" name="Text Box 22"/>
          <p:cNvSpPr txBox="1"/>
          <p:nvPr/>
        </p:nvSpPr>
        <p:spPr>
          <a:xfrm>
            <a:off x="5251068" y="1762760"/>
            <a:ext cx="968757" cy="615553"/>
          </a:xfrm>
          <a:prstGeom prst="rect">
            <a:avLst/>
          </a:prstGeom>
          <a:noFill/>
          <a:ln w="9525">
            <a:noFill/>
          </a:ln>
        </p:spPr>
        <p:txBody>
          <a:bodyPr wrap="square">
            <a:spAutoFit/>
          </a:bodyPr>
          <a:lstStyle/>
          <a:p>
            <a:pPr marL="635" indent="-635"/>
            <a:r>
              <a:rPr lang="en-US" sz="3400" b="1" dirty="0">
                <a:solidFill>
                  <a:srgbClr val="7030A0"/>
                </a:solidFill>
                <a:latin typeface="Calibri" panose="020F0502020204030204" pitchFamily="34" charset="0"/>
                <a:cs typeface="Calibri" panose="020F0502020204030204" pitchFamily="34" charset="0"/>
              </a:rPr>
              <a:t>two</a:t>
            </a:r>
          </a:p>
        </p:txBody>
      </p:sp>
      <p:sp>
        <p:nvSpPr>
          <p:cNvPr id="24" name="Text Box 23"/>
          <p:cNvSpPr txBox="1"/>
          <p:nvPr/>
        </p:nvSpPr>
        <p:spPr>
          <a:xfrm>
            <a:off x="7680497" y="2389595"/>
            <a:ext cx="1626975" cy="615553"/>
          </a:xfrm>
          <a:prstGeom prst="rect">
            <a:avLst/>
          </a:prstGeom>
          <a:noFill/>
          <a:ln w="9525">
            <a:noFill/>
          </a:ln>
        </p:spPr>
        <p:txBody>
          <a:bodyPr wrap="square">
            <a:spAutoFit/>
          </a:bodyPr>
          <a:lstStyle/>
          <a:p>
            <a:pPr marL="635" indent="-635"/>
            <a:r>
              <a:rPr lang="en-US" sz="3400" b="1" dirty="0">
                <a:solidFill>
                  <a:srgbClr val="7030A0"/>
                </a:solidFill>
                <a:cs typeface="Calibri" panose="020F0502020204030204" pitchFamily="34" charset="0"/>
              </a:rPr>
              <a:t>three</a:t>
            </a:r>
          </a:p>
        </p:txBody>
      </p:sp>
      <p:sp>
        <p:nvSpPr>
          <p:cNvPr id="25" name="Text Box 24"/>
          <p:cNvSpPr txBox="1"/>
          <p:nvPr/>
        </p:nvSpPr>
        <p:spPr>
          <a:xfrm>
            <a:off x="847202" y="4033571"/>
            <a:ext cx="3010423" cy="615553"/>
          </a:xfrm>
          <a:prstGeom prst="rect">
            <a:avLst/>
          </a:prstGeom>
          <a:noFill/>
          <a:ln w="9525">
            <a:noFill/>
          </a:ln>
        </p:spPr>
        <p:txBody>
          <a:bodyPr wrap="square">
            <a:spAutoFit/>
          </a:bodyPr>
          <a:lstStyle/>
          <a:p>
            <a:pPr marL="635" indent="-635"/>
            <a:r>
              <a:rPr lang="en-US" sz="3400" b="1" dirty="0">
                <a:solidFill>
                  <a:srgbClr val="7030A0"/>
                </a:solidFill>
                <a:latin typeface="Calibri" panose="020F0502020204030204" pitchFamily="34" charset="0"/>
                <a:cs typeface="Calibri" panose="020F0502020204030204" pitchFamily="34" charset="0"/>
              </a:rPr>
              <a:t>family-oriented</a:t>
            </a:r>
          </a:p>
        </p:txBody>
      </p:sp>
      <p:sp>
        <p:nvSpPr>
          <p:cNvPr id="31" name="Text Box 30"/>
          <p:cNvSpPr txBox="1"/>
          <p:nvPr/>
        </p:nvSpPr>
        <p:spPr>
          <a:xfrm>
            <a:off x="8677275" y="4668554"/>
            <a:ext cx="1600200" cy="615553"/>
          </a:xfrm>
          <a:prstGeom prst="rect">
            <a:avLst/>
          </a:prstGeom>
          <a:noFill/>
          <a:ln w="9525">
            <a:noFill/>
          </a:ln>
        </p:spPr>
        <p:txBody>
          <a:bodyPr wrap="square">
            <a:spAutoFit/>
          </a:bodyPr>
          <a:lstStyle/>
          <a:p>
            <a:pPr marL="635" indent="-635"/>
            <a:r>
              <a:rPr lang="en-US" sz="3400" b="1" dirty="0">
                <a:solidFill>
                  <a:srgbClr val="7030A0"/>
                </a:solidFill>
                <a:latin typeface="Calibri" panose="020F0502020204030204" pitchFamily="34" charset="0"/>
                <a:cs typeface="Calibri" panose="020F0502020204030204" pitchFamily="34" charset="0"/>
              </a:rPr>
              <a:t>elders</a:t>
            </a:r>
          </a:p>
        </p:txBody>
      </p:sp>
      <p:sp>
        <p:nvSpPr>
          <p:cNvPr id="32" name="Text Box 31"/>
          <p:cNvSpPr txBox="1"/>
          <p:nvPr/>
        </p:nvSpPr>
        <p:spPr>
          <a:xfrm>
            <a:off x="4202622" y="6156250"/>
            <a:ext cx="1892206" cy="615553"/>
          </a:xfrm>
          <a:prstGeom prst="rect">
            <a:avLst/>
          </a:prstGeom>
          <a:noFill/>
          <a:ln w="9525">
            <a:noFill/>
          </a:ln>
        </p:spPr>
        <p:txBody>
          <a:bodyPr wrap="square">
            <a:spAutoFit/>
          </a:bodyPr>
          <a:lstStyle/>
          <a:p>
            <a:pPr marL="635" indent="-635"/>
            <a:r>
              <a:rPr lang="en-US" sz="3400" b="1" dirty="0">
                <a:solidFill>
                  <a:srgbClr val="7030A0"/>
                </a:solidFill>
                <a:latin typeface="Calibri" panose="020F0502020204030204" pitchFamily="34" charset="0"/>
                <a:cs typeface="Calibri" panose="020F0502020204030204" pitchFamily="34" charset="0"/>
              </a:rPr>
              <a:t>privacy</a:t>
            </a:r>
          </a:p>
        </p:txBody>
      </p:sp>
      <p:grpSp>
        <p:nvGrpSpPr>
          <p:cNvPr id="3" name="Group 2">
            <a:extLst>
              <a:ext uri="{FF2B5EF4-FFF2-40B4-BE49-F238E27FC236}">
                <a16:creationId xmlns:a16="http://schemas.microsoft.com/office/drawing/2014/main" id="{8F05A6E4-63A1-75D4-83BC-2808A66DAD8E}"/>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4CF3F28E-FA52-7C3E-BC70-D1A6C675630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32">
              <a:extLst>
                <a:ext uri="{FF2B5EF4-FFF2-40B4-BE49-F238E27FC236}">
                  <a16:creationId xmlns:a16="http://schemas.microsoft.com/office/drawing/2014/main" id="{6FB1BDD5-EE7E-013C-103C-DB748E7BDCC2}"/>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3">
              <a:extLst>
                <a:ext uri="{FF2B5EF4-FFF2-40B4-BE49-F238E27FC236}">
                  <a16:creationId xmlns:a16="http://schemas.microsoft.com/office/drawing/2014/main" id="{AADDA441-B0D3-B31B-540C-6C71E1DCD574}"/>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1FBBA776-455B-43BF-BA4B-67EFC9662519}"/>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iterate type="lt">
                                    <p:tmPct val="5000"/>
                                  </p:iterate>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iterate type="lt">
                                    <p:tmPct val="5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iterate type="lt">
                                    <p:tmPct val="5000"/>
                                  </p:iterate>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additive="base">
                                        <p:cTn id="33" dur="96170" fill="hold"/>
                                        <p:tgtEl>
                                          <p:spTgt spid="2"/>
                                        </p:tgtEl>
                                      </p:cBhvr>
                                    </p:cmd>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54" fill="hold" display="1">
                  <p:stCondLst>
                    <p:cond delay="indefinite"/>
                  </p:stCondLst>
                  <p:endCondLst>
                    <p:cond evt="onStopAudio" delay="0">
                      <p:tgtEl>
                        <p:sldTgt/>
                      </p:tgtEl>
                    </p:cond>
                  </p:endCondLst>
                </p:cTn>
                <p:tgtEl>
                  <p:spTgt spid="2"/>
                </p:tgtEl>
              </p:cMediaNode>
            </p:audio>
          </p:childTnLst>
        </p:cTn>
      </p:par>
    </p:tnLst>
    <p:bldLst>
      <p:bldP spid="10" grpId="0" bldLvl="0" animBg="1"/>
      <p:bldP spid="10"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3" grpId="0"/>
      <p:bldP spid="23" grpId="1"/>
      <p:bldP spid="24" grpId="0"/>
      <p:bldP spid="24" grpId="1"/>
      <p:bldP spid="25" grpId="0"/>
      <p:bldP spid="25" grpId="1"/>
      <p:bldP spid="31" grpId="0"/>
      <p:bldP spid="31" grpId="1"/>
      <p:bldP spid="32" grpId="0"/>
      <p:bldP spid="3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4A33F19-AFA7-174B-AC31-853B4DFAAA44}"/>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98C78706-9815-510E-10D8-A8FA1E02BAA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32">
              <a:extLst>
                <a:ext uri="{FF2B5EF4-FFF2-40B4-BE49-F238E27FC236}">
                  <a16:creationId xmlns:a16="http://schemas.microsoft.com/office/drawing/2014/main" id="{DDD196C4-7883-5A5E-E817-478BA8C72FA6}"/>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3">
              <a:extLst>
                <a:ext uri="{FF2B5EF4-FFF2-40B4-BE49-F238E27FC236}">
                  <a16:creationId xmlns:a16="http://schemas.microsoft.com/office/drawing/2014/main" id="{A01553A0-DEAE-199A-E747-13421861F082}"/>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23631" y="1020445"/>
            <a:ext cx="10888345"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Read the list and tick the thing(s) that has / have changed in your family in the past five years. Make notes of those which have changed.</a:t>
            </a:r>
          </a:p>
        </p:txBody>
      </p:sp>
      <p:sp>
        <p:nvSpPr>
          <p:cNvPr id="16" name="Rounded Rectangle 15"/>
          <p:cNvSpPr/>
          <p:nvPr/>
        </p:nvSpPr>
        <p:spPr>
          <a:xfrm>
            <a:off x="578103" y="114503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57522" y="1033514"/>
            <a:ext cx="313891"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06680"/>
            <a:ext cx="5871845"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3" name="Table 2"/>
          <p:cNvGraphicFramePr/>
          <p:nvPr>
            <p:extLst>
              <p:ext uri="{D42A27DB-BD31-4B8C-83A1-F6EECF244321}">
                <p14:modId xmlns:p14="http://schemas.microsoft.com/office/powerpoint/2010/main" val="1701617993"/>
              </p:ext>
            </p:extLst>
          </p:nvPr>
        </p:nvGraphicFramePr>
        <p:xfrm>
          <a:off x="612574" y="1813560"/>
          <a:ext cx="11332499" cy="4968240"/>
        </p:xfrm>
        <a:graphic>
          <a:graphicData uri="http://schemas.openxmlformats.org/drawingml/2006/table">
            <a:tbl>
              <a:tblPr firstRow="1" bandRow="1">
                <a:tableStyleId>{5C22544A-7EE6-4342-B048-85BDC9FD1C3A}</a:tableStyleId>
              </a:tblPr>
              <a:tblGrid>
                <a:gridCol w="5926869">
                  <a:extLst>
                    <a:ext uri="{9D8B030D-6E8A-4147-A177-3AD203B41FA5}">
                      <a16:colId xmlns:a16="http://schemas.microsoft.com/office/drawing/2014/main" val="20000"/>
                    </a:ext>
                  </a:extLst>
                </a:gridCol>
                <a:gridCol w="5405630">
                  <a:extLst>
                    <a:ext uri="{9D8B030D-6E8A-4147-A177-3AD203B41FA5}">
                      <a16:colId xmlns:a16="http://schemas.microsoft.com/office/drawing/2014/main" val="20001"/>
                    </a:ext>
                  </a:extLst>
                </a:gridCol>
              </a:tblGrid>
              <a:tr h="701040">
                <a:tc>
                  <a:txBody>
                    <a:bodyPr/>
                    <a:lstStyle/>
                    <a:p>
                      <a:pPr algn="ctr">
                        <a:buNone/>
                      </a:pPr>
                      <a:r>
                        <a:rPr lang="en-US" sz="4000" b="1">
                          <a:solidFill>
                            <a:schemeClr val="tx1"/>
                          </a:solidFill>
                        </a:rPr>
                        <a:t>List</a:t>
                      </a:r>
                    </a:p>
                  </a:txBody>
                  <a:tcPr>
                    <a:solidFill>
                      <a:srgbClr val="C5DFDF"/>
                    </a:solidFill>
                  </a:tcPr>
                </a:tc>
                <a:tc>
                  <a:txBody>
                    <a:bodyPr/>
                    <a:lstStyle/>
                    <a:p>
                      <a:pPr algn="ctr">
                        <a:buNone/>
                      </a:pPr>
                      <a:r>
                        <a:rPr lang="en-US" sz="4000">
                          <a:solidFill>
                            <a:schemeClr val="tx1"/>
                          </a:solidFill>
                        </a:rPr>
                        <a:t>Change</a:t>
                      </a:r>
                    </a:p>
                  </a:txBody>
                  <a:tcPr>
                    <a:solidFill>
                      <a:srgbClr val="BD9E84"/>
                    </a:solidFill>
                  </a:tcPr>
                </a:tc>
                <a:extLst>
                  <a:ext uri="{0D108BD9-81ED-4DB2-BD59-A6C34878D82A}">
                    <a16:rowId xmlns:a16="http://schemas.microsoft.com/office/drawing/2014/main" val="10000"/>
                  </a:ext>
                </a:extLst>
              </a:tr>
              <a:tr h="1066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               1. Family type / Members</a:t>
                      </a:r>
                    </a:p>
                    <a:p>
                      <a:pPr algn="l">
                        <a:buNone/>
                      </a:pPr>
                      <a:endParaRPr lang="en-US" sz="3200" dirty="0"/>
                    </a:p>
                  </a:txBody>
                  <a:tcPr>
                    <a:solidFill>
                      <a:srgbClr val="C5DFDF"/>
                    </a:solidFill>
                  </a:tcPr>
                </a:tc>
                <a:tc>
                  <a:txBody>
                    <a:bodyPr/>
                    <a:lstStyle/>
                    <a:p>
                      <a:pPr algn="l">
                        <a:buNone/>
                      </a:pPr>
                      <a:r>
                        <a:rPr lang="en-US" sz="3200" i="1" dirty="0"/>
                        <a:t>Still nuclear. One more member: my brother</a:t>
                      </a:r>
                    </a:p>
                  </a:txBody>
                  <a:tcPr>
                    <a:solidFill>
                      <a:srgbClr val="BD9E84"/>
                    </a:solidFill>
                  </a:tcPr>
                </a:tc>
                <a:extLst>
                  <a:ext uri="{0D108BD9-81ED-4DB2-BD59-A6C34878D82A}">
                    <a16:rowId xmlns:a16="http://schemas.microsoft.com/office/drawing/2014/main" val="10001"/>
                  </a:ext>
                </a:extLst>
              </a:tr>
              <a:tr h="579120">
                <a:tc>
                  <a:txBody>
                    <a:bodyPr/>
                    <a:lstStyle/>
                    <a:p>
                      <a:pPr algn="l">
                        <a:buNone/>
                      </a:pPr>
                      <a:r>
                        <a:rPr lang="en-US" sz="3200" dirty="0"/>
                        <a:t>                2. Home facilities</a:t>
                      </a:r>
                    </a:p>
                    <a:p>
                      <a:pPr algn="r">
                        <a:buNone/>
                      </a:pPr>
                      <a:endParaRPr lang="en-US" sz="3200" dirty="0"/>
                    </a:p>
                  </a:txBody>
                  <a:tcPr>
                    <a:solidFill>
                      <a:srgbClr val="C5DFDF"/>
                    </a:solidFill>
                  </a:tcPr>
                </a:tc>
                <a:tc>
                  <a:txBody>
                    <a:bodyPr/>
                    <a:lstStyle/>
                    <a:p>
                      <a:pPr>
                        <a:buNone/>
                      </a:pPr>
                      <a:endParaRPr lang="en-US" sz="3200" i="1"/>
                    </a:p>
                  </a:txBody>
                  <a:tcPr>
                    <a:solidFill>
                      <a:srgbClr val="BD9E84"/>
                    </a:solidFill>
                  </a:tcPr>
                </a:tc>
                <a:extLst>
                  <a:ext uri="{0D108BD9-81ED-4DB2-BD59-A6C34878D82A}">
                    <a16:rowId xmlns:a16="http://schemas.microsoft.com/office/drawing/2014/main" val="10002"/>
                  </a:ext>
                </a:extLst>
              </a:tr>
              <a:tr h="1066800">
                <a:tc>
                  <a:txBody>
                    <a:bodyPr/>
                    <a:lstStyle/>
                    <a:p>
                      <a:pPr algn="l">
                        <a:buNone/>
                      </a:pPr>
                      <a:r>
                        <a:rPr lang="en-US" sz="3200" dirty="0"/>
                        <a:t>                3. Ways of spending </a:t>
                      </a:r>
                    </a:p>
                    <a:p>
                      <a:pPr algn="l">
                        <a:buNone/>
                      </a:pPr>
                      <a:r>
                        <a:rPr lang="en-US" sz="3200" dirty="0"/>
                        <a:t>                    free time</a:t>
                      </a:r>
                    </a:p>
                  </a:txBody>
                  <a:tcPr>
                    <a:solidFill>
                      <a:srgbClr val="C5DFDF"/>
                    </a:solidFill>
                  </a:tcPr>
                </a:tc>
                <a:tc>
                  <a:txBody>
                    <a:bodyPr/>
                    <a:lstStyle/>
                    <a:p>
                      <a:pPr>
                        <a:buNone/>
                      </a:pPr>
                      <a:endParaRPr lang="en-US" sz="3200" i="1"/>
                    </a:p>
                  </a:txBody>
                  <a:tcPr>
                    <a:solidFill>
                      <a:srgbClr val="BD9E84"/>
                    </a:solidFill>
                  </a:tcPr>
                </a:tc>
                <a:extLst>
                  <a:ext uri="{0D108BD9-81ED-4DB2-BD59-A6C34878D82A}">
                    <a16:rowId xmlns:a16="http://schemas.microsoft.com/office/drawing/2014/main" val="10003"/>
                  </a:ext>
                </a:extLst>
              </a:tr>
              <a:tr h="1066800">
                <a:tc>
                  <a:txBody>
                    <a:bodyPr/>
                    <a:lstStyle/>
                    <a:p>
                      <a:pPr algn="l">
                        <a:buNone/>
                      </a:pPr>
                      <a:r>
                        <a:rPr lang="en-US" sz="3200" dirty="0"/>
                        <a:t>                4. Relationships </a:t>
                      </a:r>
                    </a:p>
                    <a:p>
                      <a:pPr algn="l">
                        <a:buNone/>
                      </a:pPr>
                      <a:r>
                        <a:rPr lang="en-US" sz="3200" dirty="0"/>
                        <a:t>                    among members</a:t>
                      </a:r>
                    </a:p>
                  </a:txBody>
                  <a:tcPr>
                    <a:solidFill>
                      <a:srgbClr val="C5DFDF"/>
                    </a:solidFill>
                  </a:tcPr>
                </a:tc>
                <a:tc>
                  <a:txBody>
                    <a:bodyPr/>
                    <a:lstStyle/>
                    <a:p>
                      <a:pPr>
                        <a:buNone/>
                      </a:pPr>
                      <a:endParaRPr lang="en-US" sz="3200" i="1" dirty="0"/>
                    </a:p>
                  </a:txBody>
                  <a:tcPr>
                    <a:solidFill>
                      <a:srgbClr val="BD9E84"/>
                    </a:solidFill>
                  </a:tcPr>
                </a:tc>
                <a:extLst>
                  <a:ext uri="{0D108BD9-81ED-4DB2-BD59-A6C34878D82A}">
                    <a16:rowId xmlns:a16="http://schemas.microsoft.com/office/drawing/2014/main" val="10004"/>
                  </a:ext>
                </a:extLst>
              </a:tr>
            </a:tbl>
          </a:graphicData>
        </a:graphic>
      </p:graphicFrame>
      <p:sp>
        <p:nvSpPr>
          <p:cNvPr id="8" name="Rectangles 7"/>
          <p:cNvSpPr/>
          <p:nvPr/>
        </p:nvSpPr>
        <p:spPr>
          <a:xfrm>
            <a:off x="946403" y="2653912"/>
            <a:ext cx="812800" cy="800100"/>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sp>
        <p:nvSpPr>
          <p:cNvPr id="18" name="Rectangles 17"/>
          <p:cNvSpPr/>
          <p:nvPr/>
        </p:nvSpPr>
        <p:spPr>
          <a:xfrm>
            <a:off x="946403" y="3657212"/>
            <a:ext cx="812800" cy="800100"/>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Rectangles 20"/>
          <p:cNvSpPr/>
          <p:nvPr/>
        </p:nvSpPr>
        <p:spPr>
          <a:xfrm>
            <a:off x="946403" y="4724012"/>
            <a:ext cx="812800" cy="800100"/>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2" name="Rectangles 21"/>
          <p:cNvSpPr/>
          <p:nvPr/>
        </p:nvSpPr>
        <p:spPr>
          <a:xfrm>
            <a:off x="946403" y="5828912"/>
            <a:ext cx="812800" cy="800100"/>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3" name="Text Box 22"/>
          <p:cNvSpPr txBox="1"/>
          <p:nvPr/>
        </p:nvSpPr>
        <p:spPr>
          <a:xfrm>
            <a:off x="6567803" y="4608627"/>
            <a:ext cx="5584825" cy="1198880"/>
          </a:xfrm>
          <a:prstGeom prst="rect">
            <a:avLst/>
          </a:prstGeom>
          <a:noFill/>
          <a:ln w="9525">
            <a:noFill/>
          </a:ln>
        </p:spPr>
        <p:txBody>
          <a:bodyPr wrap="square">
            <a:spAutoFit/>
          </a:bodyPr>
          <a:lstStyle/>
          <a:p>
            <a:pPr marL="635" indent="-635"/>
            <a:r>
              <a:rPr lang="en-US" sz="3600" b="0" dirty="0">
                <a:solidFill>
                  <a:srgbClr val="7030A0"/>
                </a:solidFill>
                <a:effectLst>
                  <a:outerShdw blurRad="12700" dist="38100" dir="2700000" algn="tl" rotWithShape="0">
                    <a:prstClr val="black">
                      <a:alpha val="20000"/>
                    </a:prstClr>
                  </a:outerShdw>
                </a:effectLst>
                <a:latin typeface="Calibri" panose="020F0502020204030204" pitchFamily="34" charset="0"/>
                <a:cs typeface="Calibri" panose="020F0502020204030204" pitchFamily="34" charset="0"/>
              </a:rPr>
              <a:t>eat out, go on holiday, do chores, …</a:t>
            </a:r>
          </a:p>
        </p:txBody>
      </p:sp>
      <p:sp>
        <p:nvSpPr>
          <p:cNvPr id="24" name="Text Box 23"/>
          <p:cNvSpPr txBox="1"/>
          <p:nvPr/>
        </p:nvSpPr>
        <p:spPr>
          <a:xfrm>
            <a:off x="6567804" y="5844152"/>
            <a:ext cx="5584825" cy="645160"/>
          </a:xfrm>
          <a:prstGeom prst="rect">
            <a:avLst/>
          </a:prstGeom>
          <a:noFill/>
          <a:ln w="9525">
            <a:noFill/>
          </a:ln>
        </p:spPr>
        <p:txBody>
          <a:bodyPr wrap="square">
            <a:spAutoFit/>
          </a:bodyPr>
          <a:lstStyle/>
          <a:p>
            <a:pPr marL="635" indent="-635" algn="just"/>
            <a:r>
              <a:rPr lang="en-US" sz="3600" b="0" dirty="0">
                <a:solidFill>
                  <a:srgbClr val="7030A0"/>
                </a:solidFill>
                <a:effectLst>
                  <a:outerShdw blurRad="12700" dist="38100" dir="2700000" algn="tl" rotWithShape="0">
                    <a:prstClr val="black">
                      <a:alpha val="20000"/>
                    </a:prstClr>
                  </a:outerShdw>
                </a:effectLst>
                <a:latin typeface="Calibri" panose="020F0502020204030204" pitchFamily="34" charset="0"/>
                <a:cs typeface="Calibri" panose="020F0502020204030204" pitchFamily="34" charset="0"/>
              </a:rPr>
              <a:t>respect each other</a:t>
            </a:r>
          </a:p>
        </p:txBody>
      </p:sp>
      <p:sp>
        <p:nvSpPr>
          <p:cNvPr id="36" name="Text Box 35"/>
          <p:cNvSpPr txBox="1"/>
          <p:nvPr/>
        </p:nvSpPr>
        <p:spPr>
          <a:xfrm>
            <a:off x="6567805" y="3524375"/>
            <a:ext cx="5584825" cy="1198880"/>
          </a:xfrm>
          <a:prstGeom prst="rect">
            <a:avLst/>
          </a:prstGeom>
          <a:noFill/>
          <a:ln w="9525">
            <a:noFill/>
          </a:ln>
        </p:spPr>
        <p:txBody>
          <a:bodyPr wrap="square">
            <a:spAutoFit/>
          </a:bodyPr>
          <a:lstStyle/>
          <a:p>
            <a:pPr marL="635" indent="-635"/>
            <a:r>
              <a:rPr lang="en-US" sz="3600" dirty="0">
                <a:solidFill>
                  <a:srgbClr val="7030A0"/>
                </a:solidFill>
                <a:effectLst>
                  <a:outerShdw blurRad="12700" dist="38100" dir="2700000" algn="tl" rotWithShape="0">
                    <a:prstClr val="black">
                      <a:alpha val="20000"/>
                    </a:prstClr>
                  </a:outerShdw>
                </a:effectLst>
                <a:latin typeface="Calibri" panose="020F0502020204030204" pitchFamily="34" charset="0"/>
                <a:cs typeface="Calibri" panose="020F0502020204030204" pitchFamily="34" charset="0"/>
                <a:sym typeface="+mn-ea"/>
              </a:rPr>
              <a:t>better, air conditioner, washing machines, ...</a:t>
            </a:r>
            <a:endParaRPr lang="en-US" sz="3600" b="0" dirty="0">
              <a:solidFill>
                <a:srgbClr val="7030A0"/>
              </a:solidFill>
              <a:effectLst>
                <a:outerShdw blurRad="12700" dist="38100" dir="2700000" algn="tl" rotWithShape="0">
                  <a:prstClr val="black">
                    <a:alpha val="20000"/>
                  </a:prstClr>
                </a:outerShdw>
              </a:effectLst>
              <a:latin typeface="Calibri" panose="020F0502020204030204" pitchFamily="34" charset="0"/>
              <a:cs typeface="Calibri" panose="020F0502020204030204" pitchFamily="34" charset="0"/>
              <a:sym typeface="+mn-ea"/>
            </a:endParaRPr>
          </a:p>
        </p:txBody>
      </p:sp>
      <p:pic>
        <p:nvPicPr>
          <p:cNvPr id="9" name="Picture 8">
            <a:extLst>
              <a:ext uri="{FF2B5EF4-FFF2-40B4-BE49-F238E27FC236}">
                <a16:creationId xmlns:a16="http://schemas.microsoft.com/office/drawing/2014/main" id="{BB9D4BA7-5364-AD8C-6376-C105D23C71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355" y="2668338"/>
            <a:ext cx="710895" cy="7108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P spid="36" grpId="0"/>
      <p:bldP spid="3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D7D978-B3F9-B067-B22E-237525A70F62}"/>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07716FE2-27EB-033D-90DD-1FE6C9C9C70E}"/>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32">
              <a:extLst>
                <a:ext uri="{FF2B5EF4-FFF2-40B4-BE49-F238E27FC236}">
                  <a16:creationId xmlns:a16="http://schemas.microsoft.com/office/drawing/2014/main" id="{1181601D-A32B-A976-6C18-D07FE2B73859}"/>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3">
              <a:extLst>
                <a:ext uri="{FF2B5EF4-FFF2-40B4-BE49-F238E27FC236}">
                  <a16:creationId xmlns:a16="http://schemas.microsoft.com/office/drawing/2014/main" id="{14F82689-9049-0700-8DAD-4E262846D232}"/>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3494" y="1153322"/>
            <a:ext cx="10888345" cy="984885"/>
          </a:xfrm>
          <a:prstGeom prst="rect">
            <a:avLst/>
          </a:prstGeom>
          <a:noFill/>
          <a:effectLst/>
        </p:spPr>
        <p:txBody>
          <a:bodyPr wrap="square" rtlCol="0">
            <a:spAutoFit/>
          </a:bodyPr>
          <a:lstStyle/>
          <a:p>
            <a:pPr marR="0" indent="0" algn="just">
              <a:spcBef>
                <a:spcPts val="0"/>
              </a:spcBef>
              <a:spcAft>
                <a:spcPts val="0"/>
              </a:spcAft>
              <a:buFont typeface="Arial" panose="020B0604020202020204" pitchFamily="34" charset="0"/>
              <a:buNone/>
            </a:pPr>
            <a:r>
              <a:rPr sz="2800" b="1" dirty="0">
                <a:effectLst/>
                <a:latin typeface="Calibri" panose="020F0502020204030204" pitchFamily="34" charset="0"/>
                <a:ea typeface="Calibri" panose="020F0502020204030204" pitchFamily="34" charset="0"/>
                <a:cs typeface="Calibri" panose="020F0502020204030204" pitchFamily="34" charset="0"/>
                <a:sym typeface="+mn-ea"/>
              </a:rPr>
              <a:t>Write an email (100 - 120 words) to your </a:t>
            </a:r>
            <a:r>
              <a:rPr sz="2800" b="1" dirty="0" err="1">
                <a:effectLst/>
                <a:latin typeface="Calibri" panose="020F0502020204030204" pitchFamily="34" charset="0"/>
                <a:ea typeface="Calibri" panose="020F0502020204030204" pitchFamily="34" charset="0"/>
                <a:cs typeface="Calibri" panose="020F0502020204030204" pitchFamily="34" charset="0"/>
                <a:sym typeface="+mn-ea"/>
              </a:rPr>
              <a:t>penfriend</a:t>
            </a:r>
            <a:r>
              <a:rPr sz="2800" b="1" dirty="0">
                <a:effectLst/>
                <a:latin typeface="Calibri" panose="020F0502020204030204" pitchFamily="34" charset="0"/>
                <a:ea typeface="Calibri" panose="020F0502020204030204" pitchFamily="34" charset="0"/>
                <a:cs typeface="Calibri" panose="020F0502020204030204" pitchFamily="34" charset="0"/>
                <a:sym typeface="+mn-ea"/>
              </a:rPr>
              <a:t> about the changes in your family. Use the ideas in </a:t>
            </a:r>
            <a:r>
              <a:rPr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mn-ea"/>
              </a:rPr>
              <a:t>4</a:t>
            </a:r>
            <a:r>
              <a:rPr lang="vi-VN" sz="2800" b="1" dirty="0">
                <a:effectLst/>
                <a:latin typeface="Calibri" panose="020F0502020204030204" pitchFamily="34" charset="0"/>
                <a:ea typeface="Calibri" panose="020F0502020204030204" pitchFamily="34" charset="0"/>
                <a:cs typeface="Calibri" panose="020F0502020204030204" pitchFamily="34" charset="0"/>
                <a:sym typeface="+mn-ea"/>
              </a:rPr>
              <a:t>.</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7" name="Text Box 6"/>
          <p:cNvSpPr txBox="1"/>
          <p:nvPr/>
        </p:nvSpPr>
        <p:spPr>
          <a:xfrm>
            <a:off x="1028065" y="7524115"/>
            <a:ext cx="10167620" cy="6554470"/>
          </a:xfrm>
          <a:prstGeom prst="rect">
            <a:avLst/>
          </a:prstGeom>
          <a:solidFill>
            <a:srgbClr val="ECB761"/>
          </a:solidFill>
          <a:ln w="9525">
            <a:noFill/>
          </a:ln>
        </p:spPr>
        <p:txBody>
          <a:bodyPr wrap="square">
            <a:spAutoFit/>
          </a:bodyPr>
          <a:lstStyle/>
          <a:p>
            <a:pPr indent="0" algn="just"/>
            <a:r>
              <a:rPr lang="en-US" sz="2800" b="1">
                <a:solidFill>
                  <a:srgbClr val="8B86BE"/>
                </a:solidFill>
                <a:latin typeface="Calibri" panose="020F0502020204030204" pitchFamily="34" charset="0"/>
                <a:cs typeface="Calibri" panose="020F0502020204030204" pitchFamily="34" charset="0"/>
              </a:rPr>
              <a:t>From:</a:t>
            </a:r>
            <a:r>
              <a:rPr lang="en-US" sz="2800" b="1">
                <a:solidFill>
                  <a:srgbClr val="000000"/>
                </a:solidFill>
                <a:latin typeface="Calibri" panose="020F0502020204030204" pitchFamily="34" charset="0"/>
                <a:cs typeface="Calibri" panose="020F0502020204030204" pitchFamily="34" charset="0"/>
              </a:rPr>
              <a:t> </a:t>
            </a:r>
            <a:r>
              <a:rPr lang="en-US" sz="2800">
                <a:solidFill>
                  <a:srgbClr val="000000"/>
                </a:solidFill>
                <a:latin typeface="Calibri" panose="020F0502020204030204" pitchFamily="34" charset="0"/>
                <a:cs typeface="Calibri" panose="020F0502020204030204" pitchFamily="34" charset="0"/>
              </a:rPr>
              <a:t>Hoa</a:t>
            </a:r>
          </a:p>
          <a:p>
            <a:pPr indent="0" algn="just"/>
            <a:r>
              <a:rPr lang="en-US" sz="2800" b="1">
                <a:solidFill>
                  <a:srgbClr val="8B86BE"/>
                </a:solidFill>
                <a:latin typeface="Calibri" panose="020F0502020204030204" pitchFamily="34" charset="0"/>
                <a:cs typeface="Calibri" panose="020F0502020204030204" pitchFamily="34" charset="0"/>
              </a:rPr>
              <a:t>To:</a:t>
            </a:r>
            <a:r>
              <a:rPr lang="en-US" sz="2800" b="1">
                <a:solidFill>
                  <a:srgbClr val="000000"/>
                </a:solidFill>
                <a:latin typeface="Calibri" panose="020F0502020204030204" pitchFamily="34" charset="0"/>
                <a:cs typeface="Calibri" panose="020F0502020204030204" pitchFamily="34" charset="0"/>
              </a:rPr>
              <a:t> </a:t>
            </a:r>
            <a:r>
              <a:rPr lang="en-US" sz="2800">
                <a:solidFill>
                  <a:srgbClr val="000000"/>
                </a:solidFill>
                <a:latin typeface="Calibri" panose="020F0502020204030204" pitchFamily="34" charset="0"/>
                <a:cs typeface="Calibri" panose="020F0502020204030204" pitchFamily="34" charset="0"/>
              </a:rPr>
              <a:t>Tom</a:t>
            </a:r>
          </a:p>
          <a:p>
            <a:pPr indent="0" algn="just"/>
            <a:r>
              <a:rPr lang="en-US" sz="2800" b="1">
                <a:solidFill>
                  <a:srgbClr val="8B86BE"/>
                </a:solidFill>
                <a:latin typeface="Calibri" panose="020F0502020204030204" pitchFamily="34" charset="0"/>
                <a:cs typeface="Calibri" panose="020F0502020204030204" pitchFamily="34" charset="0"/>
              </a:rPr>
              <a:t>Subject:</a:t>
            </a:r>
            <a:r>
              <a:rPr lang="en-US" sz="2800">
                <a:solidFill>
                  <a:srgbClr val="000000"/>
                </a:solidFill>
                <a:latin typeface="Calibri" panose="020F0502020204030204" pitchFamily="34" charset="0"/>
                <a:cs typeface="Calibri" panose="020F0502020204030204" pitchFamily="34" charset="0"/>
              </a:rPr>
              <a:t> Changes in my family</a:t>
            </a:r>
          </a:p>
          <a:p>
            <a:pPr indent="0" algn="just"/>
            <a:r>
              <a:rPr lang="en-US" sz="2800">
                <a:solidFill>
                  <a:srgbClr val="000000"/>
                </a:solidFill>
                <a:latin typeface="Calibri" panose="020F0502020204030204" pitchFamily="34" charset="0"/>
                <a:cs typeface="Calibri" panose="020F0502020204030204" pitchFamily="34" charset="0"/>
              </a:rPr>
              <a:t>Hello Tom, </a:t>
            </a:r>
          </a:p>
          <a:p>
            <a:pPr indent="0" algn="just"/>
            <a:r>
              <a:rPr lang="en-US" sz="2800">
                <a:solidFill>
                  <a:srgbClr val="000000"/>
                </a:solidFill>
                <a:latin typeface="Calibri" panose="020F0502020204030204" pitchFamily="34" charset="0"/>
                <a:cs typeface="Calibri" panose="020F0502020204030204" pitchFamily="34" charset="0"/>
              </a:rPr>
              <a:t>It’s nice to hear from you again. Let me tell you about the changes in my family over the past five years. It’s still a nuclear family with two generations. But our living conditions are much better. Two years ago, my father found another job and he earns more money now. We now have an air conditioner and a washing machine. Sometimes we can eat out or go on holiday. My father also spends more time with my brother and me. He teaches us how to do the chores that adult men should be able to do. We act more like friends. My parents respect our independence and privacy. It’s good news, isn’t it?</a:t>
            </a:r>
          </a:p>
          <a:p>
            <a:pPr indent="0" algn="just"/>
            <a:r>
              <a:rPr lang="en-US" sz="2800" i="1">
                <a:solidFill>
                  <a:srgbClr val="000000"/>
                </a:solidFill>
                <a:latin typeface="Calibri" panose="020F0502020204030204" pitchFamily="34" charset="0"/>
                <a:cs typeface="Calibri" panose="020F0502020204030204" pitchFamily="34" charset="0"/>
              </a:rPr>
              <a:t>All the best,</a:t>
            </a:r>
          </a:p>
          <a:p>
            <a:pPr indent="0" algn="just"/>
            <a:r>
              <a:rPr lang="en-US" sz="2800">
                <a:solidFill>
                  <a:srgbClr val="000000"/>
                </a:solidFill>
                <a:latin typeface="Calibri" panose="020F0502020204030204" pitchFamily="34" charset="0"/>
                <a:cs typeface="Calibri" panose="020F0502020204030204" pitchFamily="34" charset="0"/>
              </a:rPr>
              <a:t>Hoa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2283023" y="2135642"/>
            <a:ext cx="7287106" cy="46868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7" name="Text Box 6"/>
          <p:cNvSpPr txBox="1"/>
          <p:nvPr/>
        </p:nvSpPr>
        <p:spPr>
          <a:xfrm>
            <a:off x="305803" y="366623"/>
            <a:ext cx="11580393" cy="6124754"/>
          </a:xfrm>
          <a:prstGeom prst="rect">
            <a:avLst/>
          </a:prstGeom>
          <a:solidFill>
            <a:srgbClr val="ECB761"/>
          </a:solidFill>
          <a:ln w="9525">
            <a:noFill/>
          </a:ln>
        </p:spPr>
        <p:txBody>
          <a:bodyPr wrap="square">
            <a:spAutoFit/>
          </a:bodyPr>
          <a:lstStyle/>
          <a:p>
            <a:pPr indent="0" algn="just"/>
            <a:r>
              <a:rPr lang="en-US" sz="2800" b="1" dirty="0">
                <a:solidFill>
                  <a:srgbClr val="8B86BE"/>
                </a:solidFill>
                <a:latin typeface="Calibri" panose="020F0502020204030204" pitchFamily="34" charset="0"/>
                <a:cs typeface="Calibri" panose="020F0502020204030204" pitchFamily="34" charset="0"/>
              </a:rPr>
              <a:t>From:</a:t>
            </a:r>
            <a:r>
              <a:rPr lang="en-US" sz="2800" b="1" dirty="0">
                <a:solidFill>
                  <a:srgbClr val="000000"/>
                </a:solidFill>
                <a:latin typeface="Calibri" panose="020F0502020204030204" pitchFamily="34" charset="0"/>
                <a:cs typeface="Calibri" panose="020F0502020204030204" pitchFamily="34" charset="0"/>
              </a:rPr>
              <a:t> </a:t>
            </a:r>
            <a:r>
              <a:rPr lang="en-US" sz="2800" dirty="0">
                <a:solidFill>
                  <a:srgbClr val="000000"/>
                </a:solidFill>
                <a:latin typeface="Calibri" panose="020F0502020204030204" pitchFamily="34" charset="0"/>
                <a:cs typeface="Calibri" panose="020F0502020204030204" pitchFamily="34" charset="0"/>
              </a:rPr>
              <a:t>Hoa</a:t>
            </a:r>
          </a:p>
          <a:p>
            <a:pPr indent="0" algn="just"/>
            <a:r>
              <a:rPr lang="en-US" sz="2800" b="1" dirty="0">
                <a:solidFill>
                  <a:srgbClr val="8B86BE"/>
                </a:solidFill>
                <a:latin typeface="Calibri" panose="020F0502020204030204" pitchFamily="34" charset="0"/>
                <a:cs typeface="Calibri" panose="020F0502020204030204" pitchFamily="34" charset="0"/>
              </a:rPr>
              <a:t>To:</a:t>
            </a:r>
            <a:r>
              <a:rPr lang="en-US" sz="2800" b="1" dirty="0">
                <a:solidFill>
                  <a:srgbClr val="000000"/>
                </a:solidFill>
                <a:latin typeface="Calibri" panose="020F0502020204030204" pitchFamily="34" charset="0"/>
                <a:cs typeface="Calibri" panose="020F0502020204030204" pitchFamily="34" charset="0"/>
              </a:rPr>
              <a:t> </a:t>
            </a:r>
            <a:r>
              <a:rPr lang="en-US" sz="2800" dirty="0">
                <a:solidFill>
                  <a:srgbClr val="000000"/>
                </a:solidFill>
                <a:latin typeface="Calibri" panose="020F0502020204030204" pitchFamily="34" charset="0"/>
                <a:cs typeface="Calibri" panose="020F0502020204030204" pitchFamily="34" charset="0"/>
              </a:rPr>
              <a:t>Tom</a:t>
            </a:r>
          </a:p>
          <a:p>
            <a:pPr indent="0" algn="just"/>
            <a:r>
              <a:rPr lang="en-US" sz="2800" b="1" dirty="0">
                <a:solidFill>
                  <a:srgbClr val="8B86BE"/>
                </a:solidFill>
                <a:latin typeface="Calibri" panose="020F0502020204030204" pitchFamily="34" charset="0"/>
                <a:cs typeface="Calibri" panose="020F0502020204030204" pitchFamily="34" charset="0"/>
              </a:rPr>
              <a:t>Subject:</a:t>
            </a:r>
            <a:r>
              <a:rPr lang="en-US" sz="2800" dirty="0">
                <a:solidFill>
                  <a:srgbClr val="000000"/>
                </a:solidFill>
                <a:latin typeface="Calibri" panose="020F0502020204030204" pitchFamily="34" charset="0"/>
                <a:cs typeface="Calibri" panose="020F0502020204030204" pitchFamily="34" charset="0"/>
              </a:rPr>
              <a:t> Changes in my family</a:t>
            </a:r>
          </a:p>
          <a:p>
            <a:pPr indent="0" algn="just"/>
            <a:r>
              <a:rPr lang="en-US" sz="2800" dirty="0">
                <a:solidFill>
                  <a:srgbClr val="000000"/>
                </a:solidFill>
                <a:latin typeface="Calibri" panose="020F0502020204030204" pitchFamily="34" charset="0"/>
                <a:cs typeface="Calibri" panose="020F0502020204030204" pitchFamily="34" charset="0"/>
              </a:rPr>
              <a:t>Hello Tom, </a:t>
            </a:r>
          </a:p>
          <a:p>
            <a:pPr indent="0"/>
            <a:r>
              <a:rPr lang="en-US" sz="2800" dirty="0">
                <a:solidFill>
                  <a:srgbClr val="000000"/>
                </a:solidFill>
                <a:latin typeface="Calibri" panose="020F0502020204030204" pitchFamily="34" charset="0"/>
                <a:cs typeface="Calibri" panose="020F0502020204030204" pitchFamily="34" charset="0"/>
              </a:rPr>
              <a:t>It’s nice to hear from you again. Let me tell you about the changes in my family over the past five years. It’s still a nuclear family with two generations. But our living conditions are much better. Two years ago, my father found another job and he earns more money now. We now have an air conditioner and a washing machine. Sometimes we can eat out or go on holiday. My father also spends more time with my brother and me. He teaches us how to do the chores that adult men should be able to do. We act more like friends. My parents respect our independence and privacy. It’s good news, isn’t it?</a:t>
            </a:r>
          </a:p>
          <a:p>
            <a:pPr indent="0"/>
            <a:r>
              <a:rPr lang="en-US" sz="2800" i="1" dirty="0">
                <a:solidFill>
                  <a:srgbClr val="000000"/>
                </a:solidFill>
                <a:latin typeface="Calibri" panose="020F0502020204030204" pitchFamily="34" charset="0"/>
                <a:cs typeface="Calibri" panose="020F0502020204030204" pitchFamily="34" charset="0"/>
              </a:rPr>
              <a:t>All the best,</a:t>
            </a:r>
          </a:p>
          <a:p>
            <a:pPr indent="0"/>
            <a:r>
              <a:rPr lang="en-US" sz="2800" i="1" dirty="0">
                <a:solidFill>
                  <a:srgbClr val="000000"/>
                </a:solidFill>
                <a:latin typeface="Calibri" panose="020F0502020204030204" pitchFamily="34" charset="0"/>
                <a:cs typeface="Calibri" panose="020F0502020204030204" pitchFamily="34" charset="0"/>
              </a:rPr>
              <a:t>    </a:t>
            </a:r>
            <a:r>
              <a:rPr lang="en-US" sz="2800" dirty="0">
                <a:solidFill>
                  <a:srgbClr val="000000"/>
                </a:solidFill>
                <a:latin typeface="Calibri" panose="020F0502020204030204" pitchFamily="34" charset="0"/>
                <a:cs typeface="Calibri" panose="020F0502020204030204" pitchFamily="34" charset="0"/>
              </a:rPr>
              <a:t>Hoa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01508C-B35B-1F59-5CD1-091538D7A75A}"/>
              </a:ext>
            </a:extLst>
          </p:cNvPr>
          <p:cNvGrpSpPr/>
          <p:nvPr/>
        </p:nvGrpSpPr>
        <p:grpSpPr>
          <a:xfrm>
            <a:off x="-1172" y="-7620"/>
            <a:ext cx="12192000" cy="1083309"/>
            <a:chOff x="7620" y="-7620"/>
            <a:chExt cx="12192000" cy="1083309"/>
          </a:xfrm>
        </p:grpSpPr>
        <p:sp>
          <p:nvSpPr>
            <p:cNvPr id="3" name="Round Single Corner Rectangle 31">
              <a:extLst>
                <a:ext uri="{FF2B5EF4-FFF2-40B4-BE49-F238E27FC236}">
                  <a16:creationId xmlns:a16="http://schemas.microsoft.com/office/drawing/2014/main" id="{611616B1-2D6E-4337-7AF5-2BE9D39EC2B3}"/>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Single Corner Rectangle 32">
              <a:extLst>
                <a:ext uri="{FF2B5EF4-FFF2-40B4-BE49-F238E27FC236}">
                  <a16:creationId xmlns:a16="http://schemas.microsoft.com/office/drawing/2014/main" id="{22C9CEF1-07D6-8019-F90E-E2055F8FDDA7}"/>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33">
              <a:extLst>
                <a:ext uri="{FF2B5EF4-FFF2-40B4-BE49-F238E27FC236}">
                  <a16:creationId xmlns:a16="http://schemas.microsoft.com/office/drawing/2014/main" id="{ADABEE0D-C872-1A8E-01D4-9EED069674A8}"/>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296545" y="198120"/>
            <a:ext cx="5871845" cy="58356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EXTRA ACTIVITY</a:t>
            </a:r>
          </a:p>
        </p:txBody>
      </p:sp>
      <p:sp>
        <p:nvSpPr>
          <p:cNvPr id="100" name="Text Box 99"/>
          <p:cNvSpPr txBox="1"/>
          <p:nvPr/>
        </p:nvSpPr>
        <p:spPr>
          <a:xfrm>
            <a:off x="328072" y="1304096"/>
            <a:ext cx="11533512" cy="4939814"/>
          </a:xfrm>
          <a:prstGeom prst="rect">
            <a:avLst/>
          </a:prstGeom>
          <a:solidFill>
            <a:srgbClr val="DEB0BD"/>
          </a:solidFill>
          <a:ln w="9525">
            <a:noFill/>
          </a:ln>
        </p:spPr>
        <p:txBody>
          <a:bodyPr wrap="square">
            <a:spAutoFit/>
          </a:bodyPr>
          <a:lstStyle/>
          <a:p>
            <a:pPr marL="635" indent="-635"/>
            <a:r>
              <a:rPr lang="en-US" sz="3500" b="1" dirty="0">
                <a:latin typeface="Calibri" panose="020F0502020204030204" pitchFamily="34" charset="0"/>
                <a:cs typeface="Calibri" panose="020F0502020204030204" pitchFamily="34" charset="0"/>
              </a:rPr>
              <a:t>Write your opinion about the role of children nowadays in the family based on the following suggestions:</a:t>
            </a:r>
            <a:endParaRPr lang="en-US" sz="3500" b="0" dirty="0">
              <a:latin typeface="Calibri" panose="020F0502020204030204" pitchFamily="34" charset="0"/>
              <a:cs typeface="Calibri" panose="020F0502020204030204" pitchFamily="34" charset="0"/>
            </a:endParaRPr>
          </a:p>
          <a:p>
            <a:pPr marL="635" indent="-635"/>
            <a:r>
              <a:rPr lang="en-US" sz="3500" b="1" dirty="0">
                <a:latin typeface="Calibri" panose="020F0502020204030204" pitchFamily="34" charset="0"/>
                <a:cs typeface="Calibri" panose="020F0502020204030204" pitchFamily="34" charset="0"/>
              </a:rPr>
              <a:t>1.</a:t>
            </a:r>
            <a:r>
              <a:rPr lang="en-US" sz="3500" b="0" dirty="0">
                <a:latin typeface="Calibri" panose="020F0502020204030204" pitchFamily="34" charset="0"/>
                <a:cs typeface="Calibri" panose="020F0502020204030204" pitchFamily="34" charset="0"/>
              </a:rPr>
              <a:t> The number of children in a household.</a:t>
            </a:r>
          </a:p>
          <a:p>
            <a:pPr marL="635" indent="-635"/>
            <a:r>
              <a:rPr lang="en-US" sz="3500" b="1" dirty="0">
                <a:latin typeface="Calibri" panose="020F0502020204030204" pitchFamily="34" charset="0"/>
                <a:cs typeface="Calibri" panose="020F0502020204030204" pitchFamily="34" charset="0"/>
              </a:rPr>
              <a:t>2.</a:t>
            </a:r>
            <a:r>
              <a:rPr lang="en-US" sz="3500" b="0" dirty="0">
                <a:latin typeface="Calibri" panose="020F0502020204030204" pitchFamily="34" charset="0"/>
                <a:cs typeface="Calibri" panose="020F0502020204030204" pitchFamily="34" charset="0"/>
              </a:rPr>
              <a:t> The amount of housework they share with their parents.</a:t>
            </a:r>
          </a:p>
          <a:p>
            <a:pPr marL="635" indent="-635"/>
            <a:r>
              <a:rPr lang="en-US" sz="3500" b="1" dirty="0">
                <a:latin typeface="Calibri" panose="020F0502020204030204" pitchFamily="34" charset="0"/>
                <a:cs typeface="Calibri" panose="020F0502020204030204" pitchFamily="34" charset="0"/>
              </a:rPr>
              <a:t>3.</a:t>
            </a:r>
            <a:r>
              <a:rPr lang="en-US" sz="3500" b="0" dirty="0">
                <a:latin typeface="Calibri" panose="020F0502020204030204" pitchFamily="34" charset="0"/>
                <a:cs typeface="Calibri" panose="020F0502020204030204" pitchFamily="34" charset="0"/>
              </a:rPr>
              <a:t> The amount of time they spend on family activities.</a:t>
            </a:r>
          </a:p>
          <a:p>
            <a:pPr marL="635" indent="-635"/>
            <a:r>
              <a:rPr lang="en-US" sz="3500" b="1" dirty="0">
                <a:latin typeface="Calibri" panose="020F0502020204030204" pitchFamily="34" charset="0"/>
                <a:cs typeface="Calibri" panose="020F0502020204030204" pitchFamily="34" charset="0"/>
              </a:rPr>
              <a:t>4.</a:t>
            </a:r>
            <a:r>
              <a:rPr lang="en-US" sz="3500" b="0" dirty="0">
                <a:latin typeface="Calibri" panose="020F0502020204030204" pitchFamily="34" charset="0"/>
                <a:cs typeface="Calibri" panose="020F0502020204030204" pitchFamily="34" charset="0"/>
              </a:rPr>
              <a:t> How much they are obedient to / independent of their parents.</a:t>
            </a:r>
          </a:p>
          <a:p>
            <a:pPr marL="635" indent="-635"/>
            <a:r>
              <a:rPr lang="en-US" sz="3500" b="1" dirty="0">
                <a:latin typeface="Calibri" panose="020F0502020204030204" pitchFamily="34" charset="0"/>
                <a:cs typeface="Calibri" panose="020F0502020204030204" pitchFamily="34" charset="0"/>
              </a:rPr>
              <a:t>5.</a:t>
            </a:r>
            <a:r>
              <a:rPr lang="en-US" sz="3500" b="0" dirty="0">
                <a:latin typeface="Calibri" panose="020F0502020204030204" pitchFamily="34" charset="0"/>
                <a:cs typeface="Calibri" panose="020F0502020204030204" pitchFamily="34" charset="0"/>
              </a:rPr>
              <a:t> If they are obliged to take care of their parents when their parents get old.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ADA760-BFE0-8A57-7FC1-8625B95AF7B6}"/>
              </a:ext>
            </a:extLst>
          </p:cNvPr>
          <p:cNvGrpSpPr/>
          <p:nvPr/>
        </p:nvGrpSpPr>
        <p:grpSpPr>
          <a:xfrm>
            <a:off x="-1172" y="-7620"/>
            <a:ext cx="12192000" cy="1083309"/>
            <a:chOff x="7620" y="-7620"/>
            <a:chExt cx="12192000" cy="1083309"/>
          </a:xfrm>
        </p:grpSpPr>
        <p:sp>
          <p:nvSpPr>
            <p:cNvPr id="3" name="Round Single Corner Rectangle 31">
              <a:extLst>
                <a:ext uri="{FF2B5EF4-FFF2-40B4-BE49-F238E27FC236}">
                  <a16:creationId xmlns:a16="http://schemas.microsoft.com/office/drawing/2014/main" id="{305E3916-BF5D-EB7D-8546-95570D00DFDA}"/>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Single Corner Rectangle 32">
              <a:extLst>
                <a:ext uri="{FF2B5EF4-FFF2-40B4-BE49-F238E27FC236}">
                  <a16:creationId xmlns:a16="http://schemas.microsoft.com/office/drawing/2014/main" id="{6F69D564-751F-0B63-81BA-9271B11728DC}"/>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33">
              <a:extLst>
                <a:ext uri="{FF2B5EF4-FFF2-40B4-BE49-F238E27FC236}">
                  <a16:creationId xmlns:a16="http://schemas.microsoft.com/office/drawing/2014/main" id="{D4318E91-5EC6-5424-18DC-706C8C78F2BA}"/>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296545" y="198120"/>
            <a:ext cx="5871845" cy="58356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EXTRA ACTIVITY</a:t>
            </a:r>
          </a:p>
        </p:txBody>
      </p:sp>
      <p:sp>
        <p:nvSpPr>
          <p:cNvPr id="100" name="Text Box 99"/>
          <p:cNvSpPr txBox="1"/>
          <p:nvPr/>
        </p:nvSpPr>
        <p:spPr>
          <a:xfrm>
            <a:off x="410210" y="1192530"/>
            <a:ext cx="11413490" cy="5478423"/>
          </a:xfrm>
          <a:prstGeom prst="rect">
            <a:avLst/>
          </a:prstGeom>
          <a:solidFill>
            <a:srgbClr val="DEB0BD">
              <a:alpha val="79000"/>
            </a:srgbClr>
          </a:solidFill>
          <a:ln w="9525">
            <a:noFill/>
          </a:ln>
        </p:spPr>
        <p:txBody>
          <a:bodyPr wrap="square">
            <a:spAutoFit/>
          </a:bodyPr>
          <a:lstStyle/>
          <a:p>
            <a:pPr marL="635" indent="-635"/>
            <a:r>
              <a:rPr lang="en-US" sz="3500" dirty="0">
                <a:latin typeface="Calibri" panose="020F0502020204030204" pitchFamily="34" charset="0"/>
                <a:cs typeface="Calibri" panose="020F0502020204030204" pitchFamily="34" charset="0"/>
              </a:rPr>
              <a:t>Nowadays families tend to have fewer children than in the past: just one or two per family. Therefore, parents have more time to take care of their children, resulting in their children doing less housework and having fewer responsibilities in the family. Most parents encourage their children to spend more time on their studies, so they may have less time with families. The internet is also a factor to distract children from engaging with family activities. Children become more independent. However, when their parents get old, most children are willing to take care of them.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25730"/>
            <a:ext cx="189838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1948341"/>
            <a:ext cx="11445622" cy="4246245"/>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Listen for general and specific information to talk about changes in </a:t>
            </a:r>
            <a:r>
              <a:rPr lang="en-US" sz="3600">
                <a:sym typeface="+mn-ea"/>
              </a:rPr>
              <a:t>family life;</a:t>
            </a:r>
            <a:endParaRPr lang="en-US" sz="3600" dirty="0">
              <a:sym typeface="+mn-ea"/>
            </a:endParaRPr>
          </a:p>
          <a:p>
            <a:pPr marL="457200" indent="-457200">
              <a:lnSpc>
                <a:spcPct val="150000"/>
              </a:lnSpc>
              <a:buFont typeface="Wingdings" panose="05000000000000000000" pitchFamily="2" charset="2"/>
              <a:buChar char="ü"/>
            </a:pPr>
            <a:r>
              <a:rPr lang="en-US" sz="3600" dirty="0">
                <a:sym typeface="+mn-ea"/>
              </a:rPr>
              <a:t>Write about the changes in one’s family.Write about old school days.</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515" y="1289050"/>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04204" y="1227961"/>
            <a:ext cx="2648243"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793875"/>
            <a:ext cx="11184255" cy="1668470"/>
          </a:xfrm>
          <a:prstGeom prst="rect">
            <a:avLst/>
          </a:prstGeom>
          <a:noFill/>
        </p:spPr>
        <p:txBody>
          <a:bodyPr wrap="square" rtlCol="0">
            <a:spAutoFit/>
          </a:bodyPr>
          <a:lstStyle/>
          <a:p>
            <a:pPr>
              <a:lnSpc>
                <a:spcPct val="150000"/>
              </a:lnSpc>
            </a:pPr>
            <a:r>
              <a:rPr lang="en-US" sz="3600"/>
              <a:t>- Rewrite the paragraph in the notebooks;</a:t>
            </a:r>
          </a:p>
          <a:p>
            <a:pPr>
              <a:lnSpc>
                <a:spcPct val="150000"/>
              </a:lnSpc>
            </a:pPr>
            <a:r>
              <a:rPr lang="en-US" sz="360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 name="Picture 2" descr="be4aa25700bc20823dbba475474ef50c"/>
          <p:cNvPicPr>
            <a:picLocks noChangeAspect="1"/>
          </p:cNvPicPr>
          <p:nvPr/>
        </p:nvPicPr>
        <p:blipFill>
          <a:blip r:embed="rId2">
            <a:clrChange>
              <a:clrFrom>
                <a:srgbClr val="000000">
                  <a:alpha val="0"/>
                </a:srgbClr>
              </a:clrFrom>
              <a:clrTo>
                <a:srgbClr val="000000">
                  <a:alpha val="0"/>
                  <a:alpha val="0"/>
                </a:srgbClr>
              </a:clrTo>
            </a:clrChange>
          </a:blip>
          <a:stretch>
            <a:fillRect/>
          </a:stretch>
        </p:blipFill>
        <p:spPr>
          <a:xfrm>
            <a:off x="0" y="0"/>
            <a:ext cx="12192635" cy="8049895"/>
          </a:xfrm>
          <a:prstGeom prst="rect">
            <a:avLst/>
          </a:prstGeom>
        </p:spPr>
      </p:pic>
      <p:pic>
        <p:nvPicPr>
          <p:cNvPr id="6" name="Picture 5" descr="—Pngtree—cartoon men and women in_6669590"/>
          <p:cNvPicPr>
            <a:picLocks noChangeAspect="1"/>
          </p:cNvPicPr>
          <p:nvPr/>
        </p:nvPicPr>
        <p:blipFill>
          <a:blip r:embed="rId3"/>
          <a:stretch>
            <a:fillRect/>
          </a:stretch>
        </p:blipFill>
        <p:spPr>
          <a:xfrm>
            <a:off x="0" y="1332865"/>
            <a:ext cx="5525135" cy="5525135"/>
          </a:xfrm>
          <a:prstGeom prst="rect">
            <a:avLst/>
          </a:prstGeom>
        </p:spPr>
      </p:pic>
      <p:grpSp>
        <p:nvGrpSpPr>
          <p:cNvPr id="17" name="Group 16"/>
          <p:cNvGrpSpPr/>
          <p:nvPr/>
        </p:nvGrpSpPr>
        <p:grpSpPr>
          <a:xfrm>
            <a:off x="8580755" y="467360"/>
            <a:ext cx="712470" cy="709295"/>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6743700" y="361315"/>
            <a:ext cx="2089150" cy="923330"/>
          </a:xfrm>
          <a:prstGeom prst="rect">
            <a:avLst/>
          </a:prstGeom>
          <a:noFill/>
        </p:spPr>
        <p:txBody>
          <a:bodyPr wrap="square" rtlCol="0">
            <a:spAutoFit/>
          </a:bodyPr>
          <a:lstStyle/>
          <a:p>
            <a:pPr algn="ctr"/>
            <a:r>
              <a:rPr lang="en-US" sz="5400" b="1" dirty="0">
                <a:solidFill>
                  <a:schemeClr val="bg1"/>
                </a:solidFill>
                <a:latin typeface="Myriad Pro" pitchFamily="34" charset="0"/>
              </a:rPr>
              <a:t>Unit</a:t>
            </a:r>
          </a:p>
        </p:txBody>
      </p:sp>
      <p:sp>
        <p:nvSpPr>
          <p:cNvPr id="25" name="TextBox 16"/>
          <p:cNvSpPr txBox="1"/>
          <p:nvPr/>
        </p:nvSpPr>
        <p:spPr>
          <a:xfrm>
            <a:off x="8562975" y="450850"/>
            <a:ext cx="730250" cy="706755"/>
          </a:xfrm>
          <a:prstGeom prst="rect">
            <a:avLst/>
          </a:prstGeom>
          <a:noFill/>
        </p:spPr>
        <p:txBody>
          <a:bodyPr wrap="square" rtlCol="0">
            <a:spAutoFit/>
          </a:bodyPr>
          <a:lstStyle/>
          <a:p>
            <a:pPr algn="ctr"/>
            <a:r>
              <a:rPr lang="en-US" sz="4000" b="1">
                <a:solidFill>
                  <a:schemeClr val="bg1"/>
                </a:solidFill>
                <a:latin typeface="Myriad Pro" pitchFamily="34" charset="0"/>
              </a:rPr>
              <a:t>6</a:t>
            </a:r>
            <a:endParaRPr lang="en-US" sz="4000" b="1" dirty="0">
              <a:solidFill>
                <a:schemeClr val="bg1"/>
              </a:solidFill>
              <a:latin typeface="Myriad Pro" pitchFamily="34" charset="0"/>
            </a:endParaRPr>
          </a:p>
        </p:txBody>
      </p:sp>
      <p:sp>
        <p:nvSpPr>
          <p:cNvPr id="26" name="TextBox 40"/>
          <p:cNvSpPr txBox="1"/>
          <p:nvPr/>
        </p:nvSpPr>
        <p:spPr>
          <a:xfrm>
            <a:off x="4119245" y="1221740"/>
            <a:ext cx="8524875" cy="1445260"/>
          </a:xfrm>
          <a:prstGeom prst="rect">
            <a:avLst/>
          </a:prstGeom>
          <a:noFill/>
        </p:spPr>
        <p:txBody>
          <a:bodyPr wrap="square" rtlCol="0">
            <a:spAutoFit/>
          </a:bodyPr>
          <a:lstStyle/>
          <a:p>
            <a:pPr algn="ctr"/>
            <a:r>
              <a:rPr lang="en-US" sz="4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VIETNAMESE LIFESTYLE: </a:t>
            </a:r>
          </a:p>
          <a:p>
            <a:pPr algn="ctr"/>
            <a:r>
              <a:rPr lang="en-US" sz="4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THEN AND NOW</a:t>
            </a:r>
          </a:p>
        </p:txBody>
      </p:sp>
      <p:grpSp>
        <p:nvGrpSpPr>
          <p:cNvPr id="7" name="Group 6"/>
          <p:cNvGrpSpPr/>
          <p:nvPr/>
        </p:nvGrpSpPr>
        <p:grpSpPr>
          <a:xfrm>
            <a:off x="7274560" y="2634615"/>
            <a:ext cx="3924300" cy="941070"/>
            <a:chOff x="11456" y="4149"/>
            <a:chExt cx="6180" cy="1482"/>
          </a:xfrm>
        </p:grpSpPr>
        <p:sp>
          <p:nvSpPr>
            <p:cNvPr id="35" name="Rounded Rectangle 13"/>
            <p:cNvSpPr/>
            <p:nvPr/>
          </p:nvSpPr>
          <p:spPr>
            <a:xfrm>
              <a:off x="12183" y="4415"/>
              <a:ext cx="5453"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2780" y="4554"/>
              <a:ext cx="4856" cy="774"/>
            </a:xfrm>
            <a:prstGeom prst="rect">
              <a:avLst/>
            </a:prstGeom>
            <a:noFill/>
          </p:spPr>
          <p:txBody>
            <a:bodyPr wrap="square" rtlCol="0">
              <a:spAutoFit/>
            </a:bodyPr>
            <a:lstStyle/>
            <a:p>
              <a:r>
                <a:rPr lang="en-US" sz="2600" b="1" dirty="0">
                  <a:solidFill>
                    <a:schemeClr val="bg1"/>
                  </a:solidFill>
                </a:rPr>
                <a:t>LESSON 6: SKILLS 2</a:t>
              </a:r>
            </a:p>
          </p:txBody>
        </p:sp>
        <p:grpSp>
          <p:nvGrpSpPr>
            <p:cNvPr id="37" name="Group 36"/>
            <p:cNvGrpSpPr/>
            <p:nvPr/>
          </p:nvGrpSpPr>
          <p:grpSpPr>
            <a:xfrm>
              <a:off x="11456" y="4149"/>
              <a:ext cx="1324" cy="1483"/>
              <a:chOff x="2766630" y="1746890"/>
              <a:chExt cx="990895" cy="941618"/>
            </a:xfrm>
          </p:grpSpPr>
          <p:pic>
            <p:nvPicPr>
              <p:cNvPr id="38" name="Picture 37"/>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6"/>
              <a:srcRect t="5582"/>
              <a:stretch>
                <a:fillRect/>
              </a:stretch>
            </p:blipFill>
            <p:spPr>
              <a:xfrm>
                <a:off x="2906617" y="1968106"/>
                <a:ext cx="710920" cy="499184"/>
              </a:xfrm>
              <a:prstGeom prst="rect">
                <a:avLst/>
              </a:prstGeom>
            </p:spPr>
          </p:pic>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23" presetClass="entr" presetSubtype="272" fill="hold" nodeType="withEffect">
                                  <p:stCondLst>
                                    <p:cond delay="0"/>
                                  </p:stCondLst>
                                  <p:iterate type="lt">
                                    <p:tmPct val="5000"/>
                                  </p:iterate>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strVal val="2/3*#ppt_w"/>
                                          </p:val>
                                        </p:tav>
                                        <p:tav tm="100000">
                                          <p:val>
                                            <p:strVal val="#ppt_w"/>
                                          </p:val>
                                        </p:tav>
                                      </p:tavLst>
                                    </p:anim>
                                    <p:anim calcmode="lin" valueType="num">
                                      <p:cBhvr>
                                        <p:cTn id="17" dur="500" fill="hold"/>
                                        <p:tgtEl>
                                          <p:spTgt spid="17"/>
                                        </p:tgtEl>
                                        <p:attrNameLst>
                                          <p:attrName>ppt_h</p:attrName>
                                        </p:attrNameLst>
                                      </p:cBhvr>
                                      <p:tavLst>
                                        <p:tav tm="0">
                                          <p:val>
                                            <p:strVal val="2/3*#ppt_h"/>
                                          </p:val>
                                        </p:tav>
                                        <p:tav tm="100000">
                                          <p:val>
                                            <p:strVal val="#ppt_h"/>
                                          </p:val>
                                        </p:tav>
                                      </p:tavLst>
                                    </p:anim>
                                  </p:childTnLst>
                                </p:cTn>
                              </p:par>
                              <p:par>
                                <p:cTn id="18" presetID="23" presetClass="entr" presetSubtype="272" fill="hold" grpId="0" nodeType="withEffect">
                                  <p:stCondLst>
                                    <p:cond delay="0"/>
                                  </p:stCondLst>
                                  <p:iterate type="lt">
                                    <p:tmPct val="5000"/>
                                  </p:iterate>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strVal val="2/3*#ppt_w"/>
                                          </p:val>
                                        </p:tav>
                                        <p:tav tm="100000">
                                          <p:val>
                                            <p:strVal val="#ppt_w"/>
                                          </p:val>
                                        </p:tav>
                                      </p:tavLst>
                                    </p:anim>
                                    <p:anim calcmode="lin" valueType="num">
                                      <p:cBhvr>
                                        <p:cTn id="21" dur="500" fill="hold"/>
                                        <p:tgtEl>
                                          <p:spTgt spid="24"/>
                                        </p:tgtEl>
                                        <p:attrNameLst>
                                          <p:attrName>ppt_h</p:attrName>
                                        </p:attrNameLst>
                                      </p:cBhvr>
                                      <p:tavLst>
                                        <p:tav tm="0">
                                          <p:val>
                                            <p:strVal val="2/3*#ppt_h"/>
                                          </p:val>
                                        </p:tav>
                                        <p:tav tm="100000">
                                          <p:val>
                                            <p:strVal val="#ppt_h"/>
                                          </p:val>
                                        </p:tav>
                                      </p:tavLst>
                                    </p:anim>
                                  </p:childTnLst>
                                </p:cTn>
                              </p:par>
                              <p:par>
                                <p:cTn id="22" presetID="23" presetClass="entr" presetSubtype="272" fill="hold" grpId="0" nodeType="withEffect">
                                  <p:stCondLst>
                                    <p:cond delay="0"/>
                                  </p:stCondLst>
                                  <p:iterate type="lt">
                                    <p:tmPct val="5000"/>
                                  </p:iterate>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strVal val="2/3*#ppt_w"/>
                                          </p:val>
                                        </p:tav>
                                        <p:tav tm="100000">
                                          <p:val>
                                            <p:strVal val="#ppt_w"/>
                                          </p:val>
                                        </p:tav>
                                      </p:tavLst>
                                    </p:anim>
                                    <p:anim calcmode="lin" valueType="num">
                                      <p:cBhvr>
                                        <p:cTn id="25" dur="500" fill="hold"/>
                                        <p:tgtEl>
                                          <p:spTgt spid="25"/>
                                        </p:tgtEl>
                                        <p:attrNameLst>
                                          <p:attrName>ppt_h</p:attrName>
                                        </p:attrNameLst>
                                      </p:cBhvr>
                                      <p:tavLst>
                                        <p:tav tm="0">
                                          <p:val>
                                            <p:strVal val="2/3*#ppt_h"/>
                                          </p:val>
                                        </p:tav>
                                        <p:tav tm="100000">
                                          <p:val>
                                            <p:strVal val="#ppt_h"/>
                                          </p:val>
                                        </p:tav>
                                      </p:tavLst>
                                    </p:anim>
                                  </p:childTnLst>
                                </p:cTn>
                              </p:par>
                              <p:par>
                                <p:cTn id="26" presetID="23" presetClass="entr" presetSubtype="272" fill="hold" grpId="0" nodeType="withEffect">
                                  <p:stCondLst>
                                    <p:cond delay="0"/>
                                  </p:stCondLst>
                                  <p:iterate type="lt">
                                    <p:tmPct val="5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strVal val="2/3*#ppt_w"/>
                                          </p:val>
                                        </p:tav>
                                        <p:tav tm="100000">
                                          <p:val>
                                            <p:strVal val="#ppt_w"/>
                                          </p:val>
                                        </p:tav>
                                      </p:tavLst>
                                    </p:anim>
                                    <p:anim calcmode="lin" valueType="num">
                                      <p:cBhvr>
                                        <p:cTn id="29" dur="500" fill="hold"/>
                                        <p:tgtEl>
                                          <p:spTgt spid="26"/>
                                        </p:tgtEl>
                                        <p:attrNameLst>
                                          <p:attrName>ppt_h</p:attrName>
                                        </p:attrNameLst>
                                      </p:cBhvr>
                                      <p:tavLst>
                                        <p:tav tm="0">
                                          <p:val>
                                            <p:strVal val="2/3*#ppt_h"/>
                                          </p:val>
                                        </p:tav>
                                        <p:tav tm="100000">
                                          <p:val>
                                            <p:strVal val="#ppt_h"/>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P spid="26" grpId="0"/>
      <p:bldP spid="2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dirty="0">
                <a:solidFill>
                  <a:schemeClr val="bg1"/>
                </a:solidFill>
                <a:latin typeface="Calibri" panose="020F0502020204030204" pitchFamily="34" charset="0"/>
              </a:rPr>
              <a:t>Website: </a:t>
            </a:r>
            <a:r>
              <a:rPr lang="en-GB" b="1" i="1" dirty="0">
                <a:solidFill>
                  <a:schemeClr val="bg1"/>
                </a:solidFill>
                <a:latin typeface="Calibri" panose="020F0502020204030204" pitchFamily="34" charset="0"/>
              </a:rPr>
              <a:t>hoclieu.vn</a:t>
            </a:r>
            <a:endParaRPr lang="en-GB" dirty="0">
              <a:solidFill>
                <a:schemeClr val="bg1"/>
              </a:solidFill>
            </a:endParaRPr>
          </a:p>
          <a:p>
            <a:pPr algn="ctr"/>
            <a:r>
              <a:rPr lang="en-GB" b="1" dirty="0" err="1">
                <a:solidFill>
                  <a:schemeClr val="bg1"/>
                </a:solidFill>
                <a:latin typeface="Calibri" panose="020F0502020204030204" pitchFamily="34" charset="0"/>
              </a:rPr>
              <a:t>Fanpage</a:t>
            </a:r>
            <a:r>
              <a:rPr lang="en-GB" b="1" dirty="0">
                <a:solidFill>
                  <a:schemeClr val="bg1"/>
                </a:solidFill>
                <a:latin typeface="Calibri" panose="020F0502020204030204" pitchFamily="34" charset="0"/>
              </a:rPr>
              <a:t>: </a:t>
            </a:r>
            <a:r>
              <a:rPr lang="en-GB" b="1" i="1" dirty="0">
                <a:solidFill>
                  <a:schemeClr val="bg1"/>
                </a:solidFill>
                <a:latin typeface="Calibri" panose="020F0502020204030204" pitchFamily="34" charset="0"/>
              </a:rPr>
              <a:t>facebook.</a:t>
            </a:r>
            <a:r>
              <a:rPr lang="en-GB" b="1" i="1">
                <a:solidFill>
                  <a:schemeClr val="bg1"/>
                </a:solidFill>
                <a:latin typeface="Calibri" panose="020F0502020204030204" pitchFamily="34" charset="0"/>
              </a:rPr>
              <a:t>com/tienganhglobalsuccess</a:t>
            </a:r>
            <a:r>
              <a:rPr lang="en-GB" b="1" i="1" dirty="0">
                <a:solidFill>
                  <a:schemeClr val="bg1"/>
                </a:solidFill>
                <a:latin typeface="Calibri" panose="020F0502020204030204" pitchFamily="34" charset="0"/>
              </a:rPr>
              <a:t>.vn/</a:t>
            </a:r>
            <a:endParaRPr lang="en-GB"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298451" y="1301071"/>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236449" y="2620413"/>
            <a:ext cx="1835914"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298451" y="4343380"/>
            <a:ext cx="1835914"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4895038" y="1248245"/>
            <a:ext cx="6628950" cy="677182"/>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chemeClr val="tx1"/>
                </a:solidFill>
              </a:rPr>
              <a:t>Option 1: </a:t>
            </a:r>
            <a:r>
              <a:rPr lang="en-US" altLang="en-GB" dirty="0">
                <a:solidFill>
                  <a:schemeClr val="tx1"/>
                </a:solidFill>
              </a:rPr>
              <a:t>Brainstorm</a:t>
            </a:r>
          </a:p>
          <a:p>
            <a:pPr marL="285750" indent="-285750">
              <a:buFont typeface="Arial" panose="020B0604020202020204" pitchFamily="34" charset="0"/>
              <a:buChar char="•"/>
            </a:pPr>
            <a:r>
              <a:rPr lang="en-GB" dirty="0">
                <a:solidFill>
                  <a:schemeClr val="tx1"/>
                </a:solidFill>
              </a:rPr>
              <a:t>Option 2: </a:t>
            </a:r>
            <a:r>
              <a:rPr lang="en-US" altLang="en-GB" dirty="0">
                <a:solidFill>
                  <a:schemeClr val="tx1"/>
                </a:solidFill>
              </a:rPr>
              <a:t>Family Tree Brainstorm</a:t>
            </a:r>
          </a:p>
        </p:txBody>
      </p:sp>
      <p:sp>
        <p:nvSpPr>
          <p:cNvPr id="21" name="Rectangle 20"/>
          <p:cNvSpPr/>
          <p:nvPr/>
        </p:nvSpPr>
        <p:spPr>
          <a:xfrm>
            <a:off x="4895038" y="2091453"/>
            <a:ext cx="6647623" cy="162077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1: You are going to listen to a talk about family life. Work in pairs. Choose the aspect(s) that you think will be mentioned in the talk.</a:t>
            </a:r>
          </a:p>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2: Listen to the talk and tick (√) the correct column.</a:t>
            </a:r>
          </a:p>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3: Listen again and fill in the blank with a word or number.</a:t>
            </a:r>
          </a:p>
        </p:txBody>
      </p:sp>
      <p:sp>
        <p:nvSpPr>
          <p:cNvPr id="22" name="Rectangle 21"/>
          <p:cNvSpPr/>
          <p:nvPr/>
        </p:nvSpPr>
        <p:spPr>
          <a:xfrm>
            <a:off x="4895038" y="3878847"/>
            <a:ext cx="6645623" cy="161448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dirty="0">
                <a:solidFill>
                  <a:schemeClr val="tx1"/>
                </a:solidFill>
                <a:effectLst/>
                <a:ea typeface="Calibri" panose="020F0502020204030204" pitchFamily="34" charset="0"/>
                <a:cs typeface="Calibri" panose="020F0502020204030204" pitchFamily="34" charset="0"/>
              </a:rPr>
              <a:t>Task 4: Read the list and tick the thing(s) that has/have changed in your family in the past five years. Make notes of those which have changed.</a:t>
            </a:r>
          </a:p>
          <a:p>
            <a:pPr marL="285750" marR="0" indent="-285750">
              <a:spcBef>
                <a:spcPts val="0"/>
              </a:spcBef>
              <a:spcAft>
                <a:spcPts val="0"/>
              </a:spcAft>
              <a:buFont typeface="Arial" panose="020B0604020202020204" pitchFamily="34" charset="0"/>
              <a:buChar char="•"/>
            </a:pPr>
            <a:r>
              <a:rPr dirty="0">
                <a:solidFill>
                  <a:schemeClr val="tx1"/>
                </a:solidFill>
                <a:effectLst/>
                <a:ea typeface="Calibri" panose="020F0502020204030204" pitchFamily="34" charset="0"/>
                <a:cs typeface="Calibri" panose="020F0502020204030204" pitchFamily="34" charset="0"/>
              </a:rPr>
              <a:t>Task 5: Write an email (100 - 120 words) to your </a:t>
            </a:r>
            <a:r>
              <a:rPr dirty="0" err="1">
                <a:solidFill>
                  <a:schemeClr val="tx1"/>
                </a:solidFill>
                <a:effectLst/>
                <a:ea typeface="Calibri" panose="020F0502020204030204" pitchFamily="34" charset="0"/>
                <a:cs typeface="Calibri" panose="020F0502020204030204" pitchFamily="34" charset="0"/>
              </a:rPr>
              <a:t>penfriend</a:t>
            </a:r>
            <a:r>
              <a:rPr dirty="0">
                <a:solidFill>
                  <a:schemeClr val="tx1"/>
                </a:solidFill>
                <a:effectLst/>
                <a:ea typeface="Calibri" panose="020F0502020204030204" pitchFamily="34" charset="0"/>
                <a:cs typeface="Calibri" panose="020F0502020204030204" pitchFamily="34" charset="0"/>
              </a:rPr>
              <a:t> about the changes in your family. Use the ideas in 4</a:t>
            </a:r>
            <a:r>
              <a:rPr lang="vi-VN" dirty="0">
                <a:solidFill>
                  <a:schemeClr val="tx1"/>
                </a:solidFill>
                <a:effectLst/>
                <a:ea typeface="Calibri" panose="020F0502020204030204" pitchFamily="34" charset="0"/>
                <a:cs typeface="Calibri" panose="020F0502020204030204" pitchFamily="34" charset="0"/>
              </a:rPr>
              <a:t>.</a:t>
            </a:r>
            <a:endParaRPr dirty="0">
              <a:solidFill>
                <a:schemeClr val="tx1"/>
              </a:solidFill>
              <a:effectLst/>
              <a:ea typeface="Calibri" panose="020F0502020204030204" pitchFamily="34" charset="0"/>
              <a:cs typeface="Calibri" panose="020F0502020204030204" pitchFamily="34" charset="0"/>
            </a:endParaRPr>
          </a:p>
        </p:txBody>
      </p:sp>
      <p:cxnSp>
        <p:nvCxnSpPr>
          <p:cNvPr id="24" name="Curved Connector 23"/>
          <p:cNvCxnSpPr>
            <a:cxnSpLocks/>
            <a:stCxn id="16" idx="3"/>
            <a:endCxn id="17" idx="0"/>
          </p:cNvCxnSpPr>
          <p:nvPr/>
        </p:nvCxnSpPr>
        <p:spPr>
          <a:xfrm>
            <a:off x="2134365" y="1607174"/>
            <a:ext cx="1020041" cy="101323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216409" y="2929340"/>
            <a:ext cx="1020041" cy="141403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cxnSp>
        <p:nvCxnSpPr>
          <p:cNvPr id="28" name="Curved Connector 27"/>
          <p:cNvCxnSpPr>
            <a:cxnSpLocks/>
            <a:stCxn id="18" idx="3"/>
            <a:endCxn id="32" idx="0"/>
          </p:cNvCxnSpPr>
          <p:nvPr/>
        </p:nvCxnSpPr>
        <p:spPr>
          <a:xfrm>
            <a:off x="2134365" y="4644053"/>
            <a:ext cx="1020041" cy="108657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895038" y="5654342"/>
            <a:ext cx="662895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2" name="Rounded Rectangle 17">
            <a:extLst>
              <a:ext uri="{FF2B5EF4-FFF2-40B4-BE49-F238E27FC236}">
                <a16:creationId xmlns:a16="http://schemas.microsoft.com/office/drawing/2014/main" id="{0B80D2B1-AD3D-1CF2-19D2-04F64632BFEE}"/>
              </a:ext>
            </a:extLst>
          </p:cNvPr>
          <p:cNvSpPr/>
          <p:nvPr/>
        </p:nvSpPr>
        <p:spPr>
          <a:xfrm>
            <a:off x="2236449" y="5730631"/>
            <a:ext cx="1835914"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2988945" y="4734560"/>
            <a:ext cx="6612890" cy="1353820"/>
          </a:xfrm>
          <a:prstGeom prst="rect">
            <a:avLst/>
          </a:prstGeom>
          <a:noFill/>
        </p:spPr>
        <p:txBody>
          <a:bodyPr wrap="square">
            <a:noAutofit/>
          </a:bodyPr>
          <a:lstStyle/>
          <a:p>
            <a:pPr algn="ctr">
              <a:lnSpc>
                <a:spcPct val="200000"/>
              </a:lnSpc>
            </a:pPr>
            <a:r>
              <a:rPr lang="en-US" sz="4800" b="1" dirty="0">
                <a:solidFill>
                  <a:srgbClr val="FF0000"/>
                </a:solidFill>
              </a:rPr>
              <a:t>BRAINSTORMING</a:t>
            </a:r>
          </a:p>
        </p:txBody>
      </p:sp>
      <p:pic>
        <p:nvPicPr>
          <p:cNvPr id="7" name="Content Placeholder 6" descr="brainstorming-5626904-4688470"/>
          <p:cNvPicPr>
            <a:picLocks noGrp="1" noChangeAspect="1"/>
          </p:cNvPicPr>
          <p:nvPr>
            <p:ph idx="1"/>
          </p:nvPr>
        </p:nvPicPr>
        <p:blipFill>
          <a:blip r:embed="rId3"/>
          <a:stretch>
            <a:fillRect/>
          </a:stretch>
        </p:blipFill>
        <p:spPr>
          <a:xfrm>
            <a:off x="3952875" y="1075690"/>
            <a:ext cx="4286250" cy="42862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100" name="Text Box 99"/>
          <p:cNvSpPr txBox="1"/>
          <p:nvPr/>
        </p:nvSpPr>
        <p:spPr>
          <a:xfrm>
            <a:off x="4034790" y="1537335"/>
            <a:ext cx="7978238" cy="1569660"/>
          </a:xfrm>
          <a:prstGeom prst="rect">
            <a:avLst/>
          </a:prstGeom>
          <a:noFill/>
          <a:ln w="9525">
            <a:noFill/>
          </a:ln>
        </p:spPr>
        <p:txBody>
          <a:bodyPr wrap="square">
            <a:spAutoFit/>
          </a:bodyPr>
          <a:lstStyle/>
          <a:p>
            <a:pPr marL="635" indent="-635"/>
            <a:r>
              <a:rPr lang="en-US" sz="4800" b="0">
                <a:solidFill>
                  <a:srgbClr val="000000"/>
                </a:solidFill>
                <a:latin typeface="Calibri" panose="020F0502020204030204" pitchFamily="34" charset="0"/>
                <a:cs typeface="Calibri" panose="020F0502020204030204" pitchFamily="34" charset="0"/>
              </a:rPr>
              <a:t>- List some aspects which you think are related to family life.</a:t>
            </a:r>
          </a:p>
        </p:txBody>
      </p:sp>
      <p:sp>
        <p:nvSpPr>
          <p:cNvPr id="3" name="TextBox 20"/>
          <p:cNvSpPr txBox="1"/>
          <p:nvPr/>
        </p:nvSpPr>
        <p:spPr>
          <a:xfrm>
            <a:off x="231494" y="4937760"/>
            <a:ext cx="3803296" cy="1353820"/>
          </a:xfrm>
          <a:prstGeom prst="rect">
            <a:avLst/>
          </a:prstGeom>
          <a:noFill/>
        </p:spPr>
        <p:txBody>
          <a:bodyPr wrap="square">
            <a:noAutofit/>
          </a:bodyPr>
          <a:lstStyle/>
          <a:p>
            <a:pPr algn="ctr">
              <a:lnSpc>
                <a:spcPct val="100000"/>
              </a:lnSpc>
            </a:pPr>
            <a:r>
              <a:rPr lang="en-US" sz="3600" b="1" dirty="0">
                <a:solidFill>
                  <a:srgbClr val="FF0000"/>
                </a:solidFill>
              </a:rPr>
              <a:t>BRAINSTORMING</a:t>
            </a:r>
          </a:p>
        </p:txBody>
      </p:sp>
      <p:pic>
        <p:nvPicPr>
          <p:cNvPr id="7" name="Content Placeholder 6" descr="brainstorming-5626904-4688470"/>
          <p:cNvPicPr>
            <a:picLocks noChangeAspect="1"/>
          </p:cNvPicPr>
          <p:nvPr/>
        </p:nvPicPr>
        <p:blipFill>
          <a:blip r:embed="rId3"/>
          <a:stretch>
            <a:fillRect/>
          </a:stretch>
        </p:blipFill>
        <p:spPr>
          <a:xfrm>
            <a:off x="328295" y="1689735"/>
            <a:ext cx="3248025" cy="3248025"/>
          </a:xfrm>
          <a:prstGeom prst="rect">
            <a:avLst/>
          </a:prstGeom>
        </p:spPr>
      </p:pic>
      <p:sp>
        <p:nvSpPr>
          <p:cNvPr id="10" name="TextBox 20"/>
          <p:cNvSpPr txBox="1"/>
          <p:nvPr/>
        </p:nvSpPr>
        <p:spPr>
          <a:xfrm>
            <a:off x="4034790" y="3246124"/>
            <a:ext cx="3234055" cy="935355"/>
          </a:xfrm>
          <a:prstGeom prst="rect">
            <a:avLst/>
          </a:prstGeom>
          <a:noFill/>
        </p:spPr>
        <p:txBody>
          <a:bodyPr wrap="square">
            <a:noAutofit/>
          </a:bodyPr>
          <a:lstStyle/>
          <a:p>
            <a:pPr algn="just">
              <a:lnSpc>
                <a:spcPct val="100000"/>
              </a:lnSpc>
            </a:pPr>
            <a:r>
              <a:rPr lang="en-US" sz="4000" b="1" i="1" dirty="0">
                <a:solidFill>
                  <a:srgbClr val="FF0000"/>
                </a:solidFill>
              </a:rPr>
              <a:t>Examples:</a:t>
            </a:r>
          </a:p>
        </p:txBody>
      </p:sp>
      <p:sp>
        <p:nvSpPr>
          <p:cNvPr id="4" name="TextBox 20"/>
          <p:cNvSpPr txBox="1"/>
          <p:nvPr/>
        </p:nvSpPr>
        <p:spPr>
          <a:xfrm>
            <a:off x="4034789" y="3886757"/>
            <a:ext cx="7596771" cy="935355"/>
          </a:xfrm>
          <a:prstGeom prst="rect">
            <a:avLst/>
          </a:prstGeom>
          <a:noFill/>
        </p:spPr>
        <p:txBody>
          <a:bodyPr wrap="square">
            <a:noAutofit/>
          </a:bodyPr>
          <a:lstStyle/>
          <a:p>
            <a:pPr>
              <a:lnSpc>
                <a:spcPct val="100000"/>
              </a:lnSpc>
            </a:pPr>
            <a:r>
              <a:rPr lang="en-US" sz="4000" b="1" dirty="0">
                <a:solidFill>
                  <a:schemeClr val="tx1"/>
                </a:solidFill>
              </a:rPr>
              <a:t>Family Relationships, Family roles, ....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
                                        </p:tgtEl>
                                        <p:attrNameLst>
                                          <p:attrName>style.visibility</p:attrName>
                                        </p:attrNameLst>
                                      </p:cBhvr>
                                      <p:to>
                                        <p:strVal val="visible"/>
                                      </p:to>
                                    </p:set>
                                    <p:anim calcmode="discrete" valueType="clr">
                                      <p:cBhvr override="childStyle">
                                        <p:cTn id="21"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
                                        </p:tgtEl>
                                        <p:attrNameLst>
                                          <p:attrName>fillcolor</p:attrName>
                                        </p:attrNameLst>
                                      </p:cBhvr>
                                      <p:tavLst>
                                        <p:tav tm="0">
                                          <p:val>
                                            <p:clrVal>
                                              <a:schemeClr val="accent2"/>
                                            </p:clrVal>
                                          </p:val>
                                        </p:tav>
                                        <p:tav tm="50000">
                                          <p:val>
                                            <p:clrVal>
                                              <a:schemeClr val="hlink"/>
                                            </p:clrVal>
                                          </p:val>
                                        </p:tav>
                                      </p:tavLst>
                                    </p:anim>
                                    <p:set>
                                      <p:cBhvr>
                                        <p:cTn id="23"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10" grpId="0"/>
      <p:bldP spid="10" grpId="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5" name="TextBox 20"/>
          <p:cNvSpPr txBox="1"/>
          <p:nvPr/>
        </p:nvSpPr>
        <p:spPr>
          <a:xfrm>
            <a:off x="2289810" y="5192395"/>
            <a:ext cx="7842250" cy="915670"/>
          </a:xfrm>
          <a:prstGeom prst="rect">
            <a:avLst/>
          </a:prstGeom>
          <a:noFill/>
        </p:spPr>
        <p:txBody>
          <a:bodyPr wrap="square">
            <a:noAutofit/>
          </a:bodyPr>
          <a:lstStyle/>
          <a:p>
            <a:pPr algn="ctr">
              <a:lnSpc>
                <a:spcPct val="100000"/>
              </a:lnSpc>
            </a:pPr>
            <a:r>
              <a:rPr lang="en-US" sz="4800" b="1" dirty="0">
                <a:solidFill>
                  <a:srgbClr val="FF0000"/>
                </a:solidFill>
              </a:rPr>
              <a:t>Family Tree Brainstorm</a:t>
            </a:r>
          </a:p>
        </p:txBody>
      </p:sp>
      <p:pic>
        <p:nvPicPr>
          <p:cNvPr id="3" name="Content Placeholder 2" descr="giphy"/>
          <p:cNvPicPr>
            <a:picLocks noGrp="1" noChangeAspect="1"/>
          </p:cNvPicPr>
          <p:nvPr>
            <p:ph idx="1"/>
          </p:nvPr>
        </p:nvPicPr>
        <p:blipFill>
          <a:blip r:embed="rId3"/>
          <a:stretch>
            <a:fillRect/>
          </a:stretch>
        </p:blipFill>
        <p:spPr>
          <a:xfrm>
            <a:off x="4110355" y="1306830"/>
            <a:ext cx="3885565" cy="38855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5" name="TextBox 20"/>
          <p:cNvSpPr txBox="1"/>
          <p:nvPr/>
        </p:nvSpPr>
        <p:spPr>
          <a:xfrm>
            <a:off x="302260" y="1308100"/>
            <a:ext cx="11553190" cy="915670"/>
          </a:xfrm>
          <a:prstGeom prst="rect">
            <a:avLst/>
          </a:prstGeom>
          <a:noFill/>
        </p:spPr>
        <p:txBody>
          <a:bodyPr wrap="square">
            <a:noAutofit/>
          </a:bodyPr>
          <a:lstStyle/>
          <a:p>
            <a:pPr>
              <a:lnSpc>
                <a:spcPct val="100000"/>
              </a:lnSpc>
            </a:pPr>
            <a:r>
              <a:rPr lang="en-US" sz="4000" dirty="0"/>
              <a:t>- Create a family tree diagram, starting with yourself as the center and extending outwards to include  your parents, grandparents, siblings</a:t>
            </a:r>
            <a:r>
              <a:rPr lang="en-US" sz="4000"/>
              <a:t>, ….</a:t>
            </a:r>
            <a:endParaRPr lang="en-US" sz="4000" dirty="0"/>
          </a:p>
        </p:txBody>
      </p:sp>
      <p:sp>
        <p:nvSpPr>
          <p:cNvPr id="13" name="TextBox 20"/>
          <p:cNvSpPr txBox="1"/>
          <p:nvPr/>
        </p:nvSpPr>
        <p:spPr>
          <a:xfrm>
            <a:off x="302260" y="3565115"/>
            <a:ext cx="11806018" cy="915670"/>
          </a:xfrm>
          <a:prstGeom prst="rect">
            <a:avLst/>
          </a:prstGeom>
          <a:noFill/>
        </p:spPr>
        <p:txBody>
          <a:bodyPr wrap="square">
            <a:noAutofit/>
          </a:bodyPr>
          <a:lstStyle/>
          <a:p>
            <a:pPr>
              <a:lnSpc>
                <a:spcPct val="100000"/>
              </a:lnSpc>
            </a:pPr>
            <a:r>
              <a:rPr lang="en-US" sz="4000" dirty="0"/>
              <a:t> - Add details to each branch of their family tree, including names, relationships, occupations, memorable events, and any unique traditions or customs associated with </a:t>
            </a:r>
            <a:r>
              <a:rPr lang="en-US" sz="4000"/>
              <a:t>your families.</a:t>
            </a:r>
            <a:endParaRPr lang="en-US" sz="4000" dirty="0"/>
          </a:p>
        </p:txBody>
      </p:sp>
      <p:sp>
        <p:nvSpPr>
          <p:cNvPr id="18" name="Rounded Rectangle 17"/>
          <p:cNvSpPr/>
          <p:nvPr/>
        </p:nvSpPr>
        <p:spPr>
          <a:xfrm>
            <a:off x="-2621915" y="2223770"/>
            <a:ext cx="2275205" cy="1328420"/>
          </a:xfrm>
          <a:prstGeom prst="roundRect">
            <a:avLst/>
          </a:prstGeom>
          <a:solidFill>
            <a:srgbClr val="E3662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a:t>PETER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C3ED"/>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6" name="Rounded Rectangle 5"/>
          <p:cNvSpPr/>
          <p:nvPr/>
        </p:nvSpPr>
        <p:spPr>
          <a:xfrm>
            <a:off x="5108399" y="3876782"/>
            <a:ext cx="2275205" cy="1328420"/>
          </a:xfrm>
          <a:prstGeom prst="roundRect">
            <a:avLst/>
          </a:prstGeom>
          <a:solidFill>
            <a:srgbClr val="E3662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a:t>PETER</a:t>
            </a:r>
          </a:p>
        </p:txBody>
      </p:sp>
      <p:sp>
        <p:nvSpPr>
          <p:cNvPr id="7" name="Rounded Rectangle 6"/>
          <p:cNvSpPr/>
          <p:nvPr/>
        </p:nvSpPr>
        <p:spPr>
          <a:xfrm>
            <a:off x="1717782" y="1218293"/>
            <a:ext cx="4119349" cy="2565400"/>
          </a:xfrm>
          <a:prstGeom prst="roundRect">
            <a:avLst/>
          </a:prstGeom>
          <a:solidFill>
            <a:schemeClr val="accent6">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4000" dirty="0">
                <a:solidFill>
                  <a:schemeClr val="tx1"/>
                </a:solidFill>
              </a:rPr>
              <a:t> Father: Ben</a:t>
            </a:r>
          </a:p>
          <a:p>
            <a:r>
              <a:rPr lang="en-US" sz="4000" dirty="0">
                <a:solidFill>
                  <a:schemeClr val="tx1"/>
                </a:solidFill>
              </a:rPr>
              <a:t>Age: 50</a:t>
            </a:r>
          </a:p>
          <a:p>
            <a:r>
              <a:rPr lang="en-US" sz="4000" dirty="0">
                <a:solidFill>
                  <a:schemeClr val="tx1"/>
                </a:solidFill>
              </a:rPr>
              <a:t>He has taught me      many things.</a:t>
            </a:r>
          </a:p>
        </p:txBody>
      </p:sp>
      <p:sp>
        <p:nvSpPr>
          <p:cNvPr id="8" name="Rounded Rectangle 7"/>
          <p:cNvSpPr/>
          <p:nvPr/>
        </p:nvSpPr>
        <p:spPr>
          <a:xfrm>
            <a:off x="6246001" y="1170615"/>
            <a:ext cx="4020458" cy="2660756"/>
          </a:xfrm>
          <a:prstGeom prst="roundRect">
            <a:avLst/>
          </a:prstGeom>
          <a:solidFill>
            <a:schemeClr val="accent6">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4000" dirty="0">
                <a:solidFill>
                  <a:schemeClr val="tx1"/>
                </a:solidFill>
              </a:rPr>
              <a:t> Mother: Mary</a:t>
            </a:r>
          </a:p>
          <a:p>
            <a:r>
              <a:rPr lang="en-US" sz="4000" dirty="0">
                <a:solidFill>
                  <a:schemeClr val="tx1"/>
                </a:solidFill>
              </a:rPr>
              <a:t> Age: 45</a:t>
            </a:r>
          </a:p>
          <a:p>
            <a:r>
              <a:rPr lang="en-US" sz="4000" dirty="0">
                <a:solidFill>
                  <a:schemeClr val="tx1"/>
                </a:solidFill>
              </a:rPr>
              <a:t> She always takes care of me.</a:t>
            </a:r>
          </a:p>
        </p:txBody>
      </p:sp>
      <p:sp>
        <p:nvSpPr>
          <p:cNvPr id="10" name="Rounded Rectangle 9"/>
          <p:cNvSpPr/>
          <p:nvPr/>
        </p:nvSpPr>
        <p:spPr>
          <a:xfrm>
            <a:off x="487067" y="4308912"/>
            <a:ext cx="3974205" cy="865505"/>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dirty="0"/>
              <a:t>Brother: _______</a:t>
            </a:r>
          </a:p>
        </p:txBody>
      </p:sp>
      <p:sp>
        <p:nvSpPr>
          <p:cNvPr id="11" name="Rounded Rectangle 10"/>
          <p:cNvSpPr/>
          <p:nvPr/>
        </p:nvSpPr>
        <p:spPr>
          <a:xfrm>
            <a:off x="7880372" y="4265191"/>
            <a:ext cx="3555415" cy="877570"/>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dirty="0"/>
              <a:t>Sister: _______</a:t>
            </a:r>
          </a:p>
        </p:txBody>
      </p:sp>
      <p:sp>
        <p:nvSpPr>
          <p:cNvPr id="19" name="Rounded Rectangle 18"/>
          <p:cNvSpPr/>
          <p:nvPr/>
        </p:nvSpPr>
        <p:spPr>
          <a:xfrm>
            <a:off x="6982058" y="5641974"/>
            <a:ext cx="3420745" cy="877570"/>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___________</a:t>
            </a:r>
          </a:p>
        </p:txBody>
      </p:sp>
      <p:sp>
        <p:nvSpPr>
          <p:cNvPr id="22" name="Rounded Rectangle 21"/>
          <p:cNvSpPr/>
          <p:nvPr/>
        </p:nvSpPr>
        <p:spPr>
          <a:xfrm>
            <a:off x="2416386" y="5713732"/>
            <a:ext cx="3420745" cy="877570"/>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___________</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000" fill="hold">
                                          <p:stCondLst>
                                            <p:cond delay="0"/>
                                          </p:stCondLst>
                                        </p:cTn>
                                        <p:tgtEl>
                                          <p:spTgt spid="10"/>
                                        </p:tgtEl>
                                        <p:attrNameLst>
                                          <p:attrName>style.visibility</p:attrName>
                                        </p:attrNameLst>
                                      </p:cBhvr>
                                      <p:to>
                                        <p:strVal val="visible"/>
                                      </p:to>
                                    </p:set>
                                    <p:animEffect transition="in" filter="circle(in)">
                                      <p:cBhvr>
                                        <p:cTn id="17" dur="1000"/>
                                        <p:tgtEl>
                                          <p:spTgt spid="10"/>
                                        </p:tgtEl>
                                      </p:cBhvr>
                                    </p:animEffect>
                                  </p:childTnLst>
                                </p:cTn>
                              </p:par>
                              <p:par>
                                <p:cTn id="18" presetID="6" presetClass="entr" presetSubtype="16" fill="hold" grpId="0" nodeType="withEffect">
                                  <p:stCondLst>
                                    <p:cond delay="0"/>
                                  </p:stCondLst>
                                  <p:childTnLst>
                                    <p:set>
                                      <p:cBhvr>
                                        <p:cTn id="19" dur="1000" fill="hold">
                                          <p:stCondLst>
                                            <p:cond delay="0"/>
                                          </p:stCondLst>
                                        </p:cTn>
                                        <p:tgtEl>
                                          <p:spTgt spid="11"/>
                                        </p:tgtEl>
                                        <p:attrNameLst>
                                          <p:attrName>style.visibility</p:attrName>
                                        </p:attrNameLst>
                                      </p:cBhvr>
                                      <p:to>
                                        <p:strVal val="visible"/>
                                      </p:to>
                                    </p:set>
                                    <p:animEffect transition="in" filter="circle(in)">
                                      <p:cBhvr>
                                        <p:cTn id="20" dur="1000"/>
                                        <p:tgtEl>
                                          <p:spTgt spid="11"/>
                                        </p:tgtEl>
                                      </p:cBhvr>
                                    </p:animEffect>
                                  </p:childTnLst>
                                </p:cTn>
                              </p:par>
                              <p:par>
                                <p:cTn id="21" presetID="6" presetClass="entr" presetSubtype="16" fill="hold" grpId="0" nodeType="withEffect">
                                  <p:stCondLst>
                                    <p:cond delay="0"/>
                                  </p:stCondLst>
                                  <p:childTnLst>
                                    <p:set>
                                      <p:cBhvr>
                                        <p:cTn id="22" dur="1000" fill="hold">
                                          <p:stCondLst>
                                            <p:cond delay="0"/>
                                          </p:stCondLst>
                                        </p:cTn>
                                        <p:tgtEl>
                                          <p:spTgt spid="22"/>
                                        </p:tgtEl>
                                        <p:attrNameLst>
                                          <p:attrName>style.visibility</p:attrName>
                                        </p:attrNameLst>
                                      </p:cBhvr>
                                      <p:to>
                                        <p:strVal val="visible"/>
                                      </p:to>
                                    </p:set>
                                    <p:animEffect transition="in" filter="circle(in)">
                                      <p:cBhvr>
                                        <p:cTn id="23" dur="1000"/>
                                        <p:tgtEl>
                                          <p:spTgt spid="22"/>
                                        </p:tgtEl>
                                      </p:cBhvr>
                                    </p:animEffect>
                                  </p:childTnLst>
                                </p:cTn>
                              </p:par>
                              <p:par>
                                <p:cTn id="24" presetID="6" presetClass="entr" presetSubtype="16" fill="hold" grpId="0" nodeType="withEffect">
                                  <p:stCondLst>
                                    <p:cond delay="0"/>
                                  </p:stCondLst>
                                  <p:childTnLst>
                                    <p:set>
                                      <p:cBhvr>
                                        <p:cTn id="25" dur="1000" fill="hold">
                                          <p:stCondLst>
                                            <p:cond delay="0"/>
                                          </p:stCondLst>
                                        </p:cTn>
                                        <p:tgtEl>
                                          <p:spTgt spid="19"/>
                                        </p:tgtEl>
                                        <p:attrNameLst>
                                          <p:attrName>style.visibility</p:attrName>
                                        </p:attrNameLst>
                                      </p:cBhvr>
                                      <p:to>
                                        <p:strVal val="visible"/>
                                      </p:to>
                                    </p:set>
                                    <p:animEffect transition="in" filter="circle(in)">
                                      <p:cBhvr>
                                        <p:cTn id="2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1" grpId="0" animBg="1"/>
      <p:bldP spid="11" grpId="1" animBg="1"/>
      <p:bldP spid="19" grpId="0" animBg="1"/>
      <p:bldP spid="19" grpId="1" animBg="1"/>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C3ED"/>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100" name="Text Box 99"/>
          <p:cNvSpPr txBox="1"/>
          <p:nvPr/>
        </p:nvSpPr>
        <p:spPr>
          <a:xfrm>
            <a:off x="487045" y="2530536"/>
            <a:ext cx="11525983" cy="2400657"/>
          </a:xfrm>
          <a:prstGeom prst="rect">
            <a:avLst/>
          </a:prstGeom>
          <a:noFill/>
          <a:ln w="9525">
            <a:noFill/>
          </a:ln>
        </p:spPr>
        <p:txBody>
          <a:bodyPr wrap="square">
            <a:spAutoFit/>
          </a:bodyPr>
          <a:lstStyle/>
          <a:p>
            <a:pPr marL="635" indent="-635"/>
            <a:r>
              <a:rPr lang="en-US" sz="5000" b="0">
                <a:latin typeface="Calibri" panose="020F0502020204030204" pitchFamily="34" charset="0"/>
                <a:cs typeface="Calibri" panose="020F0502020204030204" pitchFamily="34" charset="0"/>
              </a:rPr>
              <a:t>- How family dynamics and traditions have evolved over time, and how these changes have impacted your family life?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TotalTime>
  <Words>1238</Words>
  <Application>Microsoft Office PowerPoint</Application>
  <PresentationFormat>Widescreen</PresentationFormat>
  <Paragraphs>159</Paragraphs>
  <Slides>20</Slides>
  <Notes>17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Adobe Gothic Std B</vt:lpstr>
      <vt:lpstr>Arial</vt:lpstr>
      <vt:lpstr>Calibri</vt:lpstr>
      <vt:lpstr>Calibri Light</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Linh-Ban NN</cp:lastModifiedBy>
  <cp:revision>322</cp:revision>
  <dcterms:created xsi:type="dcterms:W3CDTF">2020-12-09T02:04:00Z</dcterms:created>
  <dcterms:modified xsi:type="dcterms:W3CDTF">2024-08-09T11:31:13Z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1033-12.2.0.13306</vt:lpwstr>
  </property>
</Properties>
</file>