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1" r:id="rId9"/>
    <p:sldId id="264" r:id="rId10"/>
    <p:sldId id="269" r:id="rId11"/>
    <p:sldId id="265" r:id="rId12"/>
    <p:sldId id="267" r:id="rId13"/>
    <p:sldId id="268" r:id="rId14"/>
    <p:sldId id="266" r:id="rId15"/>
    <p:sldId id="270" r:id="rId16"/>
    <p:sldId id="271" r:id="rId17"/>
    <p:sldId id="275" r:id="rId18"/>
    <p:sldId id="272" r:id="rId19"/>
    <p:sldId id="276" r:id="rId20"/>
    <p:sldId id="277" r:id="rId21"/>
    <p:sldId id="278" r:id="rId22"/>
    <p:sldId id="279" r:id="rId23"/>
    <p:sldId id="273" r:id="rId24"/>
    <p:sldId id="274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27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7188-9523-461C-A538-6063C0DDD0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61AD-6427-4E4E-BB8D-FF1C3DEC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61AD-6427-4E4E-BB8D-FF1C3DEC6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12" Type="http://schemas.openxmlformats.org/officeDocument/2006/relationships/image" Target="../media/image9.png"/><Relationship Id="rId2" Type="http://schemas.openxmlformats.org/officeDocument/2006/relationships/image" Target="../media/image4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0.svg"/><Relationship Id="rId5" Type="http://schemas.openxmlformats.org/officeDocument/2006/relationships/image" Target="../media/image85.svg"/><Relationship Id="rId15" Type="http://schemas.openxmlformats.org/officeDocument/2006/relationships/image" Target="../media/image22.svg"/><Relationship Id="rId4" Type="http://schemas.openxmlformats.org/officeDocument/2006/relationships/image" Target="../media/image41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20.png"/><Relationship Id="rId2" Type="http://schemas.openxmlformats.org/officeDocument/2006/relationships/image" Target="../media/image28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5" Type="http://schemas.openxmlformats.org/officeDocument/2006/relationships/image" Target="../media/image47.png"/><Relationship Id="rId10" Type="http://schemas.openxmlformats.org/officeDocument/2006/relationships/image" Target="../media/image45.png"/><Relationship Id="rId9" Type="http://schemas.openxmlformats.org/officeDocument/2006/relationships/image" Target="../media/image59.svg"/><Relationship Id="rId1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77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7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svg"/><Relationship Id="rId18" Type="http://schemas.openxmlformats.org/officeDocument/2006/relationships/image" Target="../media/image55.png"/><Relationship Id="rId3" Type="http://schemas.openxmlformats.org/officeDocument/2006/relationships/image" Target="../media/image79.svg"/><Relationship Id="rId7" Type="http://schemas.openxmlformats.org/officeDocument/2006/relationships/image" Target="../media/image73.svg"/><Relationship Id="rId12" Type="http://schemas.openxmlformats.org/officeDocument/2006/relationships/image" Target="../media/image45.png"/><Relationship Id="rId17" Type="http://schemas.openxmlformats.org/officeDocument/2006/relationships/image" Target="../media/image54.jpg"/><Relationship Id="rId2" Type="http://schemas.openxmlformats.org/officeDocument/2006/relationships/image" Target="../media/image52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56.png"/><Relationship Id="rId9" Type="http://schemas.openxmlformats.org/officeDocument/2006/relationships/image" Target="../media/image18.sv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8.png"/><Relationship Id="rId7" Type="http://schemas.openxmlformats.org/officeDocument/2006/relationships/image" Target="../media/image66.svg"/><Relationship Id="rId12" Type="http://schemas.openxmlformats.org/officeDocument/2006/relationships/image" Target="../media/image10.svg"/><Relationship Id="rId17" Type="http://schemas.openxmlformats.org/officeDocument/2006/relationships/image" Target="../media/image61.png"/><Relationship Id="rId2" Type="http://schemas.openxmlformats.org/officeDocument/2006/relationships/image" Target="../media/image2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59.svg"/><Relationship Id="rId15" Type="http://schemas.microsoft.com/office/2007/relationships/hdphoto" Target="../media/hdphoto2.wdp"/><Relationship Id="rId10" Type="http://schemas.openxmlformats.org/officeDocument/2006/relationships/image" Target="../media/image73.sv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4.jpg"/><Relationship Id="rId12" Type="http://schemas.openxmlformats.org/officeDocument/2006/relationships/image" Target="../media/image6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2.png"/><Relationship Id="rId5" Type="http://schemas.openxmlformats.org/officeDocument/2006/relationships/image" Target="../media/image83.sv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6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92.svg"/><Relationship Id="rId3" Type="http://schemas.openxmlformats.org/officeDocument/2006/relationships/image" Target="../media/image53.svg"/><Relationship Id="rId7" Type="http://schemas.openxmlformats.org/officeDocument/2006/relationships/image" Target="../media/image26.svg"/><Relationship Id="rId12" Type="http://schemas.openxmlformats.org/officeDocument/2006/relationships/image" Target="../media/image67.png"/><Relationship Id="rId17" Type="http://schemas.openxmlformats.org/officeDocument/2006/relationships/image" Target="../media/image68.png"/><Relationship Id="rId2" Type="http://schemas.openxmlformats.org/officeDocument/2006/relationships/image" Target="../media/image28.png"/><Relationship Id="rId16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90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66.png"/><Relationship Id="rId3" Type="http://schemas.openxmlformats.org/officeDocument/2006/relationships/image" Target="../media/image53.svg"/><Relationship Id="rId21" Type="http://schemas.openxmlformats.org/officeDocument/2006/relationships/image" Target="../media/image72.png"/><Relationship Id="rId7" Type="http://schemas.openxmlformats.org/officeDocument/2006/relationships/image" Target="../media/image26.svg"/><Relationship Id="rId12" Type="http://schemas.openxmlformats.org/officeDocument/2006/relationships/image" Target="../media/image9.png"/><Relationship Id="rId17" Type="http://schemas.openxmlformats.org/officeDocument/2006/relationships/image" Target="../media/image64.jpg"/><Relationship Id="rId2" Type="http://schemas.openxmlformats.org/officeDocument/2006/relationships/image" Target="../media/image28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9" Type="http://schemas.openxmlformats.org/officeDocument/2006/relationships/image" Target="../media/image70.png"/><Relationship Id="rId4" Type="http://schemas.openxmlformats.org/officeDocument/2006/relationships/image" Target="../media/image18.png"/><Relationship Id="rId9" Type="http://schemas.openxmlformats.org/officeDocument/2006/relationships/image" Target="../media/image90.svg"/><Relationship Id="rId22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microsoft.com/office/2007/relationships/hdphoto" Target="../media/hdphoto3.wdp"/><Relationship Id="rId7" Type="http://schemas.openxmlformats.org/officeDocument/2006/relationships/image" Target="../media/image96.svg"/><Relationship Id="rId17" Type="http://schemas.openxmlformats.org/officeDocument/2006/relationships/image" Target="../media/image76.png"/><Relationship Id="rId2" Type="http://schemas.openxmlformats.org/officeDocument/2006/relationships/image" Target="../media/image74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9" Type="http://schemas.openxmlformats.org/officeDocument/2006/relationships/image" Target="../media/image77.png"/><Relationship Id="rId1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8" Type="http://schemas.openxmlformats.org/officeDocument/2006/relationships/image" Target="../media/image35.png"/><Relationship Id="rId7" Type="http://schemas.openxmlformats.org/officeDocument/2006/relationships/image" Target="../media/image61.svg"/><Relationship Id="rId17" Type="http://schemas.openxmlformats.org/officeDocument/2006/relationships/image" Target="../media/image79.png"/><Relationship Id="rId2" Type="http://schemas.openxmlformats.org/officeDocument/2006/relationships/image" Target="../media/image36.png"/><Relationship Id="rId16" Type="http://schemas.microsoft.com/office/2007/relationships/hdphoto" Target="../media/hdphoto4.wdp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5" Type="http://schemas.openxmlformats.org/officeDocument/2006/relationships/image" Target="../media/image78.png"/><Relationship Id="rId10" Type="http://schemas.openxmlformats.org/officeDocument/2006/relationships/image" Target="../media/image64.svg"/><Relationship Id="rId19" Type="http://schemas.openxmlformats.org/officeDocument/2006/relationships/image" Target="../media/image80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18" Type="http://schemas.openxmlformats.org/officeDocument/2006/relationships/image" Target="../media/image42.png"/><Relationship Id="rId12" Type="http://schemas.openxmlformats.org/officeDocument/2006/relationships/image" Target="../media/image9.png"/><Relationship Id="rId17" Type="http://schemas.openxmlformats.org/officeDocument/2006/relationships/image" Target="../media/image41.png"/><Relationship Id="rId7" Type="http://schemas.openxmlformats.org/officeDocument/2006/relationships/image" Target="../media/image87.svg"/><Relationship Id="rId2" Type="http://schemas.openxmlformats.org/officeDocument/2006/relationships/image" Target="../media/image22.png"/><Relationship Id="rId16" Type="http://schemas.openxmlformats.org/officeDocument/2006/relationships/image" Target="../media/image82.jp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5" Type="http://schemas.openxmlformats.org/officeDocument/2006/relationships/image" Target="../media/image22.svg"/><Relationship Id="rId5" Type="http://schemas.openxmlformats.org/officeDocument/2006/relationships/image" Target="../media/image85.svg"/><Relationship Id="rId19" Type="http://schemas.openxmlformats.org/officeDocument/2006/relationships/image" Target="../media/image35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85.png"/><Relationship Id="rId10" Type="http://schemas.openxmlformats.org/officeDocument/2006/relationships/image" Target="../media/image34.png"/><Relationship Id="rId9" Type="http://schemas.openxmlformats.org/officeDocument/2006/relationships/image" Target="../media/image46.svg"/><Relationship Id="rId14" Type="http://schemas.openxmlformats.org/officeDocument/2006/relationships/image" Target="../media/image8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6.jp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9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75.sv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10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90.svg"/><Relationship Id="rId4" Type="http://schemas.openxmlformats.org/officeDocument/2006/relationships/image" Target="../media/image66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12" Type="http://schemas.openxmlformats.org/officeDocument/2006/relationships/image" Target="../media/image13.png"/><Relationship Id="rId7" Type="http://schemas.openxmlformats.org/officeDocument/2006/relationships/image" Target="../media/image8.svg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22.svg"/><Relationship Id="rId15" Type="http://schemas.openxmlformats.org/officeDocument/2006/relationships/image" Target="../media/image24.svg"/><Relationship Id="rId10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0.sv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8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32.sv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17" Type="http://schemas.openxmlformats.org/officeDocument/2006/relationships/image" Target="../media/image27.png"/><Relationship Id="rId2" Type="http://schemas.openxmlformats.org/officeDocument/2006/relationships/image" Target="../media/image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15" Type="http://schemas.openxmlformats.org/officeDocument/2006/relationships/image" Target="../media/image59.sv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5.png"/><Relationship Id="rId3" Type="http://schemas.openxmlformats.org/officeDocument/2006/relationships/image" Target="../media/image53.sv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7" Type="http://schemas.openxmlformats.org/officeDocument/2006/relationships/image" Target="../media/image38.svg"/><Relationship Id="rId2" Type="http://schemas.openxmlformats.org/officeDocument/2006/relationships/image" Target="../media/image2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30.png"/><Relationship Id="rId19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55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6.sv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1.png"/><Relationship Id="rId7" Type="http://schemas.openxmlformats.org/officeDocument/2006/relationships/image" Target="../media/image61.svg"/><Relationship Id="rId12" Type="http://schemas.openxmlformats.org/officeDocument/2006/relationships/image" Target="../media/image66.sv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59.svg"/><Relationship Id="rId15" Type="http://schemas.openxmlformats.org/officeDocument/2006/relationships/image" Target="../media/image23.png"/><Relationship Id="rId10" Type="http://schemas.openxmlformats.org/officeDocument/2006/relationships/image" Target="../media/image64.sv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6363" y="3141945"/>
            <a:ext cx="12595565" cy="49063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3292" b="50"/>
          <a:stretch>
            <a:fillRect/>
          </a:stretch>
        </p:blipFill>
        <p:spPr>
          <a:xfrm flipH="1">
            <a:off x="457199" y="5544113"/>
            <a:ext cx="3332210" cy="533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2459" flipH="1">
            <a:off x="14748966" y="7322293"/>
            <a:ext cx="7078068" cy="6254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35495" flipH="1">
            <a:off x="16993463" y="4488164"/>
            <a:ext cx="914131" cy="1310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32028">
            <a:off x="15866972" y="5357573"/>
            <a:ext cx="1134974" cy="1956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09626" y="2576662"/>
            <a:ext cx="14324833" cy="4565633"/>
            <a:chOff x="0" y="1207153"/>
            <a:chExt cx="19099776" cy="608751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07153"/>
              <a:ext cx="19099776" cy="4431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 VỚI TIẾT HỌC HÔM NAY!</a:t>
              </a:r>
              <a:endParaRPr lang="en-US" sz="7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 l="2544" b="28221"/>
            <a:stretch>
              <a:fillRect/>
            </a:stretch>
          </p:blipFill>
          <p:spPr>
            <a:xfrm rot="395163">
              <a:off x="7677109" y="5931730"/>
              <a:ext cx="4316020" cy="13629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0600" y="826070"/>
            <a:ext cx="13057114" cy="1266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992" y="959367"/>
            <a:ext cx="1244672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3103381"/>
            <a:ext cx="1571625" cy="1439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3192549"/>
            <a:ext cx="116342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hiệu nhận biết 2 đường thẳng song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5934481"/>
            <a:ext cx="1571625" cy="14399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46418" y="5770994"/>
            <a:ext cx="12874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2 đường thẳng song song thì đường thẳng thứ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cắt 2 đường tạo các góc có tính chất như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thế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0683" y="6507543"/>
            <a:ext cx="1316033" cy="3548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704454" y="1016317"/>
            <a:ext cx="2472554" cy="979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1654" y="1005671"/>
            <a:ext cx="1898152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6715" y="2149079"/>
            <a:ext cx="14808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 Kẻ đường thẳng c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a tại A và cắt đường thẳng b tại B. Trên Hình 3.34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so le trong rồi rút ra nhận xét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đồng vị rồi rút ra nhận xét.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58" y="5903558"/>
            <a:ext cx="5148596" cy="39761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40" y="-768033"/>
            <a:ext cx="3206774" cy="281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076">
            <a:off x="15138946" y="7718609"/>
            <a:ext cx="3410958" cy="238664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8458200" y="6507543"/>
            <a:ext cx="632955" cy="5409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47183" y="6041343"/>
            <a:ext cx="7949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106400" y="2318825"/>
            <a:ext cx="5205014" cy="9205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1831522" cy="18315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9322" y="1447203"/>
            <a:ext cx="998872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dụng tính chất vừa học nếu a // b, kẻ đường thẳng c cắt a thì c có cắt b không?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0100"/>
            <a:ext cx="1831522" cy="18315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79322" y="5021638"/>
            <a:ext cx="10284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hợp kết quả của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ra tính chất gì của hai đường thẳng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92282" y="1421145"/>
            <a:ext cx="14185917" cy="7684755"/>
          </a:xfrm>
          <a:prstGeom prst="roundRect">
            <a:avLst>
              <a:gd name="adj" fmla="val 107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420163">
            <a:off x="8975433" y="1622754"/>
            <a:ext cx="337135" cy="29692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3203" y="2171700"/>
            <a:ext cx="414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76" y="4439291"/>
            <a:ext cx="4564214" cy="33591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69728" y="3713968"/>
            <a:ext cx="9904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bằng nhau.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3" y="7643373"/>
            <a:ext cx="2972513" cy="1805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35" y="8335289"/>
            <a:ext cx="2614111" cy="1408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80" y="6194411"/>
            <a:ext cx="1006045" cy="227098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960682" y="1139668"/>
            <a:ext cx="3081713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9279" y="1172490"/>
            <a:ext cx="2464521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240179">
            <a:off x="-525779" y="8702104"/>
            <a:ext cx="3590114" cy="120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69765">
            <a:off x="16880702" y="194063"/>
            <a:ext cx="1134974" cy="19568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3.35,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y’Bz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blipFill rotWithShape="0">
                <a:blip r:embed="rId13"/>
                <a:stretch>
                  <a:fillRect l="-1796" r="-1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316057"/>
            <a:ext cx="4724400" cy="4924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937324"/>
            <a:ext cx="2880729" cy="1507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17663" y="323598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blipFill rotWithShape="0">
                <a:blip r:embed="rId17"/>
                <a:stretch>
                  <a:fillRect l="-1778" r="-1944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1719235" y="1785065"/>
            <a:ext cx="4726778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20052" y="1775835"/>
            <a:ext cx="412514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69765">
            <a:off x="272324" y="8203384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1887357" y="1459908"/>
            <a:ext cx="3237015" cy="1022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866387"/>
            <a:ext cx="924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640195"/>
            <a:ext cx="1160270" cy="11602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3.36,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// 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BMN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3.37,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xx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’⊥xx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  <a:blipFill rotWithShape="0">
                <a:blip r:embed="rId12"/>
                <a:stretch>
                  <a:fillRect l="-1891" r="-206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9" y="5758779"/>
            <a:ext cx="4753039" cy="3308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24" y="2776109"/>
            <a:ext cx="4743531" cy="28973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0200" y="2552700"/>
            <a:ext cx="280293" cy="262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31229"/>
            <a:ext cx="5568696" cy="34013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AMN và ABC ở vị trí hai góc đồng vị,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hai góc AMN và BMN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(hoặc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hai góc trong cùng phía là CNM và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ACB)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  <a:blipFill rotWithShape="0">
                <a:blip r:embed="rId17"/>
                <a:stretch>
                  <a:fillRect l="-1780" r="-1831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0200" y="6591300"/>
            <a:ext cx="280293" cy="262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858" y="2281229"/>
            <a:ext cx="68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Vì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𝐴𝐵𝑦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so le trong với nhau).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  <a:blipFill rotWithShape="0">
                <a:blip r:embed="rId16"/>
                <a:stretch>
                  <a:fillRect l="-230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55" y="1971837"/>
            <a:ext cx="5333196" cy="3712026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3" y="6515101"/>
            <a:ext cx="2094499" cy="2021488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5400000">
            <a:off x="8813189" y="1116127"/>
            <a:ext cx="2399437" cy="13654584"/>
          </a:xfrm>
          <a:prstGeom prst="round2SameRect">
            <a:avLst>
              <a:gd name="adj1" fmla="val 2404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3" y="8012136"/>
            <a:ext cx="1521029" cy="1730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8701" y="5759655"/>
            <a:ext cx="316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  <a:blipFill rotWithShape="0">
                <a:blip r:embed="rId21"/>
                <a:stretch>
                  <a:fillRect r="-5524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  <a:blipFill rotWithShape="0">
                <a:blip r:embed="rId22"/>
                <a:stretch>
                  <a:fillRect r="-5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60958">
            <a:off x="-1598693" y="8435176"/>
            <a:ext cx="8348385" cy="370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5807" y="106765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flipV="1">
            <a:off x="1219200" y="246047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2642546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3.17 (SGK - tr53)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5564" y="3850850"/>
            <a:ext cx="15006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3.39,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vHn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07" y="5453692"/>
            <a:ext cx="5508848" cy="3897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blipFill rotWithShape="0">
                <a:blip r:embed="rId19"/>
                <a:stretch>
                  <a:fillRect l="-1685" r="-180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76900" y="490985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4773272" y="9079637"/>
            <a:ext cx="3237015" cy="1022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3.18 (SGK - tr53)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23" y="2324630"/>
            <a:ext cx="6350132" cy="328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3818" y="128123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3.40: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 // By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  <a:blipFill rotWithShape="0">
                <a:blip r:embed="rId17"/>
                <a:stretch>
                  <a:fillRect l="-3183" r="-1149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45" y="4598263"/>
            <a:ext cx="2445965" cy="1717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900" y="496642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𝑥𝐵𝐴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Am // By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Am // By,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/>
                        </m:ctrlPr>
                      </m:accPr>
                      <m:e>
                        <m:r>
                          <a:rPr lang="fr-FR" sz="4000" i="1"/>
                          <m:t>𝐶𝐷𝑚</m:t>
                        </m:r>
                      </m:e>
                    </m:acc>
                    <m:r>
                      <a:rPr lang="fr-FR" sz="4000" i="1"/>
                      <m:t>=</m:t>
                    </m:r>
                    <m:acc>
                      <m:accPr>
                        <m:chr m:val="̂"/>
                        <m:ctrlPr>
                          <a:rPr lang="en-US" sz="4000" i="1"/>
                        </m:ctrlPr>
                      </m:accPr>
                      <m:e>
                        <m:r>
                          <a:rPr lang="fr-FR" sz="4000" i="1"/>
                          <m:t>𝑡𝐶𝑦</m:t>
                        </m:r>
                      </m:e>
                    </m:acc>
                    <m:r>
                      <a:rPr lang="fr-FR" sz="4000" i="1"/>
                      <m:t>=12</m:t>
                    </m:r>
                    <m:sSup>
                      <m:sSupPr>
                        <m:ctrlPr>
                          <a:rPr lang="en-US" sz="4000" i="1"/>
                        </m:ctrlPr>
                      </m:sSupPr>
                      <m:e>
                        <m:r>
                          <a:rPr lang="fr-FR" sz="4000" i="1"/>
                          <m:t>0</m:t>
                        </m:r>
                      </m:e>
                      <m:sup>
                        <m:r>
                          <a:rPr lang="fr-FR" sz="4000" i="1"/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  <a:blipFill rotWithShape="0">
                <a:blip r:embed="rId19"/>
                <a:stretch>
                  <a:fillRect l="-1451" r="-1451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8" y="8039100"/>
            <a:ext cx="1594209" cy="20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85190">
            <a:off x="14527623" y="-601325"/>
            <a:ext cx="3937807" cy="308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986724">
            <a:off x="171078" y="6726229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23581" y="6721278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13697">
            <a:off x="727374" y="7532163"/>
            <a:ext cx="1785670" cy="2372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052308">
            <a:off x="17132462" y="2526373"/>
            <a:ext cx="851920" cy="14688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4838700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6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6603" y="2413947"/>
            <a:ext cx="1409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 điểm M nằm ngoài đường thẳng a, chúng ta đã biết cách vẽ một đường thẳng b đi qua điểm M và song song với a. Vậy có thể vẽ được bao nhiêu đường thẳng b như vậy?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26767"/>
            <a:ext cx="5410200" cy="40393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sp>
        <p:nvSpPr>
          <p:cNvPr id="21" name="Round Same Side Corner Rectangle 20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3.19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488" y="2603057"/>
            <a:ext cx="6676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MNB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82" y="1435029"/>
            <a:ext cx="5480304" cy="37183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70745" y="1322457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3.41:</a:t>
            </a: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0" y="4542049"/>
            <a:ext cx="2445965" cy="14396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55572" y="479940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  <a:blipFill rotWithShape="0">
                <a:blip r:embed="rId20"/>
                <a:stretch>
                  <a:fillRect l="-1408" r="-144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046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23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59085">
            <a:off x="16978274" y="8358518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0800" y="6741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1182804" y="1945086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949" y="2155737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3.21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7168" y="3164768"/>
            <a:ext cx="7842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3.43.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Ax’ // By    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By ⊥ HK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6" y="2880940"/>
            <a:ext cx="5913532" cy="3302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949" y="6433620"/>
            <a:ext cx="156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𝐴𝐵𝐾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// By (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 // By,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  <a:blipFill rotWithShape="0">
                <a:blip r:embed="rId15"/>
                <a:stretch>
                  <a:fillRect l="-1500" r="-1500" b="-5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73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118564"/>
            <a:ext cx="2361805" cy="885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33" name="Round Same Side Corner Rectangle 32"/>
          <p:cNvSpPr/>
          <p:nvPr/>
        </p:nvSpPr>
        <p:spPr>
          <a:xfrm flipV="1">
            <a:off x="1447800" y="11811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14945" y="13917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3.23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517816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3.44.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MN//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HK//MN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855710"/>
            <a:ext cx="4262893" cy="3927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1" y="5022783"/>
            <a:ext cx="2445965" cy="143965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0613" y="5280135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852" y="4977377"/>
            <a:ext cx="1341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DKH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MN.</a:t>
            </a:r>
          </a:p>
        </p:txBody>
      </p:sp>
    </p:spTree>
    <p:extLst>
      <p:ext uri="{BB962C8B-B14F-4D97-AF65-F5344CB8AC3E}">
        <p14:creationId xmlns:p14="http://schemas.microsoft.com/office/powerpoint/2010/main" val="158855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5781" y="2563677"/>
            <a:ext cx="2212714" cy="1155567"/>
            <a:chOff x="0" y="0"/>
            <a:chExt cx="2950285" cy="9476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114120" y="4288998"/>
            <a:ext cx="2212714" cy="1155567"/>
            <a:chOff x="0" y="0"/>
            <a:chExt cx="2950285" cy="9476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28113" y="6016796"/>
            <a:ext cx="2212714" cy="1155567"/>
            <a:chOff x="0" y="0"/>
            <a:chExt cx="2950285" cy="9476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82083" y="3034073"/>
            <a:ext cx="3891172" cy="88071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10000" y="1104900"/>
            <a:ext cx="110523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61062" y="2924795"/>
            <a:ext cx="154681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21071" y="4614010"/>
            <a:ext cx="166324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13297" y="6374643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9350" y="278751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0668" y="4015736"/>
            <a:ext cx="7970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556" y="6240636"/>
            <a:ext cx="894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Euclid.</a:t>
            </a:r>
          </a:p>
        </p:txBody>
      </p:sp>
      <p:grpSp>
        <p:nvGrpSpPr>
          <p:cNvPr id="28" name="Group 11"/>
          <p:cNvGrpSpPr/>
          <p:nvPr/>
        </p:nvGrpSpPr>
        <p:grpSpPr>
          <a:xfrm>
            <a:off x="2173225" y="7740218"/>
            <a:ext cx="2212714" cy="1155567"/>
            <a:chOff x="0" y="0"/>
            <a:chExt cx="2950285" cy="947668"/>
          </a:xfrm>
        </p:grpSpPr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sp>
        <p:nvSpPr>
          <p:cNvPr id="31" name="TextBox 23"/>
          <p:cNvSpPr txBox="1"/>
          <p:nvPr/>
        </p:nvSpPr>
        <p:spPr>
          <a:xfrm>
            <a:off x="2358409" y="8098065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556" y="7442757"/>
            <a:ext cx="6861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6" grpId="0"/>
      <p:bldP spid="27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6429"/>
          <a:stretch>
            <a:fillRect/>
          </a:stretch>
        </p:blipFill>
        <p:spPr>
          <a:xfrm rot="200098" flipH="1">
            <a:off x="-252665" y="5507267"/>
            <a:ext cx="5472294" cy="4733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23058" y="2880474"/>
            <a:ext cx="3369758" cy="3332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385709" y="4610100"/>
            <a:ext cx="5728266" cy="6177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80719">
            <a:off x="16989537" y="123596"/>
            <a:ext cx="974262" cy="1679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5200" y="2095500"/>
            <a:ext cx="12280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544" b="28221"/>
          <a:stretch>
            <a:fillRect/>
          </a:stretch>
        </p:blipFill>
        <p:spPr>
          <a:xfrm rot="461708">
            <a:off x="105709" y="631218"/>
            <a:ext cx="3237015" cy="102220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5399" y="1638300"/>
            <a:ext cx="15842609" cy="7209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428" y="2744298"/>
            <a:ext cx="169545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TIÊN ĐỀ EUCLID.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TÍNH CHẤT CỦA HAI ĐƯỜNG THẲNG SONG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46333"/>
          <a:stretch>
            <a:fillRect/>
          </a:stretch>
        </p:blipFill>
        <p:spPr>
          <a:xfrm rot="-944740">
            <a:off x="15524227" y="-627969"/>
            <a:ext cx="3470146" cy="41148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380719">
            <a:off x="16691813" y="2714726"/>
            <a:ext cx="1134974" cy="1956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6102" b="9245"/>
          <a:stretch>
            <a:fillRect/>
          </a:stretch>
        </p:blipFill>
        <p:spPr>
          <a:xfrm>
            <a:off x="11484338" y="2653201"/>
            <a:ext cx="7018599" cy="7633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51557" flipH="1">
            <a:off x="17305818" y="2764318"/>
            <a:ext cx="729079" cy="104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2277466" y="8886873"/>
            <a:ext cx="729079" cy="1045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1600" y="2985595"/>
            <a:ext cx="1302060" cy="1219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1600" y="5676900"/>
            <a:ext cx="1302060" cy="12192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66800" y="1106491"/>
            <a:ext cx="13123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2567" y="3179696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871001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8259" y="2686826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259" y="5317003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09636" y="800101"/>
            <a:ext cx="12577764" cy="15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85396">
            <a:off x="-1328322" y="7580729"/>
            <a:ext cx="4475917" cy="3659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669657">
            <a:off x="-1689638" y="7466293"/>
            <a:ext cx="4325528" cy="4244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8560">
            <a:off x="-44072" y="6846371"/>
            <a:ext cx="1005352" cy="1733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31221"/>
          <a:stretch>
            <a:fillRect/>
          </a:stretch>
        </p:blipFill>
        <p:spPr>
          <a:xfrm rot="-5638647">
            <a:off x="14068821" y="913145"/>
            <a:ext cx="6380959" cy="3878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0215" y="1208158"/>
            <a:ext cx="1199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584513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3634" y="3362587"/>
            <a:ext cx="12866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trước đường thẳng a và một điểm M không nằm trên đường thẳng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14" y="2375556"/>
            <a:ext cx="1284924" cy="112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2668" y="6497197"/>
            <a:ext cx="16126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chì vẽ đường thẳng b đi qua M và song song với đường thẳng 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màu vẽ đường thẳng c đi qua M và song song với đường thẳng a.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có nhận xét gì về vị trí của hai đường thẳng b và c?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23573" r="17870" b="39429"/>
          <a:stretch/>
        </p:blipFill>
        <p:spPr>
          <a:xfrm>
            <a:off x="6408677" y="4355575"/>
            <a:ext cx="7924801" cy="26713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713478" y="5143500"/>
            <a:ext cx="6934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328804" y="4492766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3478" y="51435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61078" y="5068765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3823649" y="8459206"/>
            <a:ext cx="509829" cy="3418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602566" y="827621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44050" y="3769144"/>
            <a:ext cx="1574636" cy="996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6" grpId="0"/>
      <p:bldP spid="30" grpId="0"/>
      <p:bldP spid="31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335595"/>
            <a:ext cx="2361805" cy="7458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2200" y="1008624"/>
            <a:ext cx="14630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ra nhận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qua điểm M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nằm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ngoài đường thẳng a vẽ được bao nhiêu đường thẳng song song với a?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1" y="1334192"/>
            <a:ext cx="1469885" cy="1287856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8458200" y="3104638"/>
            <a:ext cx="1066800" cy="1066800"/>
          </a:xfrm>
          <a:prstGeom prst="downArrow">
            <a:avLst>
              <a:gd name="adj1" fmla="val 4220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776632" y="4538811"/>
            <a:ext cx="4754154" cy="1079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09725" y="4738982"/>
            <a:ext cx="39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812" y="4255134"/>
            <a:ext cx="1173699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một điểm ở ngoài một đường thẳng, chỉ có một đường thẳng song song với đường thẳng đó.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787754" y="6426522"/>
            <a:ext cx="3239644" cy="1247606"/>
            <a:chOff x="0" y="0"/>
            <a:chExt cx="4828064" cy="953799"/>
          </a:xfrm>
        </p:grpSpPr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3428688" y="26775"/>
              <a:ext cx="1396046" cy="885292"/>
            </a:xfrm>
            <a:prstGeom prst="rect">
              <a:avLst/>
            </a:prstGeom>
          </p:spPr>
        </p:pic>
        <p:pic>
          <p:nvPicPr>
            <p:cNvPr id="29" name="Picture 1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7720" r="31345"/>
            <a:stretch>
              <a:fillRect/>
            </a:stretch>
          </p:blipFill>
          <p:spPr>
            <a:xfrm rot="26016">
              <a:off x="3458" y="13288"/>
              <a:ext cx="3515106" cy="9272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46594" y="6696382"/>
            <a:ext cx="258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0775" y="6370282"/>
            <a:ext cx="822650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điểm M nằm ngoài đường thẳng a thì đường thẳng b đi qua M và song song với a là duy nhất.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8750" r="18468" b="40385"/>
          <a:stretch/>
        </p:blipFill>
        <p:spPr>
          <a:xfrm>
            <a:off x="12477448" y="6195095"/>
            <a:ext cx="5888757" cy="29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1" y="1028700"/>
            <a:ext cx="16230600" cy="8374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33558">
            <a:off x="2744864" y="2332993"/>
            <a:ext cx="2223465" cy="445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8131" r="179" b="24351"/>
          <a:stretch>
            <a:fillRect/>
          </a:stretch>
        </p:blipFill>
        <p:spPr>
          <a:xfrm rot="5400000">
            <a:off x="-1519392" y="932804"/>
            <a:ext cx="6129652" cy="4264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43359" r="41854"/>
          <a:stretch>
            <a:fillRect/>
          </a:stretch>
        </p:blipFill>
        <p:spPr>
          <a:xfrm rot="7253166">
            <a:off x="15214706" y="7834206"/>
            <a:ext cx="3689888" cy="33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986724">
            <a:off x="195086" y="6626318"/>
            <a:ext cx="1667229" cy="15611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917651" flipH="1">
            <a:off x="326604" y="6613885"/>
            <a:ext cx="729079" cy="1045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1014" y="1616766"/>
            <a:ext cx="212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19" y="3225451"/>
            <a:ext cx="6645285" cy="423611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80719">
            <a:off x="16064345" y="143984"/>
            <a:ext cx="1134974" cy="195685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23917">
            <a:off x="16807238" y="1697243"/>
            <a:ext cx="1134974" cy="19568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010137" flipH="1">
            <a:off x="17010186" y="506027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6505" y="3048121"/>
            <a:ext cx="829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0833">
            <a:off x="1391416" y="639930"/>
            <a:ext cx="3376570" cy="11935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7147" y="729505"/>
            <a:ext cx="241774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8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59085">
            <a:off x="17201512" y="4935341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" y="2247900"/>
            <a:ext cx="4319058" cy="2753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6257" y="1489136"/>
            <a:ext cx="11451409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Euclid,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a. Do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1" y="6210300"/>
            <a:ext cx="3499983" cy="201067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911048" y="6521630"/>
            <a:ext cx="2417748" cy="89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6257" y="6902270"/>
            <a:ext cx="11442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Từ tiên đề Euclid ta suy ra được: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một trong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song song thì nó cũng cắt đường thẳng còn lại.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1270588" y="1127425"/>
            <a:ext cx="4761222" cy="11959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2319" y="1154727"/>
            <a:ext cx="4750521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3968423" y="8118809"/>
            <a:ext cx="3237015" cy="1022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1773" y="3220222"/>
            <a:ext cx="134975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1) Cho điểm M nằm ngoài đường thẳng a. Đường thẳng đi qua M và song song với a là duy nhất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(2) Có duy nhất một đường thẳng song song với một đường thẳng cho trước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(3) Qua điểm M nằm ngoài đường thẳng a, có ít nhất một đường thẳng song song với 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7816" y="848943"/>
            <a:ext cx="8641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03741"/>
            <a:ext cx="1710620" cy="1498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3" y="2871281"/>
            <a:ext cx="1647492" cy="1662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1084</Words>
  <Application>Microsoft Office PowerPoint</Application>
  <PresentationFormat>Custom</PresentationFormat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Microsoft account</cp:lastModifiedBy>
  <cp:revision>28</cp:revision>
  <dcterms:created xsi:type="dcterms:W3CDTF">2006-08-16T00:00:00Z</dcterms:created>
  <dcterms:modified xsi:type="dcterms:W3CDTF">2022-06-27T09:48:30Z</dcterms:modified>
  <dc:identifier>DAFD8QqN0sk</dc:identifier>
</cp:coreProperties>
</file>