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3" r:id="rId2"/>
    <p:sldId id="278" r:id="rId3"/>
    <p:sldId id="3396" r:id="rId4"/>
    <p:sldId id="306" r:id="rId5"/>
    <p:sldId id="260" r:id="rId6"/>
    <p:sldId id="284" r:id="rId7"/>
    <p:sldId id="309" r:id="rId8"/>
    <p:sldId id="307" r:id="rId9"/>
    <p:sldId id="312" r:id="rId10"/>
    <p:sldId id="314" r:id="rId11"/>
    <p:sldId id="315" r:id="rId12"/>
    <p:sldId id="316" r:id="rId13"/>
    <p:sldId id="3395" r:id="rId14"/>
    <p:sldId id="317" r:id="rId15"/>
    <p:sldId id="318" r:id="rId16"/>
    <p:sldId id="256" r:id="rId17"/>
    <p:sldId id="3394" r:id="rId18"/>
    <p:sldId id="3405" r:id="rId19"/>
    <p:sldId id="3397" r:id="rId20"/>
    <p:sldId id="3404" r:id="rId21"/>
    <p:sldId id="3399" r:id="rId22"/>
    <p:sldId id="3400" r:id="rId23"/>
    <p:sldId id="3401" r:id="rId24"/>
    <p:sldId id="3402" r:id="rId25"/>
    <p:sldId id="34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7E38C"/>
    <a:srgbClr val="FDF704"/>
    <a:srgbClr val="406797"/>
    <a:srgbClr val="88A0BE"/>
    <a:srgbClr val="DEEBF7"/>
    <a:srgbClr val="00FFFF"/>
    <a:srgbClr val="5CD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685CB-4F43-44EF-88F3-C9C23DF1EFAC}"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4028-409B-4198-8DAA-B7F64B8F2EE0}" type="slidenum">
              <a:rPr lang="en-US" smtClean="0"/>
              <a:t>‹#›</a:t>
            </a:fld>
            <a:endParaRPr lang="en-US"/>
          </a:p>
        </p:txBody>
      </p:sp>
    </p:spTree>
    <p:extLst>
      <p:ext uri="{BB962C8B-B14F-4D97-AF65-F5344CB8AC3E}">
        <p14:creationId xmlns:p14="http://schemas.microsoft.com/office/powerpoint/2010/main" val="2741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2</a:t>
            </a:fld>
            <a:endParaRPr lang="zh-CN" altLang="en-US"/>
          </a:p>
        </p:txBody>
      </p:sp>
    </p:spTree>
    <p:extLst>
      <p:ext uri="{BB962C8B-B14F-4D97-AF65-F5344CB8AC3E}">
        <p14:creationId xmlns:p14="http://schemas.microsoft.com/office/powerpoint/2010/main" val="46696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t>4</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a:t>
            </a:fld>
            <a:endParaRPr lang="zh-CN" altLang="en-US"/>
          </a:p>
        </p:txBody>
      </p:sp>
    </p:spTree>
    <p:extLst>
      <p:ext uri="{BB962C8B-B14F-4D97-AF65-F5344CB8AC3E}">
        <p14:creationId xmlns:p14="http://schemas.microsoft.com/office/powerpoint/2010/main" val="295686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trọng</a:t>
            </a:r>
            <a:r>
              <a:rPr lang="en-US" dirty="0"/>
              <a:t> l</a:t>
            </a:r>
            <a:r>
              <a:rPr lang="vi-VN" dirty="0"/>
              <a:t>ư</a:t>
            </a:r>
            <a:r>
              <a:rPr lang="en-US" dirty="0" err="1"/>
              <a:t>ợng</a:t>
            </a:r>
            <a:r>
              <a:rPr lang="en-US" dirty="0"/>
              <a:t> </a:t>
            </a:r>
            <a:r>
              <a:rPr lang="en-US" dirty="0" err="1"/>
              <a:t>của</a:t>
            </a:r>
            <a:r>
              <a:rPr lang="en-US" dirty="0"/>
              <a:t> 2 </a:t>
            </a:r>
            <a:r>
              <a:rPr lang="en-US" dirty="0" err="1"/>
              <a:t>quả</a:t>
            </a:r>
            <a:r>
              <a:rPr lang="en-US" dirty="0"/>
              <a:t> </a:t>
            </a:r>
            <a:r>
              <a:rPr lang="en-US" dirty="0" err="1"/>
              <a:t>nặng</a:t>
            </a:r>
            <a:r>
              <a:rPr lang="en-US" dirty="0"/>
              <a:t> ở 2 </a:t>
            </a:r>
            <a:r>
              <a:rPr lang="en-US" dirty="0" err="1"/>
              <a:t>bên</a:t>
            </a:r>
            <a:r>
              <a:rPr lang="en-US" dirty="0"/>
              <a:t> </a:t>
            </a:r>
            <a:r>
              <a:rPr lang="en-US" dirty="0" err="1"/>
              <a:t>của</a:t>
            </a:r>
            <a:r>
              <a:rPr lang="en-US" dirty="0"/>
              <a:t> </a:t>
            </a:r>
            <a:r>
              <a:rPr lang="en-US" dirty="0" err="1"/>
              <a:t>thanh</a:t>
            </a:r>
            <a:r>
              <a:rPr lang="en-US" dirty="0"/>
              <a:t> </a:t>
            </a:r>
            <a:r>
              <a:rPr lang="en-US" dirty="0" err="1"/>
              <a:t>ngang</a:t>
            </a:r>
            <a:r>
              <a:rPr lang="en-US" dirty="0"/>
              <a:t> </a:t>
            </a:r>
            <a:r>
              <a:rPr lang="en-US" dirty="0" err="1"/>
              <a:t>để</a:t>
            </a:r>
            <a:r>
              <a:rPr lang="en-US" dirty="0"/>
              <a:t> </a:t>
            </a:r>
            <a:r>
              <a:rPr lang="en-US" dirty="0" err="1"/>
              <a:t>suy</a:t>
            </a:r>
            <a:r>
              <a:rPr lang="en-US" dirty="0"/>
              <a:t> ra </a:t>
            </a: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tác</a:t>
            </a:r>
            <a:r>
              <a:rPr lang="en-US" dirty="0"/>
              <a:t> </a:t>
            </a:r>
            <a:r>
              <a:rPr lang="en-US" dirty="0" err="1"/>
              <a:t>dụng</a:t>
            </a:r>
            <a:r>
              <a:rPr lang="en-US" dirty="0"/>
              <a:t> </a:t>
            </a:r>
            <a:r>
              <a:rPr lang="en-US" dirty="0" err="1"/>
              <a:t>vào</a:t>
            </a:r>
            <a:r>
              <a:rPr lang="en-US" dirty="0"/>
              <a:t> 2 </a:t>
            </a:r>
            <a:r>
              <a:rPr lang="en-US" dirty="0" err="1"/>
              <a:t>đầu</a:t>
            </a:r>
            <a:r>
              <a:rPr lang="en-US" dirty="0"/>
              <a:t> </a:t>
            </a:r>
            <a:r>
              <a:rPr lang="en-US" dirty="0" err="1"/>
              <a:t>thanh</a:t>
            </a:r>
            <a:r>
              <a:rPr lang="en-US" dirty="0"/>
              <a:t> </a:t>
            </a:r>
            <a:r>
              <a:rPr lang="en-US" dirty="0" err="1"/>
              <a:t>bên</a:t>
            </a:r>
            <a:r>
              <a:rPr lang="en-US" dirty="0"/>
              <a:t> </a:t>
            </a:r>
            <a:r>
              <a:rPr lang="en-US" dirty="0" err="1"/>
              <a:t>nào</a:t>
            </a:r>
            <a:r>
              <a:rPr lang="en-US" dirty="0"/>
              <a:t> </a:t>
            </a:r>
            <a:r>
              <a:rPr lang="en-US" dirty="0" err="1"/>
              <a:t>lớn</a:t>
            </a:r>
            <a:r>
              <a:rPr lang="en-US" dirty="0"/>
              <a:t> h</a:t>
            </a:r>
            <a:r>
              <a:rPr lang="vi-VN" dirty="0"/>
              <a:t>ơ</a:t>
            </a:r>
            <a:r>
              <a:rPr lang="en-US" dirty="0"/>
              <a:t>n, </a:t>
            </a:r>
            <a:r>
              <a:rPr lang="en-US" dirty="0" err="1"/>
              <a:t>nhỏ</a:t>
            </a:r>
            <a:r>
              <a:rPr lang="en-US" dirty="0"/>
              <a:t> h</a:t>
            </a:r>
            <a:r>
              <a:rPr lang="vi-VN" dirty="0"/>
              <a:t>ơ</a:t>
            </a:r>
            <a:r>
              <a:rPr lang="en-US" dirty="0"/>
              <a:t>n?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trục</a:t>
            </a:r>
            <a:r>
              <a:rPr lang="en-US" dirty="0"/>
              <a:t> quay </a:t>
            </a:r>
            <a:r>
              <a:rPr lang="en-US" dirty="0" err="1"/>
              <a:t>đến</a:t>
            </a:r>
            <a:r>
              <a:rPr lang="en-US" dirty="0"/>
              <a:t> </a:t>
            </a:r>
            <a:r>
              <a:rPr lang="en-US" dirty="0" err="1"/>
              <a:t>vị</a:t>
            </a:r>
            <a:r>
              <a:rPr lang="en-US" dirty="0"/>
              <a:t> </a:t>
            </a:r>
            <a:r>
              <a:rPr lang="en-US" dirty="0" err="1"/>
              <a:t>trí</a:t>
            </a:r>
            <a:r>
              <a:rPr lang="en-US" dirty="0"/>
              <a:t> </a:t>
            </a:r>
            <a:r>
              <a:rPr lang="en-US" dirty="0" err="1"/>
              <a:t>treo</a:t>
            </a:r>
            <a:r>
              <a:rPr lang="en-US" dirty="0"/>
              <a:t> </a:t>
            </a:r>
            <a:r>
              <a:rPr lang="en-US" dirty="0" err="1"/>
              <a:t>quả</a:t>
            </a:r>
            <a:r>
              <a:rPr lang="en-US" dirty="0"/>
              <a:t> </a:t>
            </a:r>
            <a:r>
              <a:rPr lang="en-US" dirty="0" err="1"/>
              <a:t>nặng</a:t>
            </a:r>
            <a:r>
              <a:rPr lang="en-US" dirty="0"/>
              <a:t> </a:t>
            </a:r>
            <a:r>
              <a:rPr lang="en-US" dirty="0" err="1"/>
              <a:t>để</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giá</a:t>
            </a:r>
            <a:r>
              <a:rPr lang="en-US" dirty="0"/>
              <a:t> </a:t>
            </a:r>
            <a:r>
              <a:rPr lang="en-US" dirty="0" err="1"/>
              <a:t>của</a:t>
            </a:r>
            <a:r>
              <a:rPr lang="en-US" dirty="0"/>
              <a:t> </a:t>
            </a:r>
            <a:r>
              <a:rPr lang="en-US" dirty="0" err="1"/>
              <a:t>lực</a:t>
            </a:r>
            <a:r>
              <a:rPr lang="en-US" dirty="0"/>
              <a:t>.</a:t>
            </a:r>
          </a:p>
        </p:txBody>
      </p:sp>
      <p:sp>
        <p:nvSpPr>
          <p:cNvPr id="4" name="Slide Number Placeholder 3"/>
          <p:cNvSpPr>
            <a:spLocks noGrp="1"/>
          </p:cNvSpPr>
          <p:nvPr>
            <p:ph type="sldNum" sz="quarter" idx="5"/>
          </p:nvPr>
        </p:nvSpPr>
        <p:spPr/>
        <p:txBody>
          <a:bodyPr/>
          <a:lstStyle/>
          <a:p>
            <a:fld id="{59784028-409B-4198-8DAA-B7F64B8F2EE0}" type="slidenum">
              <a:rPr lang="en-US" smtClean="0"/>
              <a:t>10</a:t>
            </a:fld>
            <a:endParaRPr lang="en-US"/>
          </a:p>
        </p:txBody>
      </p:sp>
    </p:spTree>
    <p:extLst>
      <p:ext uri="{BB962C8B-B14F-4D97-AF65-F5344CB8AC3E}">
        <p14:creationId xmlns:p14="http://schemas.microsoft.com/office/powerpoint/2010/main" val="316680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84028-409B-4198-8DAA-B7F64B8F2EE0}" type="slidenum">
              <a:rPr lang="en-US" smtClean="0"/>
              <a:t>11</a:t>
            </a:fld>
            <a:endParaRPr lang="en-US"/>
          </a:p>
        </p:txBody>
      </p:sp>
    </p:spTree>
    <p:extLst>
      <p:ext uri="{BB962C8B-B14F-4D97-AF65-F5344CB8AC3E}">
        <p14:creationId xmlns:p14="http://schemas.microsoft.com/office/powerpoint/2010/main" val="67599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84028-409B-4198-8DAA-B7F64B8F2EE0}" type="slidenum">
              <a:rPr lang="en-US" smtClean="0"/>
              <a:t>12</a:t>
            </a:fld>
            <a:endParaRPr lang="en-US"/>
          </a:p>
        </p:txBody>
      </p:sp>
    </p:spTree>
    <p:extLst>
      <p:ext uri="{BB962C8B-B14F-4D97-AF65-F5344CB8AC3E}">
        <p14:creationId xmlns:p14="http://schemas.microsoft.com/office/powerpoint/2010/main" val="189149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B254-88A8-441D-B936-0B8702157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5C0D6-B0D9-480B-B393-25AFFD1F6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8EF5A-E88E-4020-993D-19BB6ABB1828}"/>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2E82039E-7084-42A4-98CF-6F38D812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A8BCA-BCC5-44E4-85E0-FD482662676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70237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73AE-CCFF-47B0-A07F-2843D64DD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B674D0-550E-416F-A803-E3BF1CE990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DBF4E-F464-4277-9376-E0D5C13B21E9}"/>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FBBF7518-5EA7-44CA-AFD5-8457371BB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4B3C4-C62C-4AA1-A24C-FA16D457E21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21810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FF708-4B2E-4C5E-B811-0488D9DB5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97812-2594-42BD-B6C2-F0B5E0907B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F351-1947-4ECC-ABD1-D8637F513772}"/>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FADDA4E3-8E6A-4136-9E7B-5CFE58C6A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BB682-2E86-4B8F-8104-0835597FA376}"/>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82057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1011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6336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260-72E5-4B53-B43F-36723E517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36889-FD9E-4DD7-B1A1-1B31FF5EB1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14E63-F74D-4508-8BF9-4DEDB9624A8E}"/>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1ACB0436-8305-48F2-B2FE-84C9434E2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AF7C-4DA2-4183-BC37-00CAC7657E93}"/>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41993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4C2D-E2F8-41C1-97EA-28517D5CE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C0BEF-D783-40F5-A29D-DF57F8A0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885EE-32E8-463C-8818-86AF192EB63A}"/>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828E8B1F-907D-4EC7-BA96-F9B7CD690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D1EC0-9862-421A-B970-39437AD2AC61}"/>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5197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B593-77EC-4419-AB1C-495281F97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2E3CF-043B-485D-AD03-0904CC15A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CC7AC-7F61-492D-9D9C-B85359782A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6F616-C94C-4DEB-9943-332453F6605F}"/>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6" name="Footer Placeholder 5">
            <a:extLst>
              <a:ext uri="{FF2B5EF4-FFF2-40B4-BE49-F238E27FC236}">
                <a16:creationId xmlns:a16="http://schemas.microsoft.com/office/drawing/2014/main" id="{795A7C5B-8F7E-49FE-A31B-88ECE24F8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457BA-39C3-4FE1-8411-19A297CFFF7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92031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0563-3BD7-490A-B917-21877CB78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3675A-B53B-4BEE-A2C9-AFF656315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3F4A41-C24E-45E1-86A6-21E0A0129A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CBE3-E2BA-4A7D-BDCF-E200FDAE6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0CCE22-6EEF-4555-B7FE-B2114B2E9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1EF1B-E78B-42F1-8305-25E43DC974F9}"/>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8" name="Footer Placeholder 7">
            <a:extLst>
              <a:ext uri="{FF2B5EF4-FFF2-40B4-BE49-F238E27FC236}">
                <a16:creationId xmlns:a16="http://schemas.microsoft.com/office/drawing/2014/main" id="{0A6C69BA-15BB-449E-A9D7-A2053B788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93D2D4-8D76-450F-B1DE-C9DA13DBE037}"/>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426603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7025-1F2B-4FC3-9B6D-F4F738653D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51BE21-103C-427E-93DC-BD95EA5D6A64}"/>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4" name="Footer Placeholder 3">
            <a:extLst>
              <a:ext uri="{FF2B5EF4-FFF2-40B4-BE49-F238E27FC236}">
                <a16:creationId xmlns:a16="http://schemas.microsoft.com/office/drawing/2014/main" id="{251BC459-9B18-4AC6-8846-89605D38FE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87122-6A94-466E-98F2-EB1FD5CE3CD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48834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7AF11-10DA-42FC-9EF3-56D162ADD5D0}"/>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3" name="Footer Placeholder 2">
            <a:extLst>
              <a:ext uri="{FF2B5EF4-FFF2-40B4-BE49-F238E27FC236}">
                <a16:creationId xmlns:a16="http://schemas.microsoft.com/office/drawing/2014/main" id="{AD5CB13E-E3C1-4045-BCC0-7442B9DD0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499436-10CD-4694-8A82-6E3433A15783}"/>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37113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D2F5-13FA-4C96-9741-17AEF948B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2B4B8-5DF9-4C48-8E89-A57CE9F68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6489B-8B06-485A-B92F-5308E8983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1FB8B-E63E-4CF7-9246-27864D29A3E5}"/>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6" name="Footer Placeholder 5">
            <a:extLst>
              <a:ext uri="{FF2B5EF4-FFF2-40B4-BE49-F238E27FC236}">
                <a16:creationId xmlns:a16="http://schemas.microsoft.com/office/drawing/2014/main" id="{D80213E6-F76E-4EFE-A9B3-07DABFF9A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5A4C1-D4F7-49E1-A7FF-BEDB55D7811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87088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E676-EE15-457B-90E3-A21BA6CC7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C5019-65E6-4801-B604-2B5D8BC55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302ED6-B127-4F14-971E-BFE22B94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C04C09-A914-4559-AD53-0884E25B1862}"/>
              </a:ext>
            </a:extLst>
          </p:cNvPr>
          <p:cNvSpPr>
            <a:spLocks noGrp="1"/>
          </p:cNvSpPr>
          <p:nvPr>
            <p:ph type="dt" sz="half" idx="10"/>
          </p:nvPr>
        </p:nvSpPr>
        <p:spPr/>
        <p:txBody>
          <a:bodyPr/>
          <a:lstStyle/>
          <a:p>
            <a:fld id="{ED43870A-E7C7-4D7B-B552-BA3F28498D36}" type="datetimeFigureOut">
              <a:rPr lang="en-US" smtClean="0"/>
              <a:t>10/8/2024</a:t>
            </a:fld>
            <a:endParaRPr lang="en-US"/>
          </a:p>
        </p:txBody>
      </p:sp>
      <p:sp>
        <p:nvSpPr>
          <p:cNvPr id="6" name="Footer Placeholder 5">
            <a:extLst>
              <a:ext uri="{FF2B5EF4-FFF2-40B4-BE49-F238E27FC236}">
                <a16:creationId xmlns:a16="http://schemas.microsoft.com/office/drawing/2014/main" id="{68A219D7-278C-4C90-BBFB-C06C6A5E8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6BBAE-2F16-4510-BA71-5984860FD558}"/>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417774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00716-581D-48DA-B0B1-DD9E0A6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E1AFF7-D592-4AEA-B418-238C5D763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9A37-2FDC-45BC-941D-DC387FA84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t>10/8/2024</a:t>
            </a:fld>
            <a:endParaRPr lang="en-US"/>
          </a:p>
        </p:txBody>
      </p:sp>
      <p:sp>
        <p:nvSpPr>
          <p:cNvPr id="5" name="Footer Placeholder 4">
            <a:extLst>
              <a:ext uri="{FF2B5EF4-FFF2-40B4-BE49-F238E27FC236}">
                <a16:creationId xmlns:a16="http://schemas.microsoft.com/office/drawing/2014/main" id="{F56FFE1F-50E1-4DB1-8FDD-13E593235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81D8C9-194F-45D3-BC1D-782CFFF77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t>‹#›</a:t>
            </a:fld>
            <a:endParaRPr lang="en-US"/>
          </a:p>
        </p:txBody>
      </p:sp>
    </p:spTree>
    <p:extLst>
      <p:ext uri="{BB962C8B-B14F-4D97-AF65-F5344CB8AC3E}">
        <p14:creationId xmlns:p14="http://schemas.microsoft.com/office/powerpoint/2010/main" val="323688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0" y="-95221"/>
            <a:ext cx="12192000" cy="6952187"/>
          </a:xfrm>
          <a:prstGeom prst="rect">
            <a:avLst/>
          </a:prstGeom>
          <a:noFill/>
        </p:spPr>
      </p:pic>
      <p:sp>
        <p:nvSpPr>
          <p:cNvPr id="10" name="TextBox 9"/>
          <p:cNvSpPr txBox="1"/>
          <p:nvPr/>
        </p:nvSpPr>
        <p:spPr>
          <a:xfrm>
            <a:off x="2139518" y="2682756"/>
            <a:ext cx="8309499" cy="1107965"/>
          </a:xfrm>
          <a:prstGeom prst="rect">
            <a:avLst/>
          </a:prstGeom>
          <a:solidFill>
            <a:srgbClr val="B7E38C"/>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03" y="408945"/>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FE423ACC-C49A-4F92-936C-F5439F14A3BE}"/>
              </a:ext>
            </a:extLst>
          </p:cNvPr>
          <p:cNvSpPr txBox="1"/>
          <p:nvPr/>
        </p:nvSpPr>
        <p:spPr>
          <a:xfrm>
            <a:off x="4353499" y="1933327"/>
            <a:ext cx="388153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KHOA HỌC TỰ NHIÊN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4202241460"/>
              </p:ext>
            </p:extLst>
          </p:nvPr>
        </p:nvGraphicFramePr>
        <p:xfrm>
          <a:off x="228600" y="3099770"/>
          <a:ext cx="11734799" cy="3726548"/>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668000">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2</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65830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treo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Độ</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lớn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tác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dụng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đầu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Khoảng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cách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Trạng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thái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ngang</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0948154"/>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a:t>
                      </a:r>
                      <a:r>
                        <a:rPr lang="en-US" sz="2000" dirty="0" err="1">
                          <a:solidFill>
                            <a:schemeClr val="tx1"/>
                          </a:solidFill>
                          <a:effectLst/>
                          <a:latin typeface="Arial" panose="020B0604020202020204" pitchFamily="34" charset="0"/>
                          <a:cs typeface="Arial" panose="020B0604020202020204" pitchFamily="34" charset="0"/>
                        </a:rPr>
                        <a:t>đồng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thời</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baseline="-25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780888"/>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56983280"/>
                  </a:ext>
                </a:extLst>
              </a:tr>
              <a:tr h="896988">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B,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2986654"/>
                  </a:ext>
                </a:extLst>
              </a:tr>
            </a:tbl>
          </a:graphicData>
        </a:graphic>
      </p:graphicFrame>
      <p:sp>
        <p:nvSpPr>
          <p:cNvPr id="4" name="TextBox 3">
            <a:extLst>
              <a:ext uri="{FF2B5EF4-FFF2-40B4-BE49-F238E27FC236}">
                <a16:creationId xmlns:a16="http://schemas.microsoft.com/office/drawing/2014/main" id="{1240C04C-B515-4327-853E-A11876860F44}"/>
              </a:ext>
            </a:extLst>
          </p:cNvPr>
          <p:cNvSpPr txBox="1"/>
          <p:nvPr/>
        </p:nvSpPr>
        <p:spPr>
          <a:xfrm>
            <a:off x="299567" y="30996"/>
            <a:ext cx="11651641"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sp>
        <p:nvSpPr>
          <p:cNvPr id="5" name="Rectangle 4">
            <a:extLst>
              <a:ext uri="{FF2B5EF4-FFF2-40B4-BE49-F238E27FC236}">
                <a16:creationId xmlns:a16="http://schemas.microsoft.com/office/drawing/2014/main" id="{BE867F86-8B07-4249-A975-949019B94715}"/>
              </a:ext>
            </a:extLst>
          </p:cNvPr>
          <p:cNvSpPr/>
          <p:nvPr/>
        </p:nvSpPr>
        <p:spPr>
          <a:xfrm>
            <a:off x="299567" y="804672"/>
            <a:ext cx="11663832" cy="2507353"/>
          </a:xfrm>
          <a:prstGeom prst="rect">
            <a:avLst/>
          </a:prstGeom>
        </p:spPr>
        <p:txBody>
          <a:bodyPr wrap="square">
            <a:spAutoFit/>
          </a:bodyPr>
          <a:lstStyle/>
          <a:p>
            <a:pPr algn="ctr">
              <a:lnSpc>
                <a:spcPct val="115000"/>
              </a:lnSpc>
              <a:spcBef>
                <a:spcPts val="200"/>
              </a:spcBef>
              <a:spcAft>
                <a:spcPts val="0"/>
              </a:spcAft>
            </a:pPr>
            <a:r>
              <a:rPr lang="en-US" sz="2400" b="1" dirty="0" err="1">
                <a:latin typeface="Arial" panose="020B0604020202020204" pitchFamily="34" charset="0"/>
                <a:ea typeface="Times New Roman" panose="02020603050405020304" pitchFamily="18" charset="0"/>
                <a:cs typeface="Arial" panose="020B0604020202020204" pitchFamily="34" charset="0"/>
              </a:rPr>
              <a:t>Thí</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nghiệm</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theo</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nhóm</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1: </a:t>
            </a:r>
            <a:r>
              <a:rPr lang="en-US" sz="2000" dirty="0" err="1">
                <a:latin typeface="Arial" panose="020B0604020202020204" pitchFamily="34" charset="0"/>
                <a:ea typeface="Times New Roman" panose="02020603050405020304" pitchFamily="18" charset="0"/>
                <a:cs typeface="Arial" panose="020B0604020202020204" pitchFamily="34" charset="0"/>
              </a:rPr>
              <a:t>Bố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nghiệm</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Hình</a:t>
            </a:r>
            <a:r>
              <a:rPr lang="en-US" sz="2000" dirty="0">
                <a:latin typeface="Arial" panose="020B0604020202020204" pitchFamily="34" charset="0"/>
                <a:ea typeface="Times New Roman" panose="02020603050405020304" pitchFamily="18" charset="0"/>
                <a:cs typeface="Arial" panose="020B0604020202020204" pitchFamily="34" charset="0"/>
              </a:rPr>
              <a:t> 18.1 SGK</a:t>
            </a: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2: </a:t>
            </a:r>
            <a:r>
              <a:rPr lang="en-US" sz="2000" dirty="0">
                <a:latin typeface="Arial" panose="020B0604020202020204" pitchFamily="34" charset="0"/>
                <a:cs typeface="Arial" panose="020B0604020202020204" pitchFamily="34" charset="0"/>
              </a:rPr>
              <a:t>Treo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3: Treo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ea typeface="Calibri" panose="020F0502020204030204" pitchFamily="34" charset="0"/>
                <a:cs typeface="Arial" panose="020B0604020202020204" pitchFamily="34" charset="0"/>
              </a:rPr>
              <a:t>B</a:t>
            </a:r>
            <a:r>
              <a:rPr lang="vi-VN" sz="2000" dirty="0">
                <a:latin typeface="Arial" panose="020B0604020202020204" pitchFamily="34" charset="0"/>
                <a:ea typeface="Calibri" panose="020F0502020204030204" pitchFamily="34" charset="0"/>
                <a:cs typeface="Arial" panose="020B0604020202020204" pitchFamily="34" charset="0"/>
              </a:rPr>
              <a:t>ư</a:t>
            </a:r>
            <a:r>
              <a:rPr lang="en-US" sz="2000" dirty="0" err="1">
                <a:latin typeface="Arial" panose="020B0604020202020204" pitchFamily="34" charset="0"/>
                <a:ea typeface="Calibri" panose="020F0502020204030204" pitchFamily="34" charset="0"/>
                <a:cs typeface="Arial" panose="020B0604020202020204" pitchFamily="34" charset="0"/>
              </a:rPr>
              <a:t>ớc</a:t>
            </a:r>
            <a:r>
              <a:rPr lang="en-US" sz="2000" dirty="0">
                <a:latin typeface="Arial" panose="020B0604020202020204" pitchFamily="34" charset="0"/>
                <a:ea typeface="Calibri" panose="020F0502020204030204" pitchFamily="34" charset="0"/>
                <a:cs typeface="Arial" panose="020B0604020202020204" pitchFamily="34" charset="0"/>
              </a:rPr>
              <a:t> 4: </a:t>
            </a:r>
            <a:r>
              <a:rPr lang="en-US" sz="2000" dirty="0">
                <a:latin typeface="Arial" panose="020B0604020202020204" pitchFamily="34" charset="0"/>
                <a:cs typeface="Arial" panose="020B0604020202020204" pitchFamily="34" charset="0"/>
              </a:rPr>
              <a:t>Treo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B,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6" name="Đồng hồ đếm ngược 5 phút - 5 Minutes">
            <a:hlinkClick r:id="" action="ppaction://media"/>
            <a:extLst>
              <a:ext uri="{FF2B5EF4-FFF2-40B4-BE49-F238E27FC236}">
                <a16:creationId xmlns:a16="http://schemas.microsoft.com/office/drawing/2014/main" id="{94809DFD-9F84-4BEC-B0C6-EDBB49FD72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1509" y="643064"/>
            <a:ext cx="1409699" cy="792956"/>
          </a:xfrm>
          <a:prstGeom prst="rect">
            <a:avLst/>
          </a:prstGeom>
        </p:spPr>
      </p:pic>
    </p:spTree>
    <p:extLst>
      <p:ext uri="{BB962C8B-B14F-4D97-AF65-F5344CB8AC3E}">
        <p14:creationId xmlns:p14="http://schemas.microsoft.com/office/powerpoint/2010/main" val="234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3872054151"/>
              </p:ext>
            </p:extLst>
          </p:nvPr>
        </p:nvGraphicFramePr>
        <p:xfrm>
          <a:off x="299567" y="1490129"/>
          <a:ext cx="11734799" cy="3726548"/>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668000">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2</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65830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treo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Độ</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lớn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tác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dụng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đầu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Khoảng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cách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Trạng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thái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ngang</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0948154"/>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a:t>
                      </a:r>
                      <a:r>
                        <a:rPr lang="en-US" sz="2000" dirty="0" err="1">
                          <a:solidFill>
                            <a:schemeClr val="tx1"/>
                          </a:solidFill>
                          <a:effectLst/>
                          <a:latin typeface="Arial" panose="020B0604020202020204" pitchFamily="34" charset="0"/>
                          <a:cs typeface="Arial" panose="020B0604020202020204" pitchFamily="34" charset="0"/>
                        </a:rPr>
                        <a:t>đồng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thời</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A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A</a:t>
                      </a:r>
                      <a:r>
                        <a:rPr lang="en-US" sz="2000" dirty="0">
                          <a:solidFill>
                            <a:srgbClr val="FF0000"/>
                          </a:solidFill>
                          <a:effectLst/>
                          <a:latin typeface="Arial" panose="020B0604020202020204" pitchFamily="34" charset="0"/>
                          <a:cs typeface="Arial" panose="020B0604020202020204" pitchFamily="34" charset="0"/>
                        </a:rPr>
                        <a:t> =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Thanh cân bằng</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780888"/>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F</a:t>
                      </a:r>
                      <a:r>
                        <a:rPr lang="en-US" sz="2000" baseline="-25000">
                          <a:solidFill>
                            <a:srgbClr val="FF0000"/>
                          </a:solidFill>
                          <a:effectLst/>
                          <a:latin typeface="Arial" panose="020B0604020202020204" pitchFamily="34" charset="0"/>
                          <a:cs typeface="Arial" panose="020B0604020202020204" pitchFamily="34" charset="0"/>
                        </a:rPr>
                        <a:t>A</a:t>
                      </a:r>
                      <a:r>
                        <a:rPr lang="en-US" sz="2000">
                          <a:solidFill>
                            <a:srgbClr val="FF0000"/>
                          </a:solidFill>
                          <a:effectLst/>
                          <a:latin typeface="Arial" panose="020B0604020202020204" pitchFamily="34" charset="0"/>
                          <a:cs typeface="Arial" panose="020B0604020202020204" pitchFamily="34" charset="0"/>
                        </a:rPr>
                        <a:t> &gt; F</a:t>
                      </a:r>
                      <a:r>
                        <a:rPr lang="en-US" sz="2000" baseline="-25000">
                          <a:solidFill>
                            <a:srgbClr val="FF0000"/>
                          </a:solidFill>
                          <a:effectLst/>
                          <a:latin typeface="Arial" panose="020B0604020202020204" pitchFamily="34" charset="0"/>
                          <a:cs typeface="Arial" panose="020B0604020202020204" pitchFamily="34" charset="0"/>
                        </a:rPr>
                        <a:t>C</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A</a:t>
                      </a:r>
                      <a:r>
                        <a:rPr lang="en-US" sz="2000" dirty="0">
                          <a:solidFill>
                            <a:srgbClr val="FF0000"/>
                          </a:solidFill>
                          <a:effectLst/>
                          <a:latin typeface="Arial" panose="020B0604020202020204" pitchFamily="34" charset="0"/>
                          <a:cs typeface="Arial" panose="020B0604020202020204" pitchFamily="34" charset="0"/>
                        </a:rPr>
                        <a:t> =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ngược</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56983280"/>
                  </a:ext>
                </a:extLst>
              </a:tr>
              <a:tr h="896988">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B,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B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d</a:t>
                      </a:r>
                      <a:r>
                        <a:rPr lang="en-US" sz="2000" baseline="-25000" dirty="0">
                          <a:solidFill>
                            <a:srgbClr val="FF0000"/>
                          </a:solidFill>
                          <a:effectLst/>
                          <a:latin typeface="Arial" panose="020B0604020202020204" pitchFamily="34" charset="0"/>
                          <a:cs typeface="Arial" panose="020B0604020202020204" pitchFamily="34" charset="0"/>
                        </a:rPr>
                        <a:t>B</a:t>
                      </a:r>
                      <a:r>
                        <a:rPr lang="en-US" sz="2000" dirty="0">
                          <a:solidFill>
                            <a:srgbClr val="FF0000"/>
                          </a:solidFill>
                          <a:effectLst/>
                          <a:latin typeface="Arial" panose="020B0604020202020204" pitchFamily="34" charset="0"/>
                          <a:cs typeface="Arial" panose="020B0604020202020204" pitchFamily="34" charset="0"/>
                        </a:rPr>
                        <a:t> &lt;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cùng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2986654"/>
                  </a:ext>
                </a:extLst>
              </a:tr>
            </a:tbl>
          </a:graphicData>
        </a:graphic>
      </p:graphicFrame>
      <p:sp>
        <p:nvSpPr>
          <p:cNvPr id="4" name="TextBox 3">
            <a:extLst>
              <a:ext uri="{FF2B5EF4-FFF2-40B4-BE49-F238E27FC236}">
                <a16:creationId xmlns:a16="http://schemas.microsoft.com/office/drawing/2014/main" id="{1240C04C-B515-4327-853E-A11876860F44}"/>
              </a:ext>
            </a:extLst>
          </p:cNvPr>
          <p:cNvSpPr txBox="1"/>
          <p:nvPr/>
        </p:nvSpPr>
        <p:spPr>
          <a:xfrm>
            <a:off x="299567" y="30996"/>
            <a:ext cx="11651641"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sp>
        <p:nvSpPr>
          <p:cNvPr id="5" name="Rectangle 4">
            <a:extLst>
              <a:ext uri="{FF2B5EF4-FFF2-40B4-BE49-F238E27FC236}">
                <a16:creationId xmlns:a16="http://schemas.microsoft.com/office/drawing/2014/main" id="{BE867F86-8B07-4249-A975-949019B94715}"/>
              </a:ext>
            </a:extLst>
          </p:cNvPr>
          <p:cNvSpPr/>
          <p:nvPr/>
        </p:nvSpPr>
        <p:spPr>
          <a:xfrm>
            <a:off x="299567" y="804672"/>
            <a:ext cx="11663832" cy="416204"/>
          </a:xfrm>
          <a:prstGeom prst="rect">
            <a:avLst/>
          </a:prstGeom>
        </p:spPr>
        <p:txBody>
          <a:bodyPr wrap="square">
            <a:spAutoFit/>
          </a:bodyPr>
          <a:lstStyle/>
          <a:p>
            <a:pPr algn="ctr">
              <a:lnSpc>
                <a:spcPct val="115000"/>
              </a:lnSpc>
              <a:spcBef>
                <a:spcPts val="200"/>
              </a:spcBef>
              <a:spcAft>
                <a:spcPts val="0"/>
              </a:spcAft>
            </a:pPr>
            <a:r>
              <a:rPr lang="en-US" sz="2000" b="1" dirty="0" err="1">
                <a:latin typeface="Arial" panose="020B0604020202020204" pitchFamily="34" charset="0"/>
                <a:ea typeface="Times New Roman" panose="02020603050405020304" pitchFamily="18" charset="0"/>
                <a:cs typeface="Arial" panose="020B0604020202020204" pitchFamily="34" charset="0"/>
              </a:rPr>
              <a:t>Kết</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quả</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thí</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nghiệm</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2891925"/>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BA310-18B5-402D-930D-E753BFF3942A}"/>
              </a:ext>
            </a:extLst>
          </p:cNvPr>
          <p:cNvSpPr/>
          <p:nvPr/>
        </p:nvSpPr>
        <p:spPr>
          <a:xfrm>
            <a:off x="2933699" y="369196"/>
            <a:ext cx="7743825"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thuộc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9E9C5D3A-D2DB-4911-82AE-09921BD182F4}"/>
              </a:ext>
            </a:extLst>
          </p:cNvPr>
          <p:cNvPicPr>
            <a:picLocks noChangeAspect="1"/>
          </p:cNvPicPr>
          <p:nvPr/>
        </p:nvPicPr>
        <p:blipFill>
          <a:blip r:embed="rId3"/>
          <a:stretch>
            <a:fillRect/>
          </a:stretch>
        </p:blipFill>
        <p:spPr>
          <a:xfrm>
            <a:off x="173140" y="574991"/>
            <a:ext cx="1982391" cy="1982391"/>
          </a:xfrm>
          <a:prstGeom prst="rect">
            <a:avLst/>
          </a:prstGeom>
        </p:spPr>
      </p:pic>
      <p:pic>
        <p:nvPicPr>
          <p:cNvPr id="4" name="Picture 7" descr="555_0020_素材CNN-sccnn.com-26">
            <a:extLst>
              <a:ext uri="{FF2B5EF4-FFF2-40B4-BE49-F238E27FC236}">
                <a16:creationId xmlns:a16="http://schemas.microsoft.com/office/drawing/2014/main" id="{8BC429BA-D7CD-4B41-B969-D9F15E5420DA}"/>
              </a:ext>
            </a:extLst>
          </p:cNvPr>
          <p:cNvPicPr>
            <a:picLocks noChangeAspect="1" noChangeArrowheads="1"/>
          </p:cNvPicPr>
          <p:nvPr/>
        </p:nvPicPr>
        <p:blipFill>
          <a:blip r:embed="rId4"/>
          <a:srcRect/>
          <a:stretch>
            <a:fillRect/>
          </a:stretch>
        </p:blipFill>
        <p:spPr bwMode="auto">
          <a:xfrm>
            <a:off x="10430694" y="3209937"/>
            <a:ext cx="1723206" cy="3648063"/>
          </a:xfrm>
          <a:prstGeom prst="rect">
            <a:avLst/>
          </a:prstGeom>
          <a:noFill/>
        </p:spPr>
      </p:pic>
      <p:sp>
        <p:nvSpPr>
          <p:cNvPr id="5" name="TextBox 4">
            <a:extLst>
              <a:ext uri="{FF2B5EF4-FFF2-40B4-BE49-F238E27FC236}">
                <a16:creationId xmlns:a16="http://schemas.microsoft.com/office/drawing/2014/main" id="{A13B5A19-996C-4022-80F9-503708451CFA}"/>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6" name="Rectangle 5">
            <a:extLst>
              <a:ext uri="{FF2B5EF4-FFF2-40B4-BE49-F238E27FC236}">
                <a16:creationId xmlns:a16="http://schemas.microsoft.com/office/drawing/2014/main" id="{79AEE3C4-B9EF-4685-A400-BEA31FDD190B}"/>
              </a:ext>
            </a:extLst>
          </p:cNvPr>
          <p:cNvSpPr/>
          <p:nvPr/>
        </p:nvSpPr>
        <p:spPr>
          <a:xfrm>
            <a:off x="2933698" y="1589166"/>
            <a:ext cx="7743825"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TL: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Cùng</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một</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vị</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trí</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treo</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vật</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quả</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nặng</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khối</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lượng</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lớn</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sẽ</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nhiều</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3C25D0CC-6EC3-44AD-A4E7-27678E1580EF}"/>
              </a:ext>
            </a:extLst>
          </p:cNvPr>
          <p:cNvSpPr/>
          <p:nvPr/>
        </p:nvSpPr>
        <p:spPr>
          <a:xfrm>
            <a:off x="2933698" y="2976183"/>
            <a:ext cx="7743825"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thuộc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20B82A12-EB2F-4F1C-8F6D-F7E9515ADAD9}"/>
              </a:ext>
            </a:extLst>
          </p:cNvPr>
          <p:cNvSpPr/>
          <p:nvPr/>
        </p:nvSpPr>
        <p:spPr>
          <a:xfrm>
            <a:off x="2933698" y="4245871"/>
            <a:ext cx="7743825"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TL: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Cùng</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một</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quả</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nặng</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nếu</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treo</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vật</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ở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vị</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trí</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xa</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trục</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thì</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sẽ</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nhiều</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B050"/>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97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ình ảnh Bản Gốc Vector Ai Phim Hoạt Hình, Viết Clipart, Nguyên, Vectơ  Vector và PNG với nền trong suốt để tải xuống miễn phí">
            <a:extLst>
              <a:ext uri="{FF2B5EF4-FFF2-40B4-BE49-F238E27FC236}">
                <a16:creationId xmlns:a16="http://schemas.microsoft.com/office/drawing/2014/main" id="{9C1071BB-5049-42AD-BA69-7E9DE77160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1" y="24094"/>
            <a:ext cx="2815359" cy="28153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FA3A67D-02FA-45ED-9026-8C11FD7C404F}"/>
              </a:ext>
            </a:extLst>
          </p:cNvPr>
          <p:cNvSpPr/>
          <p:nvPr/>
        </p:nvSpPr>
        <p:spPr>
          <a:xfrm>
            <a:off x="2935706" y="1079274"/>
            <a:ext cx="8742947" cy="3985706"/>
          </a:xfrm>
          <a:prstGeom prst="rect">
            <a:avLst/>
          </a:prstGeom>
        </p:spPr>
        <p:txBody>
          <a:bodyPr wrap="square">
            <a:spAutoFit/>
          </a:bodyPr>
          <a:lstStyle/>
          <a:p>
            <a:pPr algn="ctr">
              <a:lnSpc>
                <a:spcPct val="115000"/>
              </a:lnSpc>
              <a:spcBef>
                <a:spcPts val="1200"/>
              </a:spcBef>
              <a:spcAft>
                <a:spcPts val="0"/>
              </a:spcAft>
            </a:pPr>
            <a:r>
              <a:rPr lang="en-US" sz="36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1200"/>
              </a:spcBef>
              <a:spcAft>
                <a:spcPts val="0"/>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Moment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moment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moment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6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CC0D9-8581-4738-ACF7-09E00CA35B2C}"/>
              </a:ext>
            </a:extLst>
          </p:cNvPr>
          <p:cNvSpPr/>
          <p:nvPr/>
        </p:nvSpPr>
        <p:spPr>
          <a:xfrm>
            <a:off x="179226" y="938622"/>
            <a:ext cx="8815484" cy="2174441"/>
          </a:xfrm>
          <a:prstGeom prst="rect">
            <a:avLst/>
          </a:prstGeom>
          <a:solidFill>
            <a:schemeClr val="accent5">
              <a:lumMod val="20000"/>
              <a:lumOff val="80000"/>
            </a:schemeClr>
          </a:solidFill>
        </p:spPr>
        <p:txBody>
          <a:bodyPr wrap="square">
            <a:spAutoFit/>
          </a:bodyPr>
          <a:lstStyle/>
          <a:p>
            <a:pPr algn="just">
              <a:lnSpc>
                <a:spcPct val="115000"/>
              </a:lnSpc>
              <a:spcBef>
                <a:spcPts val="1200"/>
              </a:spcBef>
              <a:spcAft>
                <a:spcPts val="0"/>
              </a:spcAft>
            </a:pPr>
            <a:r>
              <a:rPr lang="vi-VN" sz="2200" b="1" dirty="0">
                <a:solidFill>
                  <a:srgbClr val="000000"/>
                </a:solidFill>
                <a:ea typeface="Times New Roman" panose="02020603050405020304" pitchFamily="18" charset="0"/>
              </a:rPr>
              <a:t>Câu 1: </a:t>
            </a:r>
            <a:r>
              <a:rPr lang="en-US" sz="2200" b="1" dirty="0">
                <a:solidFill>
                  <a:srgbClr val="000000"/>
                </a:solidFill>
                <a:latin typeface="Arial" panose="020B0604020202020204" pitchFamily="34" charset="0"/>
                <a:ea typeface="Times New Roman" panose="02020603050405020304" pitchFamily="18" charset="0"/>
              </a:rPr>
              <a:t>Quan </a:t>
            </a:r>
            <a:r>
              <a:rPr lang="en-US" sz="2200" b="1" dirty="0" err="1">
                <a:solidFill>
                  <a:srgbClr val="000000"/>
                </a:solidFill>
                <a:latin typeface="Arial" panose="020B0604020202020204" pitchFamily="34" charset="0"/>
                <a:ea typeface="Times New Roman" panose="02020603050405020304" pitchFamily="18" charset="0"/>
              </a:rPr>
              <a:t>sát</a:t>
            </a:r>
            <a:r>
              <a:rPr lang="en-US" sz="2200" b="1" dirty="0">
                <a:solidFill>
                  <a:srgbClr val="000000"/>
                </a:solidFill>
                <a:latin typeface="Arial" panose="020B0604020202020204" pitchFamily="34" charset="0"/>
                <a:ea typeface="Times New Roman" panose="02020603050405020304" pitchFamily="18" charset="0"/>
              </a:rPr>
              <a:t> </a:t>
            </a:r>
            <a:r>
              <a:rPr lang="en-US" sz="2200" b="1" dirty="0" err="1">
                <a:solidFill>
                  <a:srgbClr val="000000"/>
                </a:solidFill>
                <a:latin typeface="Arial" panose="020B0604020202020204" pitchFamily="34" charset="0"/>
                <a:ea typeface="Times New Roman" panose="02020603050405020304" pitchFamily="18" charset="0"/>
              </a:rPr>
              <a:t>hình</a:t>
            </a:r>
            <a:r>
              <a:rPr lang="en-US" sz="2200" b="1" dirty="0">
                <a:solidFill>
                  <a:srgbClr val="000000"/>
                </a:solidFill>
                <a:latin typeface="Arial" panose="020B0604020202020204" pitchFamily="34" charset="0"/>
                <a:ea typeface="Times New Roman" panose="02020603050405020304" pitchFamily="18" charset="0"/>
              </a:rPr>
              <a:t> 18.3</a:t>
            </a:r>
            <a:endParaRPr lang="en-US" sz="2200" dirty="0">
              <a:latin typeface="Times New Roman" panose="02020603050405020304" pitchFamily="18" charset="0"/>
              <a:ea typeface="Times New Roman" panose="02020603050405020304" pitchFamily="18" charset="0"/>
            </a:endParaRPr>
          </a:p>
          <a:p>
            <a:pPr algn="just"/>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Vị trí tác dụng lực nào trong Hình 18.3 có thể làm cho tay nắm cửa quay quanh trục của nó? Vị trí nà</a:t>
            </a:r>
            <a:r>
              <a:rPr lang="en-US" sz="2200" dirty="0">
                <a:solidFill>
                  <a:srgbClr val="000000"/>
                </a:solidFill>
                <a:latin typeface="Arial" panose="020B0604020202020204" pitchFamily="34" charset="0"/>
                <a:ea typeface="Times New Roman" panose="02020603050405020304" pitchFamily="18" charset="0"/>
              </a:rPr>
              <a:t>o </a:t>
            </a:r>
            <a:r>
              <a:rPr lang="vi-VN" sz="2200" dirty="0">
                <a:solidFill>
                  <a:srgbClr val="000000"/>
                </a:solidFill>
                <a:ea typeface="Times New Roman" panose="02020603050405020304" pitchFamily="18" charset="0"/>
              </a:rPr>
              <a:t>làm tay nắm cửa không quay quanh trục của nó? </a:t>
            </a:r>
            <a:endParaRPr lang="en-US" sz="2200" dirty="0">
              <a:latin typeface="Times New Roman" panose="02020603050405020304" pitchFamily="18" charset="0"/>
              <a:ea typeface="Times New Roman" panose="02020603050405020304" pitchFamily="18" charset="0"/>
            </a:endParaRPr>
          </a:p>
          <a:p>
            <a:pPr algn="just"/>
            <a:r>
              <a:rPr lang="en-US" sz="2200" dirty="0">
                <a:solidFill>
                  <a:srgbClr val="000000"/>
                </a:solidFill>
                <a:latin typeface="Arial" panose="020B0604020202020204" pitchFamily="34" charset="0"/>
                <a:ea typeface="Times New Roman" panose="02020603050405020304" pitchFamily="18" charset="0"/>
              </a:rPr>
              <a:t>b</a:t>
            </a:r>
            <a:r>
              <a:rPr lang="vi-VN" sz="2200" dirty="0">
                <a:solidFill>
                  <a:srgbClr val="000000"/>
                </a:solidFill>
                <a:ea typeface="Times New Roman" panose="02020603050405020304" pitchFamily="18" charset="0"/>
              </a:rPr>
              <a:t>. Lực tác dụng ở vị trí nào có thể làm cho tay nắm cửa quay dễ dàng hơn?</a:t>
            </a:r>
            <a:endParaRPr lang="en-US" sz="22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AAD32BCC-7859-4DC1-9025-4E48A325568F}"/>
              </a:ext>
            </a:extLst>
          </p:cNvPr>
          <p:cNvPicPr>
            <a:picLocks noChangeAspect="1"/>
          </p:cNvPicPr>
          <p:nvPr/>
        </p:nvPicPr>
        <p:blipFill>
          <a:blip r:embed="rId2"/>
          <a:stretch>
            <a:fillRect/>
          </a:stretch>
        </p:blipFill>
        <p:spPr>
          <a:xfrm>
            <a:off x="9143268" y="948385"/>
            <a:ext cx="2822634" cy="2154914"/>
          </a:xfrm>
          <a:prstGeom prst="rect">
            <a:avLst/>
          </a:prstGeom>
        </p:spPr>
      </p:pic>
      <p:sp>
        <p:nvSpPr>
          <p:cNvPr id="4" name="Rectangle 3">
            <a:extLst>
              <a:ext uri="{FF2B5EF4-FFF2-40B4-BE49-F238E27FC236}">
                <a16:creationId xmlns:a16="http://schemas.microsoft.com/office/drawing/2014/main" id="{815E958B-9F4E-4A78-845F-21FE90078F1A}"/>
              </a:ext>
            </a:extLst>
          </p:cNvPr>
          <p:cNvSpPr/>
          <p:nvPr/>
        </p:nvSpPr>
        <p:spPr>
          <a:xfrm>
            <a:off x="5229612" y="138321"/>
            <a:ext cx="2013693" cy="489749"/>
          </a:xfrm>
          <a:prstGeom prst="rect">
            <a:avLst/>
          </a:prstGeom>
          <a:solidFill>
            <a:schemeClr val="accent4">
              <a:lumMod val="20000"/>
              <a:lumOff val="80000"/>
            </a:schemeClr>
          </a:solidFill>
        </p:spPr>
        <p:txBody>
          <a:bodyPr wrap="none">
            <a:spAutoFit/>
          </a:bodyPr>
          <a:lstStyle/>
          <a:p>
            <a:pPr>
              <a:lnSpc>
                <a:spcPct val="115000"/>
              </a:lnSpc>
              <a:spcBef>
                <a:spcPts val="1200"/>
              </a:spcBef>
              <a:spcAft>
                <a:spcPts val="0"/>
              </a:spcAft>
            </a:pPr>
            <a:r>
              <a:rPr lang="vi-VN" sz="2400" b="1" kern="0" dirty="0">
                <a:solidFill>
                  <a:srgbClr val="FF0000"/>
                </a:solidFill>
                <a:ea typeface="Times New Roman" panose="02020603050405020304" pitchFamily="18" charset="0"/>
                <a:cs typeface="Times New Roman" panose="02020603050405020304" pitchFamily="18" charset="0"/>
              </a:rPr>
              <a:t>LUYỆN TẬP </a:t>
            </a:r>
            <a:endParaRPr lang="en-US" sz="2400" b="1" kern="0" dirty="0">
              <a:solidFill>
                <a:srgbClr val="FF0000"/>
              </a:solidFill>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DB5F3E7-95B6-4252-9627-315889CD48A6}"/>
              </a:ext>
            </a:extLst>
          </p:cNvPr>
          <p:cNvSpPr/>
          <p:nvPr/>
        </p:nvSpPr>
        <p:spPr>
          <a:xfrm>
            <a:off x="1739101" y="3229246"/>
            <a:ext cx="8815484" cy="1835887"/>
          </a:xfrm>
          <a:prstGeom prst="rect">
            <a:avLst/>
          </a:prstGeom>
          <a:solidFill>
            <a:schemeClr val="accent2">
              <a:lumMod val="20000"/>
              <a:lumOff val="80000"/>
            </a:schemeClr>
          </a:solidFill>
        </p:spPr>
        <p:txBody>
          <a:bodyPr wrap="square">
            <a:spAutoFit/>
          </a:bodyPr>
          <a:lstStyle/>
          <a:p>
            <a:pPr algn="just">
              <a:lnSpc>
                <a:spcPct val="115000"/>
              </a:lnSpc>
              <a:spcBef>
                <a:spcPts val="1200"/>
              </a:spcBef>
              <a:spcAft>
                <a:spcPts val="0"/>
              </a:spcAft>
            </a:pPr>
            <a:r>
              <a:rPr lang="en-US" sz="22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Trả</a:t>
            </a:r>
            <a:r>
              <a:rPr lang="en-US" sz="22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lời</a:t>
            </a:r>
            <a:endParaRPr lang="en-US" sz="22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indent="457200" algn="just"/>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Vị trí tác dụng lực trong Hình 18.3 có thể làm cho tay nắm cửa quay quanh trục của nó</a:t>
            </a:r>
            <a:r>
              <a:rPr lang="en-US" sz="2200" dirty="0">
                <a:solidFill>
                  <a:srgbClr val="000000"/>
                </a:solidFill>
                <a:latin typeface="Arial" panose="020B0604020202020204" pitchFamily="34" charset="0"/>
                <a:ea typeface="Times New Roman" panose="02020603050405020304" pitchFamily="18" charset="0"/>
              </a:rPr>
              <a:t>: B, C.</a:t>
            </a:r>
            <a:r>
              <a:rPr lang="vi-VN" sz="2200" dirty="0">
                <a:solidFill>
                  <a:srgbClr val="000000"/>
                </a:solidFill>
                <a:ea typeface="Times New Roman" panose="02020603050405020304" pitchFamily="18" charset="0"/>
              </a:rPr>
              <a:t> Vị trí </a:t>
            </a:r>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làm tay nắm cửa không quay quanh trục của nó</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Vì</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giá</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của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lực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tác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dụng</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tại</a:t>
            </a:r>
            <a:r>
              <a:rPr lang="en-US" sz="2200" dirty="0">
                <a:solidFill>
                  <a:srgbClr val="000000"/>
                </a:solidFill>
                <a:latin typeface="Arial" panose="020B0604020202020204" pitchFamily="34" charset="0"/>
                <a:ea typeface="Times New Roman" panose="02020603050405020304" pitchFamily="18" charset="0"/>
              </a:rPr>
              <a:t> A </a:t>
            </a:r>
            <a:r>
              <a:rPr lang="en-US" sz="2200" dirty="0" err="1">
                <a:solidFill>
                  <a:srgbClr val="000000"/>
                </a:solidFill>
                <a:latin typeface="Arial" panose="020B0604020202020204" pitchFamily="34" charset="0"/>
                <a:ea typeface="Times New Roman" panose="02020603050405020304" pitchFamily="18" charset="0"/>
              </a:rPr>
              <a:t>sẽ</a:t>
            </a:r>
            <a:r>
              <a:rPr lang="en-US" sz="2200" dirty="0">
                <a:solidFill>
                  <a:srgbClr val="000000"/>
                </a:solidFill>
                <a:latin typeface="Arial" panose="020B0604020202020204" pitchFamily="34" charset="0"/>
                <a:ea typeface="Times New Roman" panose="02020603050405020304" pitchFamily="18" charset="0"/>
              </a:rPr>
              <a:t> song </a:t>
            </a:r>
            <a:r>
              <a:rPr lang="en-US" sz="2200" dirty="0" err="1">
                <a:solidFill>
                  <a:srgbClr val="000000"/>
                </a:solidFill>
                <a:latin typeface="Arial" panose="020B0604020202020204" pitchFamily="34" charset="0"/>
                <a:ea typeface="Times New Roman" panose="02020603050405020304" pitchFamily="18" charset="0"/>
              </a:rPr>
              <a:t>song</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với</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trục</a:t>
            </a:r>
            <a:r>
              <a:rPr lang="en-US" sz="2200" dirty="0">
                <a:solidFill>
                  <a:srgbClr val="000000"/>
                </a:solidFill>
                <a:latin typeface="Arial" panose="020B0604020202020204" pitchFamily="34" charset="0"/>
                <a:ea typeface="Times New Roman" panose="02020603050405020304" pitchFamily="18" charset="0"/>
              </a:rPr>
              <a:t> quay </a:t>
            </a:r>
            <a:r>
              <a:rPr lang="en-US" sz="2200" dirty="0" err="1">
                <a:solidFill>
                  <a:srgbClr val="000000"/>
                </a:solidFill>
                <a:latin typeface="Arial" panose="020B0604020202020204" pitchFamily="34" charset="0"/>
                <a:ea typeface="Times New Roman" panose="02020603050405020304" pitchFamily="18" charset="0"/>
              </a:rPr>
              <a:t>của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tay</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nắm</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cửa</a:t>
            </a:r>
            <a:r>
              <a:rPr lang="en-US" sz="2200" dirty="0">
                <a:solidFill>
                  <a:srgbClr val="000000"/>
                </a:solidFill>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3902E84B-48AC-43BB-8A8D-57E226D268ED}"/>
              </a:ext>
            </a:extLst>
          </p:cNvPr>
          <p:cNvSpPr/>
          <p:nvPr/>
        </p:nvSpPr>
        <p:spPr>
          <a:xfrm>
            <a:off x="1739101" y="5191080"/>
            <a:ext cx="8815484" cy="769441"/>
          </a:xfrm>
          <a:prstGeom prst="rect">
            <a:avLst/>
          </a:prstGeom>
          <a:solidFill>
            <a:schemeClr val="accent4">
              <a:lumMod val="20000"/>
              <a:lumOff val="80000"/>
            </a:schemeClr>
          </a:solidFill>
        </p:spPr>
        <p:txBody>
          <a:bodyPr wrap="square">
            <a:spAutoFit/>
          </a:bodyPr>
          <a:lstStyle/>
          <a:p>
            <a:pPr indent="457200" algn="just"/>
            <a:r>
              <a:rPr lang="en-US" sz="2200" dirty="0">
                <a:solidFill>
                  <a:srgbClr val="000000"/>
                </a:solidFill>
                <a:latin typeface="Arial" panose="020B0604020202020204" pitchFamily="34" charset="0"/>
                <a:ea typeface="Times New Roman" panose="02020603050405020304" pitchFamily="18" charset="0"/>
              </a:rPr>
              <a:t>b</a:t>
            </a:r>
            <a:r>
              <a:rPr lang="vi-VN" sz="2200" dirty="0">
                <a:solidFill>
                  <a:srgbClr val="000000"/>
                </a:solidFill>
                <a:ea typeface="Times New Roman" panose="02020603050405020304" pitchFamily="18" charset="0"/>
              </a:rPr>
              <a:t>. Lực tác dụng ở vị trí </a:t>
            </a:r>
            <a:r>
              <a:rPr lang="en-US" sz="2200" dirty="0">
                <a:solidFill>
                  <a:srgbClr val="000000"/>
                </a:solidFill>
                <a:latin typeface="Arial" panose="020B0604020202020204" pitchFamily="34" charset="0"/>
                <a:ea typeface="Times New Roman" panose="02020603050405020304" pitchFamily="18" charset="0"/>
              </a:rPr>
              <a:t>C</a:t>
            </a:r>
            <a:r>
              <a:rPr lang="vi-VN" sz="2200" dirty="0">
                <a:solidFill>
                  <a:srgbClr val="000000"/>
                </a:solidFill>
                <a:ea typeface="Times New Roman" panose="02020603050405020304" pitchFamily="18" charset="0"/>
              </a:rPr>
              <a:t> có thể làm cho tay nắm cửa quay dễ dàng hơn</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Vì</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nằm</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xa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trục</a:t>
            </a:r>
            <a:r>
              <a:rPr lang="en-US" sz="2200" dirty="0">
                <a:solidFill>
                  <a:srgbClr val="000000"/>
                </a:solidFill>
                <a:latin typeface="Arial" panose="020B0604020202020204" pitchFamily="34" charset="0"/>
                <a:ea typeface="Times New Roman" panose="02020603050405020304" pitchFamily="18" charset="0"/>
              </a:rPr>
              <a:t> quay </a:t>
            </a:r>
            <a:r>
              <a:rPr lang="en-US" sz="2200" dirty="0" err="1">
                <a:solidFill>
                  <a:srgbClr val="000000"/>
                </a:solidFill>
                <a:latin typeface="Arial" panose="020B0604020202020204" pitchFamily="34" charset="0"/>
                <a:ea typeface="Times New Roman" panose="02020603050405020304" pitchFamily="18" charset="0"/>
              </a:rPr>
              <a:t>hơn</a:t>
            </a:r>
            <a:r>
              <a:rPr lang="en-US" sz="2200" dirty="0">
                <a:solidFill>
                  <a:srgbClr val="000000"/>
                </a:solidFill>
                <a:latin typeface="Arial" panose="020B0604020202020204" pitchFamily="34" charset="0"/>
                <a:ea typeface="Times New Roman" panose="02020603050405020304" pitchFamily="18" charset="0"/>
              </a:rPr>
              <a:t>, moment </a:t>
            </a:r>
            <a:r>
              <a:rPr lang="en-US" sz="2200" dirty="0" err="1">
                <a:solidFill>
                  <a:srgbClr val="000000"/>
                </a:solidFill>
                <a:latin typeface="Arial" panose="020B0604020202020204" pitchFamily="34" charset="0"/>
                <a:ea typeface="Times New Roman" panose="02020603050405020304" pitchFamily="18" charset="0"/>
              </a:rPr>
              <a:t>lực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lớn</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hơn</a:t>
            </a:r>
            <a:r>
              <a:rPr lang="en-US" sz="2200" dirty="0">
                <a:solidFill>
                  <a:srgbClr val="000000"/>
                </a:solidFill>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pic>
        <p:nvPicPr>
          <p:cNvPr id="7" name="Picture 4" descr="6 điều mọi sĩ tử phải làm trước kỳ thi 3 tháng">
            <a:extLst>
              <a:ext uri="{FF2B5EF4-FFF2-40B4-BE49-F238E27FC236}">
                <a16:creationId xmlns:a16="http://schemas.microsoft.com/office/drawing/2014/main" id="{2C389D04-4728-4777-B290-585EE36071E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6016" y="0"/>
            <a:ext cx="1316938" cy="987704"/>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6">
            <a:extLst>
              <a:ext uri="{FF2B5EF4-FFF2-40B4-BE49-F238E27FC236}">
                <a16:creationId xmlns:a16="http://schemas.microsoft.com/office/drawing/2014/main" id="{290211C8-F6A6-489F-ABC0-97BA1F6D12B3}"/>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66141" y="6074476"/>
            <a:ext cx="1278257" cy="849373"/>
          </a:xfrm>
          <a:prstGeom prst="rect">
            <a:avLst/>
          </a:prstGeom>
        </p:spPr>
      </p:pic>
      <p:pic>
        <p:nvPicPr>
          <p:cNvPr id="9" name="图片 7">
            <a:extLst>
              <a:ext uri="{FF2B5EF4-FFF2-40B4-BE49-F238E27FC236}">
                <a16:creationId xmlns:a16="http://schemas.microsoft.com/office/drawing/2014/main" id="{3D648224-19ED-4227-8D4E-215F5D885AFA}"/>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899362" y="6119174"/>
            <a:ext cx="1127281" cy="738826"/>
          </a:xfrm>
          <a:prstGeom prst="rect">
            <a:avLst/>
          </a:prstGeom>
        </p:spPr>
      </p:pic>
      <p:pic>
        <p:nvPicPr>
          <p:cNvPr id="10" name="图片 6">
            <a:extLst>
              <a:ext uri="{FF2B5EF4-FFF2-40B4-BE49-F238E27FC236}">
                <a16:creationId xmlns:a16="http://schemas.microsoft.com/office/drawing/2014/main" id="{BAA75368-B721-4367-A5B5-BD076CCDE17A}"/>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357" y="6074477"/>
            <a:ext cx="1278257" cy="849373"/>
          </a:xfrm>
          <a:prstGeom prst="rect">
            <a:avLst/>
          </a:prstGeom>
        </p:spPr>
      </p:pic>
      <p:pic>
        <p:nvPicPr>
          <p:cNvPr id="11" name="图片 7">
            <a:extLst>
              <a:ext uri="{FF2B5EF4-FFF2-40B4-BE49-F238E27FC236}">
                <a16:creationId xmlns:a16="http://schemas.microsoft.com/office/drawing/2014/main" id="{BD5535BE-7101-4812-8E1D-03439B0BB890}"/>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841237" y="6111370"/>
            <a:ext cx="1127281" cy="738826"/>
          </a:xfrm>
          <a:prstGeom prst="rect">
            <a:avLst/>
          </a:prstGeom>
        </p:spPr>
      </p:pic>
      <p:pic>
        <p:nvPicPr>
          <p:cNvPr id="12" name="图片 6">
            <a:extLst>
              <a:ext uri="{FF2B5EF4-FFF2-40B4-BE49-F238E27FC236}">
                <a16:creationId xmlns:a16="http://schemas.microsoft.com/office/drawing/2014/main" id="{F6B59AA4-CD52-48CC-BAF3-B4449406000D}"/>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97331" y="6000823"/>
            <a:ext cx="1278257" cy="849373"/>
          </a:xfrm>
          <a:prstGeom prst="rect">
            <a:avLst/>
          </a:prstGeom>
        </p:spPr>
      </p:pic>
      <p:pic>
        <p:nvPicPr>
          <p:cNvPr id="13" name="图片 7">
            <a:extLst>
              <a:ext uri="{FF2B5EF4-FFF2-40B4-BE49-F238E27FC236}">
                <a16:creationId xmlns:a16="http://schemas.microsoft.com/office/drawing/2014/main" id="{5F9B0BDF-3621-4148-84C6-97D44181A5CA}"/>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43268" y="6119174"/>
            <a:ext cx="1127281" cy="738826"/>
          </a:xfrm>
          <a:prstGeom prst="rect">
            <a:avLst/>
          </a:prstGeom>
        </p:spPr>
      </p:pic>
      <p:pic>
        <p:nvPicPr>
          <p:cNvPr id="15" name="图片 7">
            <a:extLst>
              <a:ext uri="{FF2B5EF4-FFF2-40B4-BE49-F238E27FC236}">
                <a16:creationId xmlns:a16="http://schemas.microsoft.com/office/drawing/2014/main" id="{F52715C4-47CE-43AF-BB40-D4273B64B7B3}"/>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7455" y="6108622"/>
            <a:ext cx="1127281" cy="738826"/>
          </a:xfrm>
          <a:prstGeom prst="rect">
            <a:avLst/>
          </a:prstGeom>
        </p:spPr>
      </p:pic>
    </p:spTree>
    <p:extLst>
      <p:ext uri="{BB962C8B-B14F-4D97-AF65-F5344CB8AC3E}">
        <p14:creationId xmlns:p14="http://schemas.microsoft.com/office/powerpoint/2010/main" val="57776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2438-4948-446D-AB23-4877C2BED575}"/>
              </a:ext>
            </a:extLst>
          </p:cNvPr>
          <p:cNvSpPr/>
          <p:nvPr/>
        </p:nvSpPr>
        <p:spPr>
          <a:xfrm>
            <a:off x="1702505" y="672787"/>
            <a:ext cx="9937045" cy="769441"/>
          </a:xfrm>
          <a:prstGeom prst="rect">
            <a:avLst/>
          </a:prstGeom>
        </p:spPr>
        <p:txBody>
          <a:bodyPr wrap="square">
            <a:spAutoFit/>
          </a:bodyPr>
          <a:lstStyle/>
          <a:p>
            <a:pPr algn="just"/>
            <a:r>
              <a:rPr lang="vi-VN" sz="2200" b="1" dirty="0">
                <a:solidFill>
                  <a:srgbClr val="000000"/>
                </a:solidFill>
                <a:ea typeface="Times New Roman" panose="02020603050405020304" pitchFamily="18" charset="0"/>
              </a:rPr>
              <a:t>Câu </a:t>
            </a:r>
            <a:r>
              <a:rPr lang="en-US" sz="2200" b="1" dirty="0">
                <a:solidFill>
                  <a:srgbClr val="000000"/>
                </a:solidFill>
                <a:latin typeface="Arial" panose="020B0604020202020204" pitchFamily="34" charset="0"/>
                <a:ea typeface="Times New Roman" panose="02020603050405020304" pitchFamily="18" charset="0"/>
              </a:rPr>
              <a:t>2</a:t>
            </a:r>
            <a:r>
              <a:rPr lang="vi-VN" sz="2200" b="1" dirty="0">
                <a:solidFill>
                  <a:srgbClr val="000000"/>
                </a:solidFill>
                <a:ea typeface="Times New Roman" panose="02020603050405020304" pitchFamily="18" charset="0"/>
              </a:rPr>
              <a:t>: </a:t>
            </a:r>
            <a:r>
              <a:rPr lang="en-US" sz="2200" b="1" dirty="0">
                <a:solidFill>
                  <a:srgbClr val="000000"/>
                </a:solidFill>
                <a:latin typeface="Arial" panose="020B0604020202020204" pitchFamily="34" charset="0"/>
                <a:ea typeface="Times New Roman" panose="02020603050405020304" pitchFamily="18" charset="0"/>
              </a:rPr>
              <a:t>Quan </a:t>
            </a:r>
            <a:r>
              <a:rPr lang="en-US" sz="2200" b="1" dirty="0" err="1">
                <a:solidFill>
                  <a:srgbClr val="000000"/>
                </a:solidFill>
                <a:latin typeface="Arial" panose="020B0604020202020204" pitchFamily="34" charset="0"/>
                <a:ea typeface="Times New Roman" panose="02020603050405020304" pitchFamily="18" charset="0"/>
              </a:rPr>
              <a:t>sát</a:t>
            </a:r>
            <a:r>
              <a:rPr lang="en-US" sz="2200" b="1" dirty="0">
                <a:solidFill>
                  <a:srgbClr val="000000"/>
                </a:solidFill>
                <a:latin typeface="Arial" panose="020B0604020202020204" pitchFamily="34" charset="0"/>
                <a:ea typeface="Times New Roman" panose="02020603050405020304" pitchFamily="18" charset="0"/>
              </a:rPr>
              <a:t> </a:t>
            </a:r>
            <a:r>
              <a:rPr lang="en-US" sz="2200" b="1" dirty="0" err="1">
                <a:solidFill>
                  <a:srgbClr val="000000"/>
                </a:solidFill>
                <a:latin typeface="Arial" panose="020B0604020202020204" pitchFamily="34" charset="0"/>
                <a:ea typeface="Times New Roman" panose="02020603050405020304" pitchFamily="18" charset="0"/>
              </a:rPr>
              <a:t>hình</a:t>
            </a:r>
            <a:r>
              <a:rPr lang="en-US" sz="2200" b="1" dirty="0">
                <a:solidFill>
                  <a:srgbClr val="000000"/>
                </a:solidFill>
                <a:latin typeface="Arial" panose="020B0604020202020204" pitchFamily="34" charset="0"/>
                <a:ea typeface="Times New Roman" panose="02020603050405020304" pitchFamily="18" charset="0"/>
              </a:rPr>
              <a:t> 18.4: </a:t>
            </a:r>
            <a:r>
              <a:rPr lang="vi-VN" sz="2200" dirty="0">
                <a:ea typeface="Times New Roman" panose="02020603050405020304" pitchFamily="18" charset="0"/>
              </a:rPr>
              <a:t>So sánh </a:t>
            </a:r>
            <a:r>
              <a:rPr lang="en-US" sz="2200" dirty="0">
                <a:latin typeface="Arial" panose="020B0604020202020204" pitchFamily="34" charset="0"/>
                <a:ea typeface="Times New Roman" panose="02020603050405020304" pitchFamily="18" charset="0"/>
              </a:rPr>
              <a:t>moment </a:t>
            </a:r>
            <a:r>
              <a:rPr lang="vi-VN" sz="2200" dirty="0">
                <a:solidFill>
                  <a:srgbClr val="4A4A4B"/>
                </a:solidFill>
                <a:ea typeface="Times New Roman" panose="02020603050405020304" pitchFamily="18" charset="0"/>
              </a:rPr>
              <a:t>của lực F</a:t>
            </a:r>
            <a:r>
              <a:rPr lang="en-US" sz="2200" baseline="-25000" dirty="0">
                <a:solidFill>
                  <a:srgbClr val="4A4A4B"/>
                </a:solidFill>
                <a:latin typeface="Arial" panose="020B0604020202020204" pitchFamily="34" charset="0"/>
                <a:ea typeface="Times New Roman" panose="02020603050405020304" pitchFamily="18" charset="0"/>
              </a:rPr>
              <a:t>1</a:t>
            </a:r>
            <a:r>
              <a:rPr lang="vi-VN" sz="2200" dirty="0">
                <a:solidFill>
                  <a:srgbClr val="4A4A4B"/>
                </a:solidFill>
                <a:ea typeface="Times New Roman" panose="02020603050405020304" pitchFamily="18" charset="0"/>
              </a:rPr>
              <a:t> với </a:t>
            </a:r>
            <a:r>
              <a:rPr lang="en-US" sz="2200" dirty="0">
                <a:solidFill>
                  <a:srgbClr val="4A4A4B"/>
                </a:solidFill>
                <a:latin typeface="Arial" panose="020B0604020202020204" pitchFamily="34" charset="0"/>
                <a:ea typeface="Times New Roman" panose="02020603050405020304" pitchFamily="18" charset="0"/>
              </a:rPr>
              <a:t>moment </a:t>
            </a:r>
            <a:r>
              <a:rPr lang="vi-VN" sz="2200" dirty="0">
                <a:solidFill>
                  <a:srgbClr val="4A4A4B"/>
                </a:solidFill>
                <a:ea typeface="Times New Roman" panose="02020603050405020304" pitchFamily="18" charset="0"/>
              </a:rPr>
              <a:t>của lực F</a:t>
            </a:r>
            <a:r>
              <a:rPr lang="vi-VN" sz="2200" baseline="-25000" dirty="0">
                <a:solidFill>
                  <a:srgbClr val="4A4A4B"/>
                </a:solidFill>
                <a:ea typeface="Times New Roman" panose="02020603050405020304" pitchFamily="18" charset="0"/>
              </a:rPr>
              <a:t>2</a:t>
            </a:r>
            <a:r>
              <a:rPr lang="vi-VN" sz="2200" dirty="0">
                <a:solidFill>
                  <a:srgbClr val="4A4A4B"/>
                </a:solidFill>
                <a:ea typeface="Times New Roman" panose="02020603050405020304" pitchFamily="18" charset="0"/>
              </a:rPr>
              <a:t> trong Hình 18.4a </a:t>
            </a:r>
            <a:r>
              <a:rPr lang="vi-VN" sz="2200" dirty="0">
                <a:ea typeface="Times New Roman" panose="02020603050405020304" pitchFamily="18" charset="0"/>
              </a:rPr>
              <a:t>và Hình 1</a:t>
            </a:r>
            <a:r>
              <a:rPr lang="en-US" sz="2200" dirty="0">
                <a:latin typeface="Arial" panose="020B0604020202020204" pitchFamily="34" charset="0"/>
                <a:ea typeface="Times New Roman" panose="02020603050405020304" pitchFamily="18" charset="0"/>
              </a:rPr>
              <a:t>8.4b</a:t>
            </a:r>
            <a:endParaRPr lang="en-US" sz="22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5CB22C89-3B11-41E6-868A-27C085F6134C}"/>
              </a:ext>
            </a:extLst>
          </p:cNvPr>
          <p:cNvSpPr/>
          <p:nvPr/>
        </p:nvSpPr>
        <p:spPr>
          <a:xfrm>
            <a:off x="959617" y="4317563"/>
            <a:ext cx="10986578" cy="2462213"/>
          </a:xfrm>
          <a:prstGeom prst="rect">
            <a:avLst/>
          </a:prstGeom>
        </p:spPr>
        <p:txBody>
          <a:bodyPr wrap="square">
            <a:spAutoFit/>
          </a:bodyPr>
          <a:lstStyle/>
          <a:p>
            <a:pPr algn="just"/>
            <a:r>
              <a:rPr lang="en-US" sz="2200" b="1" dirty="0" err="1">
                <a:solidFill>
                  <a:srgbClr val="000000"/>
                </a:solidFill>
                <a:latin typeface="Arial" panose="020B0604020202020204" pitchFamily="34" charset="0"/>
                <a:ea typeface="Times New Roman" panose="02020603050405020304" pitchFamily="18" charset="0"/>
              </a:rPr>
              <a:t>Trả</a:t>
            </a:r>
            <a:r>
              <a:rPr lang="en-US" sz="2200" b="1" dirty="0">
                <a:solidFill>
                  <a:srgbClr val="000000"/>
                </a:solidFill>
                <a:latin typeface="Arial" panose="020B0604020202020204" pitchFamily="34" charset="0"/>
                <a:ea typeface="Times New Roman" panose="02020603050405020304" pitchFamily="18" charset="0"/>
              </a:rPr>
              <a:t> </a:t>
            </a:r>
            <a:r>
              <a:rPr lang="en-US" sz="2200" b="1" dirty="0" err="1">
                <a:solidFill>
                  <a:srgbClr val="000000"/>
                </a:solidFill>
                <a:latin typeface="Arial" panose="020B0604020202020204" pitchFamily="34" charset="0"/>
                <a:ea typeface="Times New Roman" panose="02020603050405020304" pitchFamily="18" charset="0"/>
              </a:rPr>
              <a:t>lời</a:t>
            </a:r>
            <a:r>
              <a:rPr lang="en-US" sz="2200" b="1" dirty="0">
                <a:solidFill>
                  <a:srgbClr val="000000"/>
                </a:solidFill>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indent="457200" algn="just">
              <a:spcAft>
                <a:spcPts val="0"/>
              </a:spcAft>
            </a:pPr>
            <a:r>
              <a:rPr lang="en-US" sz="2200" dirty="0" err="1">
                <a:latin typeface="Arial" panose="020B0604020202020204" pitchFamily="34" charset="0"/>
                <a:ea typeface="Times New Roman" panose="02020603050405020304" pitchFamily="18" charset="0"/>
              </a:rPr>
              <a:t>Hình</a:t>
            </a:r>
            <a:r>
              <a:rPr lang="en-US" sz="2200" dirty="0">
                <a:latin typeface="Arial" panose="020B0604020202020204" pitchFamily="34" charset="0"/>
                <a:ea typeface="Times New Roman" panose="02020603050405020304" pitchFamily="18" charset="0"/>
              </a:rPr>
              <a:t> 18.4a: Hai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bằng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nhau</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khoảng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cách</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từ</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giá</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1</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đến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trục</a:t>
            </a:r>
            <a:r>
              <a:rPr lang="en-US" sz="2200" dirty="0">
                <a:latin typeface="Arial" panose="020B0604020202020204" pitchFamily="34" charset="0"/>
                <a:ea typeface="Times New Roman" panose="02020603050405020304" pitchFamily="18" charset="0"/>
              </a:rPr>
              <a:t> quay </a:t>
            </a:r>
            <a:r>
              <a:rPr lang="en-US" sz="2200" dirty="0" err="1">
                <a:latin typeface="Arial" panose="020B0604020202020204" pitchFamily="34" charset="0"/>
                <a:ea typeface="Times New Roman" panose="02020603050405020304" pitchFamily="18" charset="0"/>
              </a:rPr>
              <a:t>nhỏ</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hơn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khoảng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cách</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từ</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giá</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2</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đến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trục</a:t>
            </a:r>
            <a:r>
              <a:rPr lang="en-US" sz="2200" dirty="0">
                <a:latin typeface="Arial" panose="020B0604020202020204" pitchFamily="34" charset="0"/>
                <a:ea typeface="Times New Roman" panose="02020603050405020304" pitchFamily="18" charset="0"/>
              </a:rPr>
              <a:t> quay, </a:t>
            </a:r>
            <a:r>
              <a:rPr lang="en-US" sz="2200" dirty="0" err="1">
                <a:latin typeface="Arial" panose="020B0604020202020204" pitchFamily="34" charset="0"/>
                <a:ea typeface="Times New Roman" panose="02020603050405020304" pitchFamily="18" charset="0"/>
              </a:rPr>
              <a:t>nên</a:t>
            </a:r>
            <a:r>
              <a:rPr lang="en-US" sz="2200" dirty="0">
                <a:latin typeface="Arial" panose="020B0604020202020204" pitchFamily="34" charset="0"/>
                <a:ea typeface="Times New Roman" panose="02020603050405020304" pitchFamily="18" charset="0"/>
              </a:rPr>
              <a:t> moment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2 </a:t>
            </a:r>
            <a:r>
              <a:rPr lang="en-US" sz="2200" dirty="0" err="1">
                <a:latin typeface="Arial" panose="020B0604020202020204" pitchFamily="34" charset="0"/>
                <a:ea typeface="Times New Roman" panose="02020603050405020304" pitchFamily="18" charset="0"/>
              </a:rPr>
              <a:t>lớn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hơn</a:t>
            </a:r>
            <a:r>
              <a:rPr lang="en-US" sz="2200" dirty="0">
                <a:latin typeface="Arial" panose="020B0604020202020204" pitchFamily="34" charset="0"/>
                <a:ea typeface="Times New Roman" panose="02020603050405020304" pitchFamily="18" charset="0"/>
              </a:rPr>
              <a:t> moment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1</a:t>
            </a:r>
            <a:r>
              <a:rPr lang="en-US" sz="2200" dirty="0">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indent="342265" algn="just">
              <a:spcAft>
                <a:spcPts val="0"/>
              </a:spcAft>
            </a:pPr>
            <a:r>
              <a:rPr lang="en-US" sz="2200" dirty="0" err="1">
                <a:latin typeface="Arial" panose="020B0604020202020204" pitchFamily="34" charset="0"/>
                <a:ea typeface="Times New Roman" panose="02020603050405020304" pitchFamily="18" charset="0"/>
              </a:rPr>
              <a:t>Hình</a:t>
            </a:r>
            <a:r>
              <a:rPr lang="en-US" sz="2200" dirty="0">
                <a:latin typeface="Arial" panose="020B0604020202020204" pitchFamily="34" charset="0"/>
                <a:ea typeface="Times New Roman" panose="02020603050405020304" pitchFamily="18" charset="0"/>
              </a:rPr>
              <a:t> 18.4b: </a:t>
            </a:r>
            <a:r>
              <a:rPr lang="en-US" sz="2200" dirty="0" err="1">
                <a:latin typeface="Arial" panose="020B0604020202020204" pitchFamily="34" charset="0"/>
                <a:ea typeface="Times New Roman" panose="02020603050405020304" pitchFamily="18" charset="0"/>
              </a:rPr>
              <a:t>Khoảng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cách</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từ</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giá</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2 </a:t>
            </a:r>
            <a:r>
              <a:rPr lang="en-US" sz="2200" dirty="0" err="1">
                <a:latin typeface="Arial" panose="020B0604020202020204" pitchFamily="34" charset="0"/>
                <a:ea typeface="Times New Roman" panose="02020603050405020304" pitchFamily="18" charset="0"/>
              </a:rPr>
              <a:t>và</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giá</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1</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đến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trục</a:t>
            </a:r>
            <a:r>
              <a:rPr lang="en-US" sz="2200" dirty="0">
                <a:latin typeface="Arial" panose="020B0604020202020204" pitchFamily="34" charset="0"/>
                <a:ea typeface="Times New Roman" panose="02020603050405020304" pitchFamily="18" charset="0"/>
              </a:rPr>
              <a:t> quay </a:t>
            </a:r>
            <a:r>
              <a:rPr lang="en-US" sz="2200" dirty="0" err="1">
                <a:latin typeface="Arial" panose="020B0604020202020204" pitchFamily="34" charset="0"/>
                <a:ea typeface="Times New Roman" panose="02020603050405020304" pitchFamily="18" charset="0"/>
              </a:rPr>
              <a:t>bằng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nhau</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nhưng</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độ</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lớn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2 </a:t>
            </a:r>
            <a:r>
              <a:rPr lang="en-US" sz="2200" dirty="0" err="1">
                <a:latin typeface="Arial" panose="020B0604020202020204" pitchFamily="34" charset="0"/>
                <a:ea typeface="Times New Roman" panose="02020603050405020304" pitchFamily="18" charset="0"/>
              </a:rPr>
              <a:t>lớn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hơn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độ</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lớn</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1</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nên</a:t>
            </a:r>
            <a:r>
              <a:rPr lang="en-US" sz="2200" dirty="0">
                <a:latin typeface="Arial" panose="020B0604020202020204" pitchFamily="34" charset="0"/>
                <a:ea typeface="Times New Roman" panose="02020603050405020304" pitchFamily="18" charset="0"/>
              </a:rPr>
              <a:t> moment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2 </a:t>
            </a:r>
            <a:r>
              <a:rPr lang="en-US" sz="2200" dirty="0" err="1">
                <a:latin typeface="Arial" panose="020B0604020202020204" pitchFamily="34" charset="0"/>
                <a:ea typeface="Times New Roman" panose="02020603050405020304" pitchFamily="18" charset="0"/>
              </a:rPr>
              <a:t>lớn</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hơn</a:t>
            </a:r>
            <a:r>
              <a:rPr lang="en-US" sz="2200" dirty="0">
                <a:latin typeface="Arial" panose="020B0604020202020204" pitchFamily="34" charset="0"/>
                <a:ea typeface="Times New Roman" panose="02020603050405020304" pitchFamily="18" charset="0"/>
              </a:rPr>
              <a:t> moment </a:t>
            </a:r>
            <a:r>
              <a:rPr lang="en-US" sz="2200" dirty="0" err="1">
                <a:latin typeface="Arial" panose="020B0604020202020204" pitchFamily="34" charset="0"/>
                <a:ea typeface="Times New Roman" panose="02020603050405020304" pitchFamily="18" charset="0"/>
              </a:rPr>
              <a:t>của</a:t>
            </a:r>
            <a:r>
              <a:rPr lang="en-US" sz="2200" dirty="0">
                <a:latin typeface="Arial" panose="020B0604020202020204" pitchFamily="34" charset="0"/>
                <a:ea typeface="Times New Roman" panose="02020603050405020304" pitchFamily="18" charset="0"/>
              </a:rPr>
              <a:t> </a:t>
            </a:r>
            <a:r>
              <a:rPr lang="en-US" sz="2200" dirty="0" err="1">
                <a:latin typeface="Arial" panose="020B0604020202020204" pitchFamily="34" charset="0"/>
                <a:ea typeface="Times New Roman" panose="02020603050405020304" pitchFamily="18" charset="0"/>
              </a:rPr>
              <a:t>lực</a:t>
            </a:r>
            <a:r>
              <a:rPr lang="en-US" sz="2200" dirty="0">
                <a:latin typeface="Arial" panose="020B0604020202020204" pitchFamily="34" charset="0"/>
                <a:ea typeface="Times New Roman" panose="02020603050405020304" pitchFamily="18" charset="0"/>
              </a:rPr>
              <a:t> F</a:t>
            </a:r>
            <a:r>
              <a:rPr lang="en-US" sz="2200" baseline="-25000" dirty="0">
                <a:latin typeface="Arial" panose="020B0604020202020204" pitchFamily="34" charset="0"/>
                <a:ea typeface="Times New Roman" panose="02020603050405020304" pitchFamily="18" charset="0"/>
              </a:rPr>
              <a:t>1</a:t>
            </a:r>
            <a:r>
              <a:rPr lang="en-US" sz="2200" dirty="0">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52D1DB29-18D6-4BE9-9A94-B6B37856C892}"/>
              </a:ext>
            </a:extLst>
          </p:cNvPr>
          <p:cNvSpPr/>
          <p:nvPr/>
        </p:nvSpPr>
        <p:spPr>
          <a:xfrm>
            <a:off x="4971166" y="102053"/>
            <a:ext cx="2860228" cy="622222"/>
          </a:xfrm>
          <a:prstGeom prst="rect">
            <a:avLst/>
          </a:prstGeom>
        </p:spPr>
        <p:txBody>
          <a:bodyPr wrap="square">
            <a:spAutoFit/>
          </a:bodyPr>
          <a:lstStyle/>
          <a:p>
            <a:pPr algn="ctr">
              <a:lnSpc>
                <a:spcPct val="115000"/>
              </a:lnSpc>
              <a:spcBef>
                <a:spcPts val="1200"/>
              </a:spcBef>
              <a:spcAft>
                <a:spcPts val="0"/>
              </a:spcAft>
            </a:pPr>
            <a:r>
              <a:rPr lang="vi-VN" sz="3200" b="1" kern="0" dirty="0">
                <a:solidFill>
                  <a:srgbClr val="0070C0"/>
                </a:solidFill>
                <a:ea typeface="Times New Roman" panose="02020603050405020304" pitchFamily="18" charset="0"/>
                <a:cs typeface="Times New Roman" panose="02020603050405020304" pitchFamily="18" charset="0"/>
              </a:rPr>
              <a:t>LUYỆN TẬP </a:t>
            </a:r>
            <a:endParaRPr lang="en-US" sz="3200" b="1" kern="0" dirty="0">
              <a:solidFill>
                <a:srgbClr val="0070C0"/>
              </a:solidFill>
              <a:ea typeface="Times New Roman" panose="02020603050405020304" pitchFamily="18" charset="0"/>
              <a:cs typeface="Times New Roman" panose="02020603050405020304" pitchFamily="18" charset="0"/>
            </a:endParaRPr>
          </a:p>
        </p:txBody>
      </p:sp>
      <p:pic>
        <p:nvPicPr>
          <p:cNvPr id="6" name="Picture 4" descr="6 điều mọi sĩ tử phải làm trước kỳ thi 3 tháng">
            <a:extLst>
              <a:ext uri="{FF2B5EF4-FFF2-40B4-BE49-F238E27FC236}">
                <a16:creationId xmlns:a16="http://schemas.microsoft.com/office/drawing/2014/main" id="{CC03AD14-D0CC-4827-8DE8-05672E6928B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264" y="0"/>
            <a:ext cx="1666241" cy="1249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F35BE1-2962-40D2-AD03-D554939756CE}"/>
              </a:ext>
            </a:extLst>
          </p:cNvPr>
          <p:cNvPicPr>
            <a:picLocks noChangeAspect="1"/>
          </p:cNvPicPr>
          <p:nvPr/>
        </p:nvPicPr>
        <p:blipFill>
          <a:blip r:embed="rId3"/>
          <a:stretch>
            <a:fillRect/>
          </a:stretch>
        </p:blipFill>
        <p:spPr>
          <a:xfrm>
            <a:off x="2550553" y="1423028"/>
            <a:ext cx="9083807" cy="3057585"/>
          </a:xfrm>
          <a:prstGeom prst="rect">
            <a:avLst/>
          </a:prstGeom>
        </p:spPr>
      </p:pic>
      <p:pic>
        <p:nvPicPr>
          <p:cNvPr id="10" name="图片 9">
            <a:extLst>
              <a:ext uri="{FF2B5EF4-FFF2-40B4-BE49-F238E27FC236}">
                <a16:creationId xmlns:a16="http://schemas.microsoft.com/office/drawing/2014/main" id="{F0E90B7D-5FA0-4A32-8A18-850C3624E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7" y="1385376"/>
            <a:ext cx="1251980" cy="1618822"/>
          </a:xfrm>
          <a:prstGeom prst="rect">
            <a:avLst/>
          </a:prstGeom>
        </p:spPr>
      </p:pic>
      <p:pic>
        <p:nvPicPr>
          <p:cNvPr id="11" name="图片 6">
            <a:extLst>
              <a:ext uri="{FF2B5EF4-FFF2-40B4-BE49-F238E27FC236}">
                <a16:creationId xmlns:a16="http://schemas.microsoft.com/office/drawing/2014/main" id="{258E5077-2F51-4C9B-8111-7B60528A7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0" y="3375861"/>
            <a:ext cx="752006" cy="935552"/>
          </a:xfrm>
          <a:prstGeom prst="rect">
            <a:avLst/>
          </a:prstGeom>
        </p:spPr>
      </p:pic>
      <p:pic>
        <p:nvPicPr>
          <p:cNvPr id="12" name="图片 9">
            <a:extLst>
              <a:ext uri="{FF2B5EF4-FFF2-40B4-BE49-F238E27FC236}">
                <a16:creationId xmlns:a16="http://schemas.microsoft.com/office/drawing/2014/main" id="{5F79BD80-F392-4CD6-A956-4D9F4C1684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0917" y="4940842"/>
            <a:ext cx="625392" cy="808638"/>
          </a:xfrm>
          <a:prstGeom prst="rect">
            <a:avLst/>
          </a:prstGeom>
        </p:spPr>
      </p:pic>
      <p:pic>
        <p:nvPicPr>
          <p:cNvPr id="13" name="图片 6">
            <a:extLst>
              <a:ext uri="{FF2B5EF4-FFF2-40B4-BE49-F238E27FC236}">
                <a16:creationId xmlns:a16="http://schemas.microsoft.com/office/drawing/2014/main" id="{067717B5-336E-4611-9EBC-EF1590E95A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4952" y="6292301"/>
            <a:ext cx="437322" cy="544061"/>
          </a:xfrm>
          <a:prstGeom prst="rect">
            <a:avLst/>
          </a:prstGeom>
        </p:spPr>
      </p:pic>
    </p:spTree>
    <p:extLst>
      <p:ext uri="{BB962C8B-B14F-4D97-AF65-F5344CB8AC3E}">
        <p14:creationId xmlns:p14="http://schemas.microsoft.com/office/powerpoint/2010/main" val="3932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plus(in)">
                                      <p:cBhvr>
                                        <p:cTn id="31" dur="2000"/>
                                        <p:tgtEl>
                                          <p:spTgt spid="2"/>
                                        </p:tgtEl>
                                      </p:cBhvr>
                                    </p:animEffect>
                                  </p:childTnLst>
                                </p:cTn>
                              </p:par>
                              <p:par>
                                <p:cTn id="32" presetID="1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plus(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plus(in)">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605B594-57CB-6F27-8949-4322393FB8AE}"/>
              </a:ext>
            </a:extLst>
          </p:cNvPr>
          <p:cNvSpPr txBox="1">
            <a:spLocks/>
          </p:cNvSpPr>
          <p:nvPr/>
        </p:nvSpPr>
        <p:spPr>
          <a:xfrm>
            <a:off x="3652161" y="89978"/>
            <a:ext cx="6245817" cy="72202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ln>
                  <a:solidFill>
                    <a:schemeClr val="tx2"/>
                  </a:solidFill>
                </a:ln>
                <a:solidFill>
                  <a:srgbClr val="002060"/>
                </a:solidFill>
                <a:latin typeface="Times New Roman" panose="02020603050405020304" pitchFamily="18" charset="0"/>
                <a:cs typeface="Times New Roman" panose="02020603050405020304" pitchFamily="18" charset="0"/>
              </a:rPr>
              <a:t>CÂU HỎI TRẮC NGHIỆM</a:t>
            </a:r>
            <a:endParaRPr lang="en-US" sz="3600" b="1" dirty="0">
              <a:ln>
                <a:solidFill>
                  <a:schemeClr val="tx2"/>
                </a:solidFill>
              </a:ln>
              <a:solidFill>
                <a:srgbClr val="002060"/>
              </a:solidFill>
              <a:latin typeface="Times New Roman" panose="02020603050405020304" pitchFamily="18" charset="0"/>
              <a:cs typeface="Times New Roman" panose="02020603050405020304" pitchFamily="18" charset="0"/>
            </a:endParaRPr>
          </a:p>
        </p:txBody>
      </p:sp>
      <p:pic>
        <p:nvPicPr>
          <p:cNvPr id="9" name="图片 1">
            <a:extLst>
              <a:ext uri="{FF2B5EF4-FFF2-40B4-BE49-F238E27FC236}">
                <a16:creationId xmlns:a16="http://schemas.microsoft.com/office/drawing/2014/main" id="{8EC1EF28-E82F-45E3-BF3A-A3A5014FEBA9}"/>
              </a:ext>
            </a:extLst>
          </p:cNvPr>
          <p:cNvPicPr>
            <a:picLocks noChangeAspect="1"/>
          </p:cNvPicPr>
          <p:nvPr/>
        </p:nvPicPr>
        <p:blipFill>
          <a:blip r:embed="rId2"/>
          <a:stretch>
            <a:fillRect/>
          </a:stretch>
        </p:blipFill>
        <p:spPr>
          <a:xfrm>
            <a:off x="440918" y="6253376"/>
            <a:ext cx="4339629" cy="1080911"/>
          </a:xfrm>
          <a:prstGeom prst="rect">
            <a:avLst/>
          </a:prstGeom>
          <a:effectLst>
            <a:outerShdw blurRad="50800" dist="38100" dir="10800000" algn="r" rotWithShape="0">
              <a:prstClr val="black">
                <a:alpha val="40000"/>
              </a:prstClr>
            </a:outerShdw>
          </a:effectLst>
        </p:spPr>
      </p:pic>
      <p:pic>
        <p:nvPicPr>
          <p:cNvPr id="10" name="图片 1">
            <a:extLst>
              <a:ext uri="{FF2B5EF4-FFF2-40B4-BE49-F238E27FC236}">
                <a16:creationId xmlns:a16="http://schemas.microsoft.com/office/drawing/2014/main" id="{448624CE-9353-4DBF-BF74-D2BA71A6C0DC}"/>
              </a:ext>
            </a:extLst>
          </p:cNvPr>
          <p:cNvPicPr>
            <a:picLocks noChangeAspect="1"/>
          </p:cNvPicPr>
          <p:nvPr/>
        </p:nvPicPr>
        <p:blipFill>
          <a:blip r:embed="rId2"/>
          <a:stretch>
            <a:fillRect/>
          </a:stretch>
        </p:blipFill>
        <p:spPr>
          <a:xfrm>
            <a:off x="7079869" y="6205059"/>
            <a:ext cx="4598784" cy="1145461"/>
          </a:xfrm>
          <a:prstGeom prst="rect">
            <a:avLst/>
          </a:prstGeom>
          <a:effectLst>
            <a:outerShdw blurRad="50800" dist="38100" dir="10800000" algn="r" rotWithShape="0">
              <a:prstClr val="black">
                <a:alpha val="40000"/>
              </a:prstClr>
            </a:outerShdw>
          </a:effectLst>
        </p:spPr>
      </p:pic>
      <p:sp>
        <p:nvSpPr>
          <p:cNvPr id="7" name="Rectangle 6"/>
          <p:cNvSpPr/>
          <p:nvPr/>
        </p:nvSpPr>
        <p:spPr>
          <a:xfrm>
            <a:off x="120078" y="812000"/>
            <a:ext cx="12015535" cy="5624617"/>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Lực tác dụng lên một vật có thể làm …………. vật quanh một trục hay một điểm cố định.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quay		B. đứng yên		C. biến đổi		D. thay đổi.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Tác dụng làm quay của lực phụ thuộc vào điểm đặt, ………. và hướng của lực.</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độ thẳng			B. độ to			C. độ lớn		D. độ nhỏ</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Tác dụng làm quay của lực lên một vật quay quanh một trục hay một điểm cố định được đặc trưng bằng …………..</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lực ma sát		B. moment lực		C. lực đẩy		D. lực hút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Lực càng lớn thì moment lực càng ………………., tác dụng lực quay càng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nhỏ			B. lớn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bằng nhau	D. kém hơn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104036" y="1732547"/>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4" name="Oval 13"/>
          <p:cNvSpPr/>
          <p:nvPr/>
        </p:nvSpPr>
        <p:spPr>
          <a:xfrm>
            <a:off x="7411211" y="3124224"/>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5" name="Oval 14"/>
          <p:cNvSpPr/>
          <p:nvPr/>
        </p:nvSpPr>
        <p:spPr>
          <a:xfrm>
            <a:off x="3732371" y="4460997"/>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6" name="Oval 15"/>
          <p:cNvSpPr/>
          <p:nvPr/>
        </p:nvSpPr>
        <p:spPr>
          <a:xfrm>
            <a:off x="3737570" y="5831302"/>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Tree>
    <p:extLst>
      <p:ext uri="{BB962C8B-B14F-4D97-AF65-F5344CB8AC3E}">
        <p14:creationId xmlns:p14="http://schemas.microsoft.com/office/powerpoint/2010/main" val="39979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E1C0DE42-69D1-4C35-9898-F5B259501335}"/>
              </a:ext>
            </a:extLst>
          </p:cNvPr>
          <p:cNvPicPr>
            <a:picLocks noChangeAspect="1"/>
          </p:cNvPicPr>
          <p:nvPr/>
        </p:nvPicPr>
        <p:blipFill>
          <a:blip r:embed="rId2"/>
          <a:stretch>
            <a:fillRect/>
          </a:stretch>
        </p:blipFill>
        <p:spPr>
          <a:xfrm>
            <a:off x="7988564" y="-154875"/>
            <a:ext cx="4164097" cy="1037190"/>
          </a:xfrm>
          <a:prstGeom prst="rect">
            <a:avLst/>
          </a:prstGeom>
          <a:effectLst>
            <a:outerShdw blurRad="50800" dist="38100" dir="10800000" algn="r" rotWithShape="0">
              <a:prstClr val="black">
                <a:alpha val="40000"/>
              </a:prstClr>
            </a:outerShdw>
          </a:effectLst>
        </p:spPr>
      </p:pic>
      <p:sp>
        <p:nvSpPr>
          <p:cNvPr id="3" name="Rectangle 2"/>
          <p:cNvSpPr/>
          <p:nvPr/>
        </p:nvSpPr>
        <p:spPr>
          <a:xfrm>
            <a:off x="1" y="1358078"/>
            <a:ext cx="12192000" cy="4241546"/>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Giá của lực càng ………………. trục quay, moment lực càng lớn, tác dụng làm quay càng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xa				B. gần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nhỏ</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6:</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Giá của lực càng xa trục quay, moment lực càng …………, tác dụng làm quay càng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nhỏ			B. lớn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bằng nhau		D. kém hơn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7:</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từ thích hợp điền vào chỗ trống: Giá của lực càng xa trục quay, moment lực càng lớn, tác dụng làm quay càng ……</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nhỏ			B. bằng nhau		C. lớn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kém hơn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Oval 9"/>
          <p:cNvSpPr/>
          <p:nvPr/>
        </p:nvSpPr>
        <p:spPr>
          <a:xfrm>
            <a:off x="-32324" y="2302039"/>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1" name="Oval 10"/>
          <p:cNvSpPr/>
          <p:nvPr/>
        </p:nvSpPr>
        <p:spPr>
          <a:xfrm>
            <a:off x="3625275" y="3681660"/>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2" name="Oval 11"/>
          <p:cNvSpPr/>
          <p:nvPr/>
        </p:nvSpPr>
        <p:spPr>
          <a:xfrm>
            <a:off x="7311071" y="4999888"/>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Tree>
    <p:extLst>
      <p:ext uri="{BB962C8B-B14F-4D97-AF65-F5344CB8AC3E}">
        <p14:creationId xmlns:p14="http://schemas.microsoft.com/office/powerpoint/2010/main" val="104355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47720598"/>
              </p:ext>
            </p:extLst>
          </p:nvPr>
        </p:nvGraphicFramePr>
        <p:xfrm>
          <a:off x="748419" y="230116"/>
          <a:ext cx="9839368" cy="2119949"/>
        </p:xfrm>
        <a:graphic>
          <a:graphicData uri="http://schemas.openxmlformats.org/drawingml/2006/table">
            <a:tbl>
              <a:tblPr firstRow="1" firstCol="1" bandRow="1"/>
              <a:tblGrid>
                <a:gridCol w="9839368">
                  <a:extLst>
                    <a:ext uri="{9D8B030D-6E8A-4147-A177-3AD203B41FA5}">
                      <a16:colId xmlns:a16="http://schemas.microsoft.com/office/drawing/2014/main" val="2009035323"/>
                    </a:ext>
                  </a:extLst>
                </a:gridCol>
              </a:tblGrid>
              <a:tr h="0">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en-US" sz="26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8:</a:t>
                      </a: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Hoạt động nào sau đây </a:t>
                      </a:r>
                      <a:r>
                        <a:rPr kumimoji="0" lang="en-US" altLang="en-US" sz="26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en-US" sz="26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 hiện moment lực?</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600" u="none"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600" u="non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tay để mở ngăn kéo hộp bàn.</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95135857"/>
                  </a:ext>
                </a:extLst>
              </a:tr>
              <a:tr h="0">
                <a:tc>
                  <a:txBody>
                    <a:bodyPr/>
                    <a:lstStyle/>
                    <a:p>
                      <a:pPr algn="just">
                        <a:lnSpc>
                          <a:spcPct val="107000"/>
                        </a:lnSpc>
                        <a:spcAft>
                          <a:spcPts val="0"/>
                        </a:spcAft>
                      </a:pP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Dùng tay xoay bánh lái của tàu thủy.</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68914718"/>
                  </a:ext>
                </a:extLst>
              </a:tr>
              <a:tr h="0">
                <a:tc>
                  <a:txBody>
                    <a:bodyPr/>
                    <a:lstStyle/>
                    <a:p>
                      <a:pPr algn="just">
                        <a:lnSpc>
                          <a:spcPct val="107000"/>
                        </a:lnSpc>
                        <a:spcAft>
                          <a:spcPts val="0"/>
                        </a:spcAft>
                      </a:pP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Dùng tay mở và đóng khóa vòi nước.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79121695"/>
                  </a:ext>
                </a:extLst>
              </a:tr>
              <a:tr h="0">
                <a:tc>
                  <a:txBody>
                    <a:bodyPr/>
                    <a:lstStyle/>
                    <a:p>
                      <a:pPr algn="just">
                        <a:lnSpc>
                          <a:spcPct val="107000"/>
                        </a:lnSpc>
                        <a:spcAft>
                          <a:spcPts val="0"/>
                        </a:spcAft>
                      </a:pP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Dùng cờ lê để mở bu lông gắn trên chi tiết máy.</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12575896"/>
                  </a:ext>
                </a:extLst>
              </a:tr>
            </a:tbl>
          </a:graphicData>
        </a:graphic>
      </p:graphicFrame>
      <p:sp>
        <p:nvSpPr>
          <p:cNvPr id="5" name="Oval 4"/>
          <p:cNvSpPr/>
          <p:nvPr/>
        </p:nvSpPr>
        <p:spPr>
          <a:xfrm>
            <a:off x="715339" y="635365"/>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139741421"/>
              </p:ext>
            </p:extLst>
          </p:nvPr>
        </p:nvGraphicFramePr>
        <p:xfrm>
          <a:off x="587998" y="2417364"/>
          <a:ext cx="7930359" cy="2119949"/>
        </p:xfrm>
        <a:graphic>
          <a:graphicData uri="http://schemas.openxmlformats.org/drawingml/2006/table">
            <a:tbl>
              <a:tblPr firstRow="1" firstCol="1" bandRow="1"/>
              <a:tblGrid>
                <a:gridCol w="7930359">
                  <a:extLst>
                    <a:ext uri="{9D8B030D-6E8A-4147-A177-3AD203B41FA5}">
                      <a16:colId xmlns:a16="http://schemas.microsoft.com/office/drawing/2014/main" val="1361014718"/>
                    </a:ext>
                  </a:extLst>
                </a:gridCol>
              </a:tblGrid>
              <a:tr h="0">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en-US" sz="26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9:</a:t>
                      </a: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Hoạt động nào sau đây có xuất hiện moment lực?</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6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Một học sinh chơi trò chơi cầu tuột.</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495582592"/>
                  </a:ext>
                </a:extLst>
              </a:tr>
              <a:tr h="0">
                <a:tc>
                  <a:txBody>
                    <a:bodyPr/>
                    <a:lstStyle/>
                    <a:p>
                      <a:pPr algn="just">
                        <a:lnSpc>
                          <a:spcPct val="107000"/>
                        </a:lnSpc>
                        <a:spcAft>
                          <a:spcPts val="0"/>
                        </a:spcAft>
                      </a:pP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Dùng tay để mở ngăn kéo hộp bàn.</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237923437"/>
                  </a:ext>
                </a:extLst>
              </a:tr>
              <a:tr h="0">
                <a:tc>
                  <a:txBody>
                    <a:bodyPr/>
                    <a:lstStyle/>
                    <a:p>
                      <a:pPr algn="just">
                        <a:lnSpc>
                          <a:spcPct val="107000"/>
                        </a:lnSpc>
                        <a:spcAft>
                          <a:spcPts val="0"/>
                        </a:spcAft>
                      </a:pP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Dùng tay để đẩy một vật nặng trên sàn.</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49284264"/>
                  </a:ext>
                </a:extLst>
              </a:tr>
              <a:tr h="0">
                <a:tc>
                  <a:txBody>
                    <a:bodyPr/>
                    <a:lstStyle/>
                    <a:p>
                      <a:pPr algn="just">
                        <a:lnSpc>
                          <a:spcPct val="107000"/>
                        </a:lnSpc>
                        <a:spcAft>
                          <a:spcPts val="0"/>
                        </a:spcAft>
                      </a:pPr>
                      <a:r>
                        <a:rPr lang="vi-VN" sz="2600" u="non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 tua vít để mở ốc được gắn trên mẩu gỗ.</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34547089"/>
                  </a:ext>
                </a:extLst>
              </a:tr>
            </a:tbl>
          </a:graphicData>
        </a:graphic>
      </p:graphicFrame>
      <p:sp>
        <p:nvSpPr>
          <p:cNvPr id="7" name="Oval 6"/>
          <p:cNvSpPr/>
          <p:nvPr/>
        </p:nvSpPr>
        <p:spPr>
          <a:xfrm>
            <a:off x="522402" y="4039290"/>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8" name="Rectangle 1"/>
          <p:cNvSpPr>
            <a:spLocks noChangeArrowheads="1"/>
          </p:cNvSpPr>
          <p:nvPr/>
        </p:nvSpPr>
        <p:spPr bwMode="auto">
          <a:xfrm>
            <a:off x="271692" y="4598443"/>
            <a:ext cx="11503214" cy="20928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10:</a:t>
            </a: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trường hợp nào sau đây, lực có tác dụng làm vật rắn quay quanh trục?</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Lực có giá nằm trong mặt phẳng vuông góc với trục quay và cắt trục quay.</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Lực có giá song song với trục quay.</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Lực có giá cắt trục quay.</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n-US" altLang="en-US" sz="26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Lực có giá nằm trong mặt phẳng vuông góc với trục quay và không cắt trục quay.</a:t>
            </a:r>
            <a:endParaRPr kumimoji="0" lang="en-US" altLang="en-US" sz="2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Oval 8"/>
          <p:cNvSpPr/>
          <p:nvPr/>
        </p:nvSpPr>
        <p:spPr>
          <a:xfrm>
            <a:off x="239608" y="6219442"/>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Tree>
    <p:extLst>
      <p:ext uri="{BB962C8B-B14F-4D97-AF65-F5344CB8AC3E}">
        <p14:creationId xmlns:p14="http://schemas.microsoft.com/office/powerpoint/2010/main" val="20473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09705" y="1320601"/>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1" name="Oval 10"/>
          <p:cNvSpPr/>
          <p:nvPr/>
        </p:nvSpPr>
        <p:spPr>
          <a:xfrm>
            <a:off x="153950" y="3677759"/>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12" name="Oval 11"/>
          <p:cNvSpPr/>
          <p:nvPr/>
        </p:nvSpPr>
        <p:spPr>
          <a:xfrm>
            <a:off x="80208" y="6045219"/>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3784624731"/>
              </p:ext>
            </p:extLst>
          </p:nvPr>
        </p:nvGraphicFramePr>
        <p:xfrm>
          <a:off x="189915" y="219393"/>
          <a:ext cx="11350297" cy="2103376"/>
        </p:xfrm>
        <a:graphic>
          <a:graphicData uri="http://schemas.openxmlformats.org/drawingml/2006/table">
            <a:tbl>
              <a:tblPr firstRow="1" firstCol="1" bandRow="1">
                <a:tableStyleId>{5C22544A-7EE6-4342-B048-85BDC9FD1C3A}</a:tableStyleId>
              </a:tblPr>
              <a:tblGrid>
                <a:gridCol w="11350297">
                  <a:extLst>
                    <a:ext uri="{9D8B030D-6E8A-4147-A177-3AD203B41FA5}">
                      <a16:colId xmlns:a16="http://schemas.microsoft.com/office/drawing/2014/main" val="3140089864"/>
                    </a:ext>
                  </a:extLst>
                </a:gridCol>
              </a:tblGrid>
              <a:tr h="594685">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en-US" sz="24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11:</a:t>
                      </a: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Cách dễ nhất để mở một cánh cửa bằng sắt nặng bằng cách tác dụng lực vào đâu?</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400" b="0" smtClean="0">
                          <a:solidFill>
                            <a:schemeClr val="tx1"/>
                          </a:solidFill>
                          <a:effectLst/>
                          <a:latin typeface="Times New Roman" panose="02020603050405020304" pitchFamily="18" charset="0"/>
                          <a:cs typeface="Times New Roman" panose="02020603050405020304" pitchFamily="18" charset="0"/>
                        </a:rPr>
                        <a:t>A</a:t>
                      </a:r>
                      <a:r>
                        <a:rPr lang="vi-VN" sz="2400" b="0">
                          <a:solidFill>
                            <a:schemeClr val="tx1"/>
                          </a:solidFill>
                          <a:effectLst/>
                          <a:latin typeface="Times New Roman" panose="02020603050405020304" pitchFamily="18" charset="0"/>
                          <a:cs typeface="Times New Roman" panose="02020603050405020304" pitchFamily="18" charset="0"/>
                        </a:rPr>
                        <a:t>. Gần bản </a:t>
                      </a:r>
                      <a:r>
                        <a:rPr lang="vi-VN" sz="2400" b="0" smtClean="0">
                          <a:solidFill>
                            <a:schemeClr val="tx1"/>
                          </a:solidFill>
                          <a:effectLst/>
                          <a:latin typeface="Times New Roman" panose="02020603050405020304" pitchFamily="18" charset="0"/>
                          <a:cs typeface="Times New Roman" panose="02020603050405020304" pitchFamily="18" charset="0"/>
                        </a:rPr>
                        <a:t>lề</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50370115"/>
                  </a:ext>
                </a:extLst>
              </a:tr>
              <a:tr h="286983">
                <a:tc>
                  <a:txBody>
                    <a:bodyPr/>
                    <a:lstStyle/>
                    <a:p>
                      <a:pPr algn="just">
                        <a:lnSpc>
                          <a:spcPct val="107000"/>
                        </a:lnSpc>
                        <a:spcAft>
                          <a:spcPts val="0"/>
                        </a:spcAft>
                      </a:pPr>
                      <a:r>
                        <a:rPr lang="vi-VN" sz="2400" b="0">
                          <a:solidFill>
                            <a:schemeClr val="tx1"/>
                          </a:solidFill>
                          <a:effectLst/>
                          <a:latin typeface="Times New Roman" panose="02020603050405020304" pitchFamily="18" charset="0"/>
                          <a:cs typeface="Times New Roman" panose="02020603050405020304" pitchFamily="18" charset="0"/>
                        </a:rPr>
                        <a:t>B. Ở giữa </a:t>
                      </a:r>
                      <a:r>
                        <a:rPr lang="vi-VN" sz="2400" b="0" smtClean="0">
                          <a:solidFill>
                            <a:schemeClr val="tx1"/>
                          </a:solidFill>
                          <a:effectLst/>
                          <a:latin typeface="Times New Roman" panose="02020603050405020304" pitchFamily="18" charset="0"/>
                          <a:cs typeface="Times New Roman" panose="02020603050405020304" pitchFamily="18" charset="0"/>
                        </a:rPr>
                        <a:t>cửa</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3084352"/>
                  </a:ext>
                </a:extLst>
              </a:tr>
              <a:tr h="286983">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2400" b="0" smtClean="0">
                          <a:solidFill>
                            <a:schemeClr val="tx1"/>
                          </a:solidFill>
                          <a:effectLst/>
                          <a:latin typeface="Times New Roman" panose="02020603050405020304" pitchFamily="18" charset="0"/>
                          <a:cs typeface="Times New Roman" panose="02020603050405020304" pitchFamily="18" charset="0"/>
                        </a:rPr>
                        <a:t>C</a:t>
                      </a:r>
                      <a:r>
                        <a:rPr lang="vi-VN" sz="2400" b="0" smtClean="0">
                          <a:solidFill>
                            <a:schemeClr val="tx1"/>
                          </a:solidFill>
                          <a:effectLst/>
                          <a:latin typeface="Times New Roman" panose="02020603050405020304" pitchFamily="18" charset="0"/>
                          <a:cs typeface="Times New Roman" panose="02020603050405020304" pitchFamily="18" charset="0"/>
                        </a:rPr>
                        <a:t>. Ở mép cửa cách xa bản lề</a:t>
                      </a:r>
                      <a:endParaRPr lang="en-US" sz="2400" b="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49903650"/>
                  </a:ext>
                </a:extLst>
              </a:tr>
              <a:tr h="537973">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2400" b="0" u="none" smtClean="0">
                          <a:solidFill>
                            <a:schemeClr val="tx1"/>
                          </a:solidFill>
                          <a:effectLst/>
                          <a:latin typeface="Times New Roman" panose="02020603050405020304" pitchFamily="18" charset="0"/>
                          <a:cs typeface="Times New Roman" panose="02020603050405020304" pitchFamily="18" charset="0"/>
                        </a:rPr>
                        <a:t>D</a:t>
                      </a:r>
                      <a:r>
                        <a:rPr lang="vi-VN" sz="2400" b="0" u="none" smtClean="0">
                          <a:solidFill>
                            <a:schemeClr val="tx1"/>
                          </a:solidFill>
                          <a:effectLst/>
                          <a:latin typeface="Times New Roman" panose="02020603050405020304" pitchFamily="18" charset="0"/>
                          <a:cs typeface="Times New Roman" panose="02020603050405020304" pitchFamily="18" charset="0"/>
                        </a:rPr>
                        <a:t>. </a:t>
                      </a:r>
                      <a:r>
                        <a:rPr lang="vi-VN" sz="2400" b="0" smtClean="0">
                          <a:solidFill>
                            <a:schemeClr val="tx1"/>
                          </a:solidFill>
                          <a:effectLst/>
                          <a:latin typeface="Times New Roman" panose="02020603050405020304" pitchFamily="18" charset="0"/>
                          <a:cs typeface="Times New Roman" panose="02020603050405020304" pitchFamily="18" charset="0"/>
                        </a:rPr>
                        <a:t>Độ lớn của lực và khoảng cách từ trục quay đến giá của lực</a:t>
                      </a:r>
                      <a:endParaRPr lang="en-US" sz="2400" b="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67165829"/>
                  </a:ext>
                </a:extLst>
              </a:tr>
            </a:tbl>
          </a:graphicData>
        </a:graphic>
      </p:graphicFrame>
      <p:sp>
        <p:nvSpPr>
          <p:cNvPr id="6" name="Rectangle 2"/>
          <p:cNvSpPr>
            <a:spLocks noChangeArrowheads="1"/>
          </p:cNvSpPr>
          <p:nvPr/>
        </p:nvSpPr>
        <p:spPr bwMode="auto">
          <a:xfrm>
            <a:off x="189915" y="2210442"/>
            <a:ext cx="865884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12:</a:t>
            </a: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Tác dụng làm quay của lực phụ thuộc vào yếu tố nào?</a:t>
            </a:r>
          </a:p>
          <a:p>
            <a:pPr lvl="0" algn="just" eaLnBrk="0" fontAlgn="base" hangingPunct="0">
              <a:spcBef>
                <a:spcPct val="0"/>
              </a:spcBef>
              <a:spcAft>
                <a:spcPct val="0"/>
              </a:spcAft>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Độ lớn của lực.</a:t>
            </a:r>
            <a:endParaRPr lang="en-US" altLang="en-US" sz="240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Điểm đặt của lực tác dụng.</a:t>
            </a:r>
            <a:endParaRPr lang="en-US" altLang="en-US" sz="240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phụ thuộc vào bất kì yếu tố nào</a:t>
            </a: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eaLnBrk="0" fontAlgn="base" hangingPunct="0">
              <a:spcBef>
                <a:spcPct val="0"/>
              </a:spcBef>
              <a:spcAft>
                <a:spcPct val="0"/>
              </a:spcAft>
            </a:pP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 lớn của lực và điểm đặt của lực</a:t>
            </a: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a:latin typeface="Times New Roman" panose="02020603050405020304" pitchFamily="18" charset="0"/>
              <a:cs typeface="Times New Roman" panose="02020603050405020304" pitchFamily="18" charset="0"/>
            </a:endParaRPr>
          </a:p>
        </p:txBody>
      </p:sp>
      <p:pic>
        <p:nvPicPr>
          <p:cNvPr id="2049" name="Picture 4"/>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0218820" y="4027244"/>
            <a:ext cx="2245895" cy="27105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44377" y="4188853"/>
            <a:ext cx="999423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n-US" sz="24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13. </a:t>
            </a: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học sinh tác dụng một lực có độ lớn 5N vào tay nắm của cánh cửa theo phương vuông góc với trục quay của bản lề cửa. Khoảng cách từ tay nắm cửa đến bản lề là 80 cm. Moment lực tác dụng lên cánh cửa có giá trị bằng bao nhiêu? </a:t>
            </a:r>
            <a:r>
              <a:rPr kumimoji="0" lang="en-US" altLang="en-US" sz="24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 M = F.d (Trong đó F là lực tác dụng, d là khoảng cách từ trục đến điểm tác dụng lực)</a:t>
            </a:r>
          </a:p>
          <a:p>
            <a:pPr fontAlgn="t"/>
            <a:r>
              <a:rPr lang="vi-VN" sz="2400">
                <a:latin typeface="Times New Roman" panose="02020603050405020304" pitchFamily="18" charset="0"/>
                <a:cs typeface="Times New Roman" panose="02020603050405020304" pitchFamily="18" charset="0"/>
              </a:rPr>
              <a:t>A. </a:t>
            </a:r>
            <a:r>
              <a:rPr lang="vi-VN" sz="2400" smtClean="0">
                <a:latin typeface="Times New Roman" panose="02020603050405020304" pitchFamily="18" charset="0"/>
                <a:cs typeface="Times New Roman" panose="02020603050405020304" pitchFamily="18" charset="0"/>
              </a:rPr>
              <a:t>4 N</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m</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B</a:t>
            </a:r>
            <a:r>
              <a:rPr lang="vi-VN" sz="2400">
                <a:latin typeface="Times New Roman" panose="02020603050405020304" pitchFamily="18" charset="0"/>
                <a:cs typeface="Times New Roman" panose="02020603050405020304" pitchFamily="18" charset="0"/>
              </a:rPr>
              <a:t>. 4 </a:t>
            </a:r>
            <a:r>
              <a:rPr lang="vi-VN" sz="2400" smtClean="0">
                <a:latin typeface="Times New Roman" panose="02020603050405020304" pitchFamily="18" charset="0"/>
                <a:cs typeface="Times New Roman" panose="02020603050405020304" pitchFamily="18" charset="0"/>
              </a:rPr>
              <a:t>N/m</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4</a:t>
            </a:r>
            <a:r>
              <a:rPr lang="en-US" sz="2400" smtClean="0">
                <a:latin typeface="Times New Roman" panose="02020603050405020304" pitchFamily="18" charset="0"/>
                <a:cs typeface="Times New Roman" panose="02020603050405020304" pitchFamily="18" charset="0"/>
              </a:rPr>
              <a:t>0</a:t>
            </a:r>
            <a:r>
              <a:rPr lang="vi-VN" sz="2400" smtClean="0">
                <a:latin typeface="Times New Roman" panose="02020603050405020304" pitchFamily="18" charset="0"/>
                <a:cs typeface="Times New Roman" panose="02020603050405020304" pitchFamily="18" charset="0"/>
              </a:rPr>
              <a:t> N</a:t>
            </a:r>
            <a:r>
              <a:rPr lang="en-US" sz="240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m</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D</a:t>
            </a:r>
            <a:r>
              <a:rPr lang="vi-VN" sz="2400">
                <a:latin typeface="Times New Roman" panose="02020603050405020304" pitchFamily="18" charset="0"/>
                <a:cs typeface="Times New Roman" panose="02020603050405020304" pitchFamily="18" charset="0"/>
              </a:rPr>
              <a:t>. 40 </a:t>
            </a:r>
            <a:r>
              <a:rPr lang="vi-VN" sz="2400" smtClean="0">
                <a:latin typeface="Times New Roman" panose="02020603050405020304" pitchFamily="18" charset="0"/>
                <a:cs typeface="Times New Roman" panose="02020603050405020304" pitchFamily="18" charset="0"/>
              </a:rPr>
              <a:t>N/m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59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81234" y="2876486"/>
            <a:ext cx="1852159"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solidFill>
                <a:srgbClr val="E75329"/>
              </a:solidFill>
              <a:latin typeface="Arial" panose="020B0604020202020204" pitchFamily="34" charset="0"/>
              <a:ea typeface="Adobe 黑体 Std R" pitchFamily="34" charset="-122"/>
              <a:cs typeface="Arial" panose="020B0604020202020204" pitchFamily="34" charset="0"/>
            </a:endParaRPr>
          </a:p>
        </p:txBody>
      </p:sp>
      <p:sp>
        <p:nvSpPr>
          <p:cNvPr id="5" name="TextBox 12"/>
          <p:cNvSpPr txBox="1"/>
          <p:nvPr/>
        </p:nvSpPr>
        <p:spPr>
          <a:xfrm>
            <a:off x="3041279" y="3284108"/>
            <a:ext cx="6120680" cy="480901"/>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13"/>
          <p:cNvSpPr txBox="1"/>
          <p:nvPr/>
        </p:nvSpPr>
        <p:spPr>
          <a:xfrm>
            <a:off x="3041279" y="1362076"/>
            <a:ext cx="6111132" cy="1569660"/>
          </a:xfrm>
          <a:prstGeom prst="rect">
            <a:avLst/>
          </a:prstGeom>
          <a:noFill/>
          <a:ln w="19050">
            <a:solidFill>
              <a:srgbClr val="E75329"/>
            </a:solidFill>
            <a:prstDash val="sysDash"/>
          </a:ln>
        </p:spPr>
        <p:txBody>
          <a:bodyPr wrap="square" rtlCol="0">
            <a:spAutoFit/>
          </a:body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lục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7" name="TextBox 14"/>
          <p:cNvSpPr txBox="1"/>
          <p:nvPr/>
        </p:nvSpPr>
        <p:spPr>
          <a:xfrm>
            <a:off x="3041279" y="4117381"/>
            <a:ext cx="6120680" cy="830997"/>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30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5874571" y="4648200"/>
            <a:ext cx="4020039" cy="2394750"/>
          </a:xfrm>
          <a:prstGeom prst="rect">
            <a:avLst/>
          </a:prstGeom>
          <a:noFill/>
        </p:spPr>
      </p:pic>
      <p:pic>
        <p:nvPicPr>
          <p:cNvPr id="9" name="图片 28"/>
          <p:cNvPicPr>
            <a:picLocks noChangeAspect="1"/>
          </p:cNvPicPr>
          <p:nvPr/>
        </p:nvPicPr>
        <p:blipFill>
          <a:blip r:embed="rId4"/>
          <a:srcRect/>
          <a:stretch>
            <a:fillRect/>
          </a:stretch>
        </p:blipFill>
        <p:spPr bwMode="auto">
          <a:xfrm rot="732619">
            <a:off x="358959" y="203635"/>
            <a:ext cx="844550" cy="842963"/>
          </a:xfrm>
          <a:prstGeom prst="rect">
            <a:avLst/>
          </a:prstGeom>
          <a:noFill/>
        </p:spPr>
      </p:pic>
      <p:sp>
        <p:nvSpPr>
          <p:cNvPr id="10" name="Oval 9">
            <a:extLst>
              <a:ext uri="{FF2B5EF4-FFF2-40B4-BE49-F238E27FC236}">
                <a16:creationId xmlns:a16="http://schemas.microsoft.com/office/drawing/2014/main" id="{5B1B85FD-D68F-4E2C-ACB7-1F16A1444B29}"/>
              </a:ext>
            </a:extLst>
          </p:cNvPr>
          <p:cNvSpPr/>
          <p:nvPr/>
        </p:nvSpPr>
        <p:spPr>
          <a:xfrm>
            <a:off x="2509421" y="123858"/>
            <a:ext cx="7173158"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TRÒ CHƠI: ĐUỔI HÌNH BẮT CHỮ. </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759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8" presetClass="emph" presetSubtype="0" fill="hold" nodeType="withEffect">
                                  <p:stCondLst>
                                    <p:cond delay="1000"/>
                                  </p:stCondLst>
                                  <p:childTnLst>
                                    <p:animRot by="-21600000">
                                      <p:cBhvr>
                                        <p:cTn id="12" dur="1250" fill="hold"/>
                                        <p:tgtEl>
                                          <p:spTgt spid="9"/>
                                        </p:tgtEl>
                                        <p:attrNameLst>
                                          <p:attrName>r</p:attrName>
                                        </p:attrNameLst>
                                      </p:cBhvr>
                                    </p:animRot>
                                  </p:childTnLst>
                                </p:cTn>
                              </p:par>
                              <p:par>
                                <p:cTn id="13" presetID="2" presetClass="entr" presetSubtype="8"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par>
                                <p:cTn id="23" presetID="22" presetClass="entr" presetSubtype="1"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par>
                                <p:cTn id="26" presetID="22" presetClass="entr" presetSubtype="1" fill="hold" grpId="0" nodeType="with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60436" y="701563"/>
            <a:ext cx="518770"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Rectangle 4"/>
          <p:cNvSpPr/>
          <p:nvPr/>
        </p:nvSpPr>
        <p:spPr>
          <a:xfrm>
            <a:off x="614327" y="198641"/>
            <a:ext cx="10888289" cy="2397451"/>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14:</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Moment lực tác dụng lên vật là đại lượng: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defTabSz="900113">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đặc trưng cho tác dụng làm quay của lực</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véctơ</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để xác định độ lớn của lực tác dụng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luôn có giá trị âm</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99830" y="2574759"/>
            <a:ext cx="11444944" cy="1936428"/>
          </a:xfrm>
          <a:prstGeom prst="rect">
            <a:avLst/>
          </a:prstGeom>
        </p:spPr>
        <p:txBody>
          <a:bodyPr wrap="square">
            <a:spAutoFit/>
          </a:bodyPr>
          <a:lstStyle/>
          <a:p>
            <a:pPr algn="just">
              <a:lnSpc>
                <a:spcPct val="107000"/>
              </a:lnSpc>
              <a:spcAft>
                <a:spcPts val="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15:</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một vật rắn quay quanh một trục thì tổng moment lực tác dụng lên vật có giá trị:</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bằng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 luôn dương</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luôn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âm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 khác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p:cNvSpPr/>
          <p:nvPr/>
        </p:nvSpPr>
        <p:spPr>
          <a:xfrm>
            <a:off x="599579" y="3523442"/>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8" name="Oval 7"/>
          <p:cNvSpPr/>
          <p:nvPr/>
        </p:nvSpPr>
        <p:spPr>
          <a:xfrm>
            <a:off x="599830" y="5644101"/>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9" name="Rectangle 8"/>
          <p:cNvSpPr/>
          <p:nvPr/>
        </p:nvSpPr>
        <p:spPr>
          <a:xfrm>
            <a:off x="599830" y="4688496"/>
            <a:ext cx="10070899" cy="1936428"/>
          </a:xfrm>
          <a:prstGeom prst="rect">
            <a:avLst/>
          </a:prstGeom>
        </p:spPr>
        <p:txBody>
          <a:bodyPr wrap="square">
            <a:spAutoFit/>
          </a:bodyPr>
          <a:lstStyle/>
          <a:p>
            <a:pPr algn="just">
              <a:lnSpc>
                <a:spcPct val="107000"/>
              </a:lnSpc>
              <a:spcAft>
                <a:spcPts val="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16: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 chỗ trống: "...  là đại lượng đặc trưng cho tác dụng làm quay của lực lên một vật quanh một điểm hoặc trục."</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Moment lực 				B. Trọng lực 		</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Khối lượng riêng 			D. Thể tích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5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1435" y="600179"/>
            <a:ext cx="11550315" cy="1014380"/>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Đơn vị của moment lực là:</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m/s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kg.m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N.kg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3248006" y="1056474"/>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Oval 4"/>
          <p:cNvSpPr/>
          <p:nvPr/>
        </p:nvSpPr>
        <p:spPr>
          <a:xfrm>
            <a:off x="487192" y="2902817"/>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6" name="Oval 5"/>
          <p:cNvSpPr/>
          <p:nvPr/>
        </p:nvSpPr>
        <p:spPr>
          <a:xfrm>
            <a:off x="465200" y="5159289"/>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2" name="Rectangle 1"/>
          <p:cNvSpPr/>
          <p:nvPr/>
        </p:nvSpPr>
        <p:spPr>
          <a:xfrm>
            <a:off x="450462" y="4191075"/>
            <a:ext cx="11325478" cy="1936428"/>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19:</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lực tác dụng vào vật có giá không song song và không cắt trục quay thì sẽ?</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Làm quay vật 				B. Làm vật đứng yên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Không tác dụng lên vật 		D. Vật tịnh tiến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01435" y="1934603"/>
            <a:ext cx="11223533" cy="1936428"/>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18:</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Điền vào chỗ trống: “Độ lớn của moment lực ……... với độ lớn của lực và khoảng cách từ điểm tác dụng của lực đến trục quay”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Tỉ lệ thuận 				B. Tỉ lệ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nghịch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Bằng 	                      		C. Không có đáp án đúng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1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841" y="2146863"/>
            <a:ext cx="11919283" cy="4538422"/>
          </a:xfrm>
          <a:prstGeom prst="rect">
            <a:avLst/>
          </a:prstGeom>
        </p:spPr>
        <p:txBody>
          <a:bodyPr wrap="square">
            <a:spAutoFit/>
          </a:bodyPr>
          <a:lstStyle/>
          <a:p>
            <a:pPr algn="just">
              <a:lnSpc>
                <a:spcPct val="107000"/>
              </a:lnSpc>
              <a:spcAft>
                <a:spcPts val="0"/>
              </a:spcAft>
            </a:pPr>
            <a:r>
              <a:rPr lang="en-US" sz="27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21:</a:t>
            </a: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Moment lực của một lực đối với trục quay là bao nhiêu nếu độ lớn của lực là 5,5N và cánh tay đòn là 2m</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10 N 	      	B. 10 Nm 			C. 11 N 	      		D. 11 </a:t>
            </a:r>
            <a:r>
              <a:rPr lang="en-US" sz="27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7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22:</a:t>
            </a: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lực F nằm trong mặt phẳng vuông góc với trục quay và không cắt trục quay. Moment của lực F đối với trục quay là đại lượng đặc trưng cho tác dụng làm quay của lực quanh trục ấy được đo bằng</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tích của lực tác dụng với cánh tay </a:t>
            </a:r>
            <a:r>
              <a:rPr lang="en-US" sz="27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đòn</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tích của tốc độ góc và lực tác </a:t>
            </a:r>
            <a:r>
              <a:rPr lang="en-US" sz="27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thương của lực tác dụng với cánh tay </a:t>
            </a:r>
            <a:r>
              <a:rPr lang="en-US" sz="27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đòn</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thương của lực tác dụng với tốc độ </a:t>
            </a:r>
            <a:r>
              <a:rPr lang="en-US" sz="27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123952" y="1189125"/>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Oval 4"/>
          <p:cNvSpPr/>
          <p:nvPr/>
        </p:nvSpPr>
        <p:spPr>
          <a:xfrm>
            <a:off x="10143785" y="3022051"/>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6" name="Oval 5"/>
          <p:cNvSpPr/>
          <p:nvPr/>
        </p:nvSpPr>
        <p:spPr>
          <a:xfrm>
            <a:off x="69345" y="4816178"/>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7" name="Rectangle 6"/>
          <p:cNvSpPr/>
          <p:nvPr/>
        </p:nvSpPr>
        <p:spPr>
          <a:xfrm>
            <a:off x="185779" y="269692"/>
            <a:ext cx="11919283" cy="1870769"/>
          </a:xfrm>
          <a:prstGeom prst="rect">
            <a:avLst/>
          </a:prstGeom>
        </p:spPr>
        <p:txBody>
          <a:bodyPr wrap="square">
            <a:spAutoFit/>
          </a:bodyPr>
          <a:lstStyle/>
          <a:p>
            <a:pPr algn="just">
              <a:lnSpc>
                <a:spcPct val="107000"/>
              </a:lnSpc>
              <a:spcAft>
                <a:spcPts val="0"/>
              </a:spcAft>
            </a:pPr>
            <a:r>
              <a:rPr lang="en-US" sz="27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20:</a:t>
            </a: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Điền vào chỗ trống: “Khi lực tác dụng càng xa trục quay, moment lực ... và tác dụng làm quay càng mạnh”.</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Càng lớn 		           		B. Càng bé 		</a:t>
            </a:r>
            <a:endParaRPr lang="en-US" sz="27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7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Không bị ảnh hưởng 			D. Thay đổi</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20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632" y="211545"/>
            <a:ext cx="11486148" cy="6415089"/>
          </a:xfrm>
          <a:prstGeom prst="rect">
            <a:avLst/>
          </a:prstGeom>
        </p:spPr>
        <p:txBody>
          <a:bodyPr wrap="square">
            <a:spAutoFit/>
          </a:bodyPr>
          <a:lstStyle/>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câu </a:t>
            </a:r>
            <a:r>
              <a:rPr lang="en-US" sz="24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SAI</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Với cánh tay đòn không đổi, lực càng lớn thì tác dụng làm quay càng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Cánh tay đòn càng lớn thì tác dụng làm quay càng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Moment lực tác dụng vào một vật quay quanh một trục cố định làm thay đổi tốc độ góc của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Mọi vật quay quanh một trục đều có mức quán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24:</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lực có độ lớn 10 N tác dụng lên một vật rắn quay quanh một trục cố định, biết khoảng cách từ giá của lực đến trục quay là 20 cm. moment của lực tác dụng lên vật có giá trị là:</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200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200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			C</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25:</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vật có trục quay cố định chịu tác dụng của lực F. Tình huống nào sau đây, lực F sẽ gây tác dụng làm quay đối với vật?</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Giá của lực F không đi qua trục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Giá của lực F song song với trục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Giá của lực F đi qua trục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Giá của lực F có phương bất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3"/>
          <p:cNvSpPr/>
          <p:nvPr/>
        </p:nvSpPr>
        <p:spPr>
          <a:xfrm>
            <a:off x="166892" y="959870"/>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Oval 4"/>
          <p:cNvSpPr/>
          <p:nvPr/>
        </p:nvSpPr>
        <p:spPr>
          <a:xfrm>
            <a:off x="7459577" y="3735155"/>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6" name="Oval 5"/>
          <p:cNvSpPr/>
          <p:nvPr/>
        </p:nvSpPr>
        <p:spPr>
          <a:xfrm>
            <a:off x="152143" y="4938313"/>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Tree>
    <p:extLst>
      <p:ext uri="{BB962C8B-B14F-4D97-AF65-F5344CB8AC3E}">
        <p14:creationId xmlns:p14="http://schemas.microsoft.com/office/powerpoint/2010/main" val="4577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884" y="835465"/>
            <a:ext cx="11357811" cy="5229573"/>
          </a:xfrm>
          <a:prstGeom prst="rect">
            <a:avLst/>
          </a:prstGeom>
        </p:spPr>
        <p:txBody>
          <a:bodyPr wrap="square">
            <a:spAutoFit/>
          </a:bodyPr>
          <a:lstStyle/>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26:</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Điền từ vào chỗ trống sao cho có nội dung phù hợp: “Hợp lực của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 song song cùng chiều là một lực (1) …… với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 và có độ lớn bằng (2) …… các độ lớn của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 thành phần</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(1) song song, cùng chiều;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(1) song song, ngược chiều;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(1) song song, cùng chiều;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(1) song song, ngược chiều; (2)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27:</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Hai lực của ngẫu lực có độ lớn F = 20 N, khoảng cách giữa hai giá của ngẫu lực là d = 30 cm. Moment của ngẫu lực có độ lớn bằng: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M = 0,6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 M = 600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M = 6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 M = 60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Công thức tính moment lực đối với một trục quay</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 F.d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 F/d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 d/F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 = 2F.d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304800" y="2034692"/>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Oval 4"/>
          <p:cNvSpPr/>
          <p:nvPr/>
        </p:nvSpPr>
        <p:spPr>
          <a:xfrm>
            <a:off x="291346" y="4729766"/>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6" name="Oval 5"/>
          <p:cNvSpPr/>
          <p:nvPr/>
        </p:nvSpPr>
        <p:spPr>
          <a:xfrm>
            <a:off x="245808" y="5564954"/>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Tree>
    <p:extLst>
      <p:ext uri="{BB962C8B-B14F-4D97-AF65-F5344CB8AC3E}">
        <p14:creationId xmlns:p14="http://schemas.microsoft.com/office/powerpoint/2010/main" val="4257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430" y="497305"/>
            <a:ext cx="11197390" cy="3288401"/>
          </a:xfrm>
          <a:prstGeom prst="rect">
            <a:avLst/>
          </a:prstGeom>
        </p:spPr>
        <p:txBody>
          <a:bodyPr wrap="square">
            <a:spAutoFit/>
          </a:bodyPr>
          <a:lstStyle/>
          <a:p>
            <a:pPr algn="just">
              <a:lnSpc>
                <a:spcPct val="107000"/>
              </a:lnSpc>
              <a:spcAft>
                <a:spcPts val="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29:</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trường hợp nào sau đây, lực có tác dụng làm vật rắn quay quanh trục?</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lực có giá nằm trong mặt phẳng vuông góc với trục quay và cắt trục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lực có giá song song với trục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lực có giá cắt trục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lực có giá nằm trong mặt phẳng vuông góc với trục quay và không cắt trục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quay</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419682" y="2790022"/>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5" name="Oval 4"/>
          <p:cNvSpPr/>
          <p:nvPr/>
        </p:nvSpPr>
        <p:spPr>
          <a:xfrm>
            <a:off x="396142" y="4540485"/>
            <a:ext cx="489524" cy="46800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n w="57150">
                <a:solidFill>
                  <a:srgbClr val="FF0000"/>
                </a:solidFill>
              </a:ln>
              <a:solidFill>
                <a:schemeClr val="tx2"/>
              </a:solidFill>
              <a:effectLst>
                <a:outerShdw blurRad="50800" dist="19050" dir="2700000" algn="tl" rotWithShape="0">
                  <a:schemeClr val="dk1">
                    <a:alpha val="38000"/>
                  </a:schemeClr>
                </a:outerShdw>
              </a:effectLst>
            </a:endParaRPr>
          </a:p>
        </p:txBody>
      </p:sp>
      <p:sp>
        <p:nvSpPr>
          <p:cNvPr id="6" name="Rectangle 5"/>
          <p:cNvSpPr/>
          <p:nvPr/>
        </p:nvSpPr>
        <p:spPr>
          <a:xfrm>
            <a:off x="419682" y="4057045"/>
            <a:ext cx="11320035" cy="2397451"/>
          </a:xfrm>
          <a:prstGeom prst="rect">
            <a:avLst/>
          </a:prstGeom>
        </p:spPr>
        <p:txBody>
          <a:bodyPr wrap="square">
            <a:spAutoFit/>
          </a:bodyPr>
          <a:lstStyle/>
          <a:p>
            <a:pPr algn="just">
              <a:lnSpc>
                <a:spcPct val="107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30:</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Tác dụng làm quay càng lớn khi nào?</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Giá của lực càng xa, moment lực càng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Giá của lực càng gần, moment lực càng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Giá của lực càng xa, moment lực càng bé</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Giá của lực càng gần, moment lực càng bé</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00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4D6146-E8C7-4455-B3A2-209E7FCD8F39}"/>
              </a:ext>
            </a:extLst>
          </p:cNvPr>
          <p:cNvSpPr txBox="1"/>
          <p:nvPr/>
        </p:nvSpPr>
        <p:spPr>
          <a:xfrm>
            <a:off x="1576874" y="1054358"/>
            <a:ext cx="8649478" cy="4154984"/>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H</a:t>
            </a:r>
            <a:r>
              <a:rPr lang="vi-VN" sz="2400" dirty="0">
                <a:solidFill>
                  <a:srgbClr val="FF0000"/>
                </a:solidFill>
                <a:latin typeface="Arial" panose="020B0604020202020204" pitchFamily="34" charset="0"/>
                <a:cs typeface="Arial" panose="020B0604020202020204" pitchFamily="34" charset="0"/>
              </a:rPr>
              <a:t>ư</a:t>
            </a:r>
            <a:r>
              <a:rPr lang="en-US" sz="2400" dirty="0" err="1">
                <a:solidFill>
                  <a:srgbClr val="FF0000"/>
                </a:solidFill>
                <a:latin typeface="Arial" panose="020B0604020202020204" pitchFamily="34" charset="0"/>
                <a:cs typeface="Arial" panose="020B0604020202020204" pitchFamily="34" charset="0"/>
              </a:rPr>
              <a:t>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trò</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a:t>
            </a:r>
            <a:r>
              <a:rPr lang="vi-VN" sz="2400" dirty="0">
                <a:solidFill>
                  <a:srgbClr val="FF0000"/>
                </a:solidFill>
                <a:latin typeface="Arial" panose="020B0604020202020204" pitchFamily="34" charset="0"/>
                <a:cs typeface="Arial" panose="020B0604020202020204" pitchFamily="34" charset="0"/>
              </a:rPr>
              <a:t>ơ</a:t>
            </a:r>
            <a:r>
              <a:rPr lang="en-US" sz="2400" dirty="0" err="1">
                <a:solidFill>
                  <a:srgbClr val="FF0000"/>
                </a:solidFill>
                <a:latin typeface="Arial" panose="020B0604020202020204" pitchFamily="34" charset="0"/>
                <a:cs typeface="Arial" panose="020B0604020202020204" pitchFamily="34" charset="0"/>
              </a:rPr>
              <a:t>i</a:t>
            </a:r>
            <a:endParaRPr lang="en-US" sz="2400" dirty="0">
              <a:solidFill>
                <a:srgbClr val="FF0000"/>
              </a:solidFill>
              <a:latin typeface="Arial" panose="020B0604020202020204" pitchFamily="34" charset="0"/>
              <a:cs typeface="Arial" panose="020B0604020202020204" pitchFamily="34" charset="0"/>
            </a:endParaRPr>
          </a:p>
          <a:p>
            <a:pPr marL="342900" indent="-342900" algn="just">
              <a:buAutoNum type="arabicPeriod"/>
            </a:pP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cái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a:t>
            </a:r>
          </a:p>
          <a:p>
            <a:pPr marL="342900" indent="-342900" algn="just">
              <a:buAutoNum type="arabicPeriod"/>
            </a:pP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a:t>
            </a:r>
          </a:p>
          <a:p>
            <a:pPr marL="342900" indent="-342900" algn="just">
              <a:buAutoNum type="arabicPeriod"/>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p>
          <a:p>
            <a:pPr marL="342900" indent="-342900" algn="just">
              <a:buAutoNum type="arabicPeriod"/>
            </a:pP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GV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ra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T</a:t>
            </a:r>
            <a:r>
              <a:rPr lang="vi-VN" sz="2400" dirty="0">
                <a:latin typeface="Arial" panose="020B0604020202020204" pitchFamily="34" charset="0"/>
                <a:cs typeface="Arial" panose="020B0604020202020204" pitchFamily="34" charset="0"/>
              </a:rPr>
              <a:t>ư</a:t>
            </a:r>
            <a:r>
              <a:rPr lang="en-US" sz="2400" dirty="0" err="1">
                <a:latin typeface="Arial" panose="020B0604020202020204" pitchFamily="34" charset="0"/>
                <a:cs typeface="Arial" panose="020B0604020202020204" pitchFamily="34" charset="0"/>
              </a:rPr>
              <a:t>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502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1" name="组合 610"/>
          <p:cNvGrpSpPr/>
          <p:nvPr/>
        </p:nvGrpSpPr>
        <p:grpSpPr>
          <a:xfrm>
            <a:off x="951470" y="2155665"/>
            <a:ext cx="10592831" cy="3004648"/>
            <a:chOff x="951470" y="1694020"/>
            <a:chExt cx="10592831" cy="3004648"/>
          </a:xfrm>
        </p:grpSpPr>
        <p:sp>
          <p:nvSpPr>
            <p:cNvPr id="589" name="直接连接符 13"/>
            <p:cNvSpPr>
              <a:spLocks noChangeShapeType="1"/>
            </p:cNvSpPr>
            <p:nvPr/>
          </p:nvSpPr>
          <p:spPr bwMode="auto">
            <a:xfrm>
              <a:off x="951470" y="1698757"/>
              <a:ext cx="9976645"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0" name="右中括号 599"/>
            <p:cNvSpPr/>
            <p:nvPr/>
          </p:nvSpPr>
          <p:spPr>
            <a:xfrm>
              <a:off x="10869613" y="1694020"/>
              <a:ext cx="674688" cy="1504837"/>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1" name="直接连接符 13"/>
            <p:cNvSpPr>
              <a:spLocks noChangeShapeType="1"/>
            </p:cNvSpPr>
            <p:nvPr/>
          </p:nvSpPr>
          <p:spPr bwMode="auto">
            <a:xfrm>
              <a:off x="2876316" y="3198857"/>
              <a:ext cx="8069600"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2" name="右中括号 601"/>
            <p:cNvSpPr/>
            <p:nvPr/>
          </p:nvSpPr>
          <p:spPr>
            <a:xfrm flipH="1">
              <a:off x="2238140" y="3193868"/>
              <a:ext cx="674688" cy="1504800"/>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3" name="直接连接符 13"/>
            <p:cNvSpPr>
              <a:spLocks noChangeShapeType="1"/>
            </p:cNvSpPr>
            <p:nvPr/>
          </p:nvSpPr>
          <p:spPr bwMode="auto">
            <a:xfrm>
              <a:off x="2848991" y="4698668"/>
              <a:ext cx="8069600"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57" name="Freeform 6"/>
          <p:cNvSpPr>
            <a:spLocks/>
          </p:cNvSpPr>
          <p:nvPr/>
        </p:nvSpPr>
        <p:spPr bwMode="auto">
          <a:xfrm>
            <a:off x="7087952" y="1844605"/>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6043724"/>
            <a:ext cx="12303126" cy="863490"/>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858837" y="1434384"/>
            <a:ext cx="881741" cy="700618"/>
          </a:xfrm>
          <a:prstGeom prst="rect">
            <a:avLst/>
          </a:prstGeom>
        </p:spPr>
      </p:pic>
      <p:sp>
        <p:nvSpPr>
          <p:cNvPr id="590" name="矩形 45"/>
          <p:cNvSpPr>
            <a:spLocks noChangeArrowheads="1"/>
          </p:cNvSpPr>
          <p:nvPr/>
        </p:nvSpPr>
        <p:spPr bwMode="auto">
          <a:xfrm>
            <a:off x="4860925" y="921882"/>
            <a:ext cx="1458912" cy="507258"/>
          </a:xfrm>
          <a:prstGeom prst="rect">
            <a:avLst/>
          </a:prstGeom>
          <a:solidFill>
            <a:schemeClr val="accent2">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dùng</a:t>
            </a:r>
            <a:r>
              <a:rPr lang="en-US" b="1" dirty="0"/>
              <a:t> </a:t>
            </a:r>
            <a:r>
              <a:rPr lang="en-US" b="1" dirty="0" err="1"/>
              <a:t>cờ</a:t>
            </a:r>
            <a:r>
              <a:rPr lang="en-US" b="1" dirty="0"/>
              <a:t> </a:t>
            </a:r>
            <a:r>
              <a:rPr lang="en-US" b="1" dirty="0" err="1"/>
              <a:t>lê</a:t>
            </a:r>
            <a:r>
              <a:rPr lang="en-US" b="1" dirty="0"/>
              <a:t> </a:t>
            </a:r>
            <a:r>
              <a:rPr lang="en-US" b="1" dirty="0" err="1"/>
              <a:t>vặn</a:t>
            </a:r>
            <a:r>
              <a:rPr lang="en-US" b="1" dirty="0"/>
              <a:t> </a:t>
            </a:r>
            <a:r>
              <a:rPr lang="en-US" b="1" dirty="0" err="1"/>
              <a:t>ốc</a:t>
            </a:r>
            <a:endParaRPr lang="en-US" b="1" dirty="0"/>
          </a:p>
        </p:txBody>
      </p:sp>
      <p:sp>
        <p:nvSpPr>
          <p:cNvPr id="591" name="矩形 46"/>
          <p:cNvSpPr>
            <a:spLocks noChangeArrowheads="1"/>
          </p:cNvSpPr>
          <p:nvPr/>
        </p:nvSpPr>
        <p:spPr bwMode="auto">
          <a:xfrm>
            <a:off x="9906000" y="804251"/>
            <a:ext cx="1254125" cy="488473"/>
          </a:xfrm>
          <a:prstGeom prst="rect">
            <a:avLst/>
          </a:prstGeom>
          <a:solidFill>
            <a:schemeClr val="accent6">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vòi</a:t>
            </a:r>
            <a:r>
              <a:rPr lang="en-US" b="1" dirty="0"/>
              <a:t> </a:t>
            </a:r>
            <a:r>
              <a:rPr lang="en-US" b="1" dirty="0" err="1"/>
              <a:t>nước</a:t>
            </a:r>
            <a:endParaRPr lang="en-US" b="1" dirty="0"/>
          </a:p>
        </p:txBody>
      </p:sp>
      <p:pic>
        <p:nvPicPr>
          <p:cNvPr id="604" name="图片 60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9779967" y="5232196"/>
            <a:ext cx="1102968" cy="876402"/>
          </a:xfrm>
          <a:prstGeom prst="rect">
            <a:avLst/>
          </a:prstGeom>
        </p:spPr>
      </p:pic>
      <p:sp>
        <p:nvSpPr>
          <p:cNvPr id="605" name="矩形 45"/>
          <p:cNvSpPr>
            <a:spLocks noChangeArrowheads="1"/>
          </p:cNvSpPr>
          <p:nvPr/>
        </p:nvSpPr>
        <p:spPr bwMode="auto">
          <a:xfrm>
            <a:off x="4891406" y="2723446"/>
            <a:ext cx="1338262" cy="543153"/>
          </a:xfrm>
          <a:prstGeom prst="rect">
            <a:avLst/>
          </a:prstGeom>
          <a:solidFill>
            <a:schemeClr val="accent4">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cầu</a:t>
            </a:r>
            <a:r>
              <a:rPr lang="en-US" b="1" dirty="0"/>
              <a:t> </a:t>
            </a:r>
            <a:r>
              <a:rPr lang="en-US" b="1" dirty="0" err="1"/>
              <a:t>bập</a:t>
            </a:r>
            <a:r>
              <a:rPr lang="en-US" b="1" dirty="0"/>
              <a:t> </a:t>
            </a:r>
            <a:r>
              <a:rPr lang="en-US" b="1" dirty="0" err="1"/>
              <a:t>bênh</a:t>
            </a:r>
            <a:endParaRPr lang="en-US" b="1" dirty="0"/>
          </a:p>
        </p:txBody>
      </p:sp>
      <p:sp>
        <p:nvSpPr>
          <p:cNvPr id="607" name="矩形 45"/>
          <p:cNvSpPr>
            <a:spLocks noChangeArrowheads="1"/>
          </p:cNvSpPr>
          <p:nvPr/>
        </p:nvSpPr>
        <p:spPr bwMode="auto">
          <a:xfrm>
            <a:off x="9903720" y="2700153"/>
            <a:ext cx="1279324" cy="519030"/>
          </a:xfrm>
          <a:prstGeom prst="rect">
            <a:avLst/>
          </a:prstGeom>
          <a:solidFill>
            <a:srgbClr val="F0587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nắm</a:t>
            </a:r>
            <a:r>
              <a:rPr lang="en-US" b="1" dirty="0"/>
              <a:t> </a:t>
            </a:r>
            <a:r>
              <a:rPr lang="en-US" b="1" dirty="0" err="1"/>
              <a:t>cửa</a:t>
            </a:r>
            <a:endParaRPr lang="en-US" b="1" dirty="0"/>
          </a:p>
        </p:txBody>
      </p:sp>
      <p:sp>
        <p:nvSpPr>
          <p:cNvPr id="609" name="矩形 45"/>
          <p:cNvSpPr>
            <a:spLocks noChangeArrowheads="1"/>
          </p:cNvSpPr>
          <p:nvPr/>
        </p:nvSpPr>
        <p:spPr bwMode="auto">
          <a:xfrm>
            <a:off x="5035962" y="4599607"/>
            <a:ext cx="1188625" cy="540504"/>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xoay</a:t>
            </a:r>
            <a:r>
              <a:rPr lang="en-US" b="1" dirty="0"/>
              <a:t> </a:t>
            </a:r>
            <a:r>
              <a:rPr lang="en-US" b="1" dirty="0" err="1"/>
              <a:t>vô</a:t>
            </a:r>
            <a:r>
              <a:rPr lang="en-US" b="1" dirty="0"/>
              <a:t> </a:t>
            </a:r>
            <a:r>
              <a:rPr lang="en-US" b="1" dirty="0" err="1"/>
              <a:t>lăng</a:t>
            </a:r>
            <a:r>
              <a:rPr lang="en-US" b="1" dirty="0"/>
              <a:t> </a:t>
            </a:r>
          </a:p>
        </p:txBody>
      </p:sp>
      <p:sp>
        <p:nvSpPr>
          <p:cNvPr id="612" name="矩形 45"/>
          <p:cNvSpPr>
            <a:spLocks noChangeArrowheads="1"/>
          </p:cNvSpPr>
          <p:nvPr/>
        </p:nvSpPr>
        <p:spPr bwMode="auto">
          <a:xfrm>
            <a:off x="9912160" y="4543914"/>
            <a:ext cx="1272382" cy="596555"/>
          </a:xfrm>
          <a:prstGeom prst="rect">
            <a:avLst/>
          </a:prstGeom>
          <a:solidFill>
            <a:schemeClr val="accent6">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cửa</a:t>
            </a:r>
            <a:r>
              <a:rPr lang="en-US" b="1" dirty="0"/>
              <a:t> ra </a:t>
            </a:r>
            <a:r>
              <a:rPr lang="en-US" b="1" dirty="0" err="1"/>
              <a:t>vào</a:t>
            </a:r>
            <a:endParaRPr lang="en-US" b="1" dirty="0"/>
          </a:p>
        </p:txBody>
      </p:sp>
      <p:pic>
        <p:nvPicPr>
          <p:cNvPr id="407" name="Picture 406" descr="Momen lực là gì? Những khái niệm cần biết liên quan đến momen lực">
            <a:extLst>
              <a:ext uri="{FF2B5EF4-FFF2-40B4-BE49-F238E27FC236}">
                <a16:creationId xmlns:a16="http://schemas.microsoft.com/office/drawing/2014/main" id="{30433AB9-6C6E-4190-BABC-398C4B29673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0" y="30574"/>
            <a:ext cx="2597151" cy="2094717"/>
          </a:xfrm>
          <a:prstGeom prst="rect">
            <a:avLst/>
          </a:prstGeom>
          <a:noFill/>
          <a:ln>
            <a:solidFill>
              <a:schemeClr val="tx1"/>
            </a:solidFill>
          </a:ln>
        </p:spPr>
      </p:pic>
      <p:pic>
        <p:nvPicPr>
          <p:cNvPr id="408" name="Picture 407" descr="Giải thích chi tiết ngẫu lực là gì và bài tập thực hành ngẫu lực (Vật Lý 10)">
            <a:extLst>
              <a:ext uri="{FF2B5EF4-FFF2-40B4-BE49-F238E27FC236}">
                <a16:creationId xmlns:a16="http://schemas.microsoft.com/office/drawing/2014/main" id="{1A70CC8C-ECD7-430A-89F2-02CB8E8AA06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2525" y="58535"/>
            <a:ext cx="2683914" cy="2065153"/>
          </a:xfrm>
          <a:prstGeom prst="rect">
            <a:avLst/>
          </a:prstGeom>
          <a:noFill/>
          <a:ln>
            <a:solidFill>
              <a:schemeClr val="tx1"/>
            </a:solidFill>
          </a:ln>
        </p:spPr>
      </p:pic>
      <p:pic>
        <p:nvPicPr>
          <p:cNvPr id="415" name="Picture 414" descr="TVS - Bài học nhận thức - Trò chơi bập bênh - YouTube">
            <a:extLst>
              <a:ext uri="{FF2B5EF4-FFF2-40B4-BE49-F238E27FC236}">
                <a16:creationId xmlns:a16="http://schemas.microsoft.com/office/drawing/2014/main" id="{15E07549-93E4-403E-80DF-8C800E84C58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4937" y="2301712"/>
            <a:ext cx="2651601" cy="1556414"/>
          </a:xfrm>
          <a:prstGeom prst="rect">
            <a:avLst/>
          </a:prstGeom>
          <a:noFill/>
          <a:ln>
            <a:solidFill>
              <a:schemeClr val="tx1"/>
            </a:solidFill>
          </a:ln>
        </p:spPr>
      </p:pic>
      <p:pic>
        <p:nvPicPr>
          <p:cNvPr id="416" name="Picture 415" descr="Cách Mở Ổ Khoá Tay Nắm Tròn Bị Kẹt &amp; Cách Sửa Đơn Giản Hiệu Quả">
            <a:extLst>
              <a:ext uri="{FF2B5EF4-FFF2-40B4-BE49-F238E27FC236}">
                <a16:creationId xmlns:a16="http://schemas.microsoft.com/office/drawing/2014/main" id="{50AB9687-D009-4F4A-A1A9-90907932CBE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24676" y="2322575"/>
            <a:ext cx="2750257" cy="1631646"/>
          </a:xfrm>
          <a:prstGeom prst="rect">
            <a:avLst/>
          </a:prstGeom>
          <a:noFill/>
          <a:ln>
            <a:solidFill>
              <a:schemeClr val="tx1"/>
            </a:solidFill>
          </a:ln>
        </p:spPr>
      </p:pic>
      <p:pic>
        <p:nvPicPr>
          <p:cNvPr id="418" name="Picture 417" descr="KỸ NĂNG LÁI THUYỀN BẠN CẦN CÓ LÀ GÌ?">
            <a:extLst>
              <a:ext uri="{FF2B5EF4-FFF2-40B4-BE49-F238E27FC236}">
                <a16:creationId xmlns:a16="http://schemas.microsoft.com/office/drawing/2014/main" id="{C40DE142-BE2B-49B7-8661-AE82A572D65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498" y="4251485"/>
            <a:ext cx="2727326" cy="1775778"/>
          </a:xfrm>
          <a:prstGeom prst="rect">
            <a:avLst/>
          </a:prstGeom>
          <a:noFill/>
          <a:ln>
            <a:solidFill>
              <a:schemeClr val="tx1"/>
            </a:solidFill>
          </a:ln>
        </p:spPr>
      </p:pic>
      <p:pic>
        <p:nvPicPr>
          <p:cNvPr id="420" name="Picture 419" descr="大力開門進來的男人-插圖素材[96660031] - PIXTA圖庫">
            <a:extLst>
              <a:ext uri="{FF2B5EF4-FFF2-40B4-BE49-F238E27FC236}">
                <a16:creationId xmlns:a16="http://schemas.microsoft.com/office/drawing/2014/main" id="{0E262BCD-C259-4B0A-BB4E-AF5784A41165}"/>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9926" y="4143133"/>
            <a:ext cx="2540952" cy="1809250"/>
          </a:xfrm>
          <a:prstGeom prst="rect">
            <a:avLst/>
          </a:prstGeom>
          <a:noFill/>
          <a:ln>
            <a:solidFill>
              <a:schemeClr val="tx1"/>
            </a:solidFill>
          </a:ln>
        </p:spPr>
      </p:pic>
      <p:pic>
        <p:nvPicPr>
          <p:cNvPr id="2" name="30 seconds countdown (Đồng hồ đếm ngược 30 giây)">
            <a:hlinkClick r:id="" action="ppaction://media"/>
            <a:extLst>
              <a:ext uri="{FF2B5EF4-FFF2-40B4-BE49-F238E27FC236}">
                <a16:creationId xmlns:a16="http://schemas.microsoft.com/office/drawing/2014/main" id="{31030814-E89F-4891-90C5-EBDF90D0E1A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747" y="7936"/>
            <a:ext cx="1133854" cy="637793"/>
          </a:xfrm>
          <a:prstGeom prst="rect">
            <a:avLst/>
          </a:prstGeom>
        </p:spPr>
      </p:pic>
    </p:spTree>
    <p:extLst>
      <p:ext uri="{BB962C8B-B14F-4D97-AF65-F5344CB8AC3E}">
        <p14:creationId xmlns:p14="http://schemas.microsoft.com/office/powerpoint/2010/main" val="20278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barn(inVertical)">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1"/>
                                        </p:tgtEl>
                                        <p:attrNameLst>
                                          <p:attrName>style.visibility</p:attrName>
                                        </p:attrNameLst>
                                      </p:cBhvr>
                                      <p:to>
                                        <p:strVal val="visible"/>
                                      </p:to>
                                    </p:set>
                                    <p:animEffect transition="in" filter="barn(inVertical)">
                                      <p:cBhvr>
                                        <p:cTn id="12" dur="500"/>
                                        <p:tgtEl>
                                          <p:spTgt spid="6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7"/>
                                        </p:tgtEl>
                                        <p:attrNameLst>
                                          <p:attrName>style.visibility</p:attrName>
                                        </p:attrNameLst>
                                      </p:cBhvr>
                                      <p:to>
                                        <p:strVal val="visible"/>
                                      </p:to>
                                    </p:set>
                                    <p:animEffect transition="in" filter="barn(inVertical)">
                                      <p:cBhvr>
                                        <p:cTn id="17" dur="500"/>
                                        <p:tgtEl>
                                          <p:spTgt spid="40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0"/>
                                        </p:tgtEl>
                                        <p:attrNameLst>
                                          <p:attrName>style.visibility</p:attrName>
                                        </p:attrNameLst>
                                      </p:cBhvr>
                                      <p:to>
                                        <p:strVal val="visible"/>
                                      </p:to>
                                    </p:set>
                                    <p:animEffect transition="in" filter="barn(inVertical)">
                                      <p:cBhvr>
                                        <p:cTn id="22" dur="500"/>
                                        <p:tgtEl>
                                          <p:spTgt spid="5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7"/>
                                        </p:tgtEl>
                                        <p:attrNameLst>
                                          <p:attrName>style.visibility</p:attrName>
                                        </p:attrNameLst>
                                      </p:cBhvr>
                                      <p:to>
                                        <p:strVal val="visible"/>
                                      </p:to>
                                    </p:set>
                                    <p:animEffect transition="in" filter="barn(inVertical)">
                                      <p:cBhvr>
                                        <p:cTn id="27" dur="500"/>
                                        <p:tgtEl>
                                          <p:spTgt spid="3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8"/>
                                        </p:tgtEl>
                                        <p:attrNameLst>
                                          <p:attrName>style.visibility</p:attrName>
                                        </p:attrNameLst>
                                      </p:cBhvr>
                                      <p:to>
                                        <p:strVal val="visible"/>
                                      </p:to>
                                    </p:set>
                                    <p:animEffect transition="in" filter="barn(inVertical)">
                                      <p:cBhvr>
                                        <p:cTn id="32" dur="500"/>
                                        <p:tgtEl>
                                          <p:spTgt spid="40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91"/>
                                        </p:tgtEl>
                                        <p:attrNameLst>
                                          <p:attrName>style.visibility</p:attrName>
                                        </p:attrNameLst>
                                      </p:cBhvr>
                                      <p:to>
                                        <p:strVal val="visible"/>
                                      </p:to>
                                    </p:set>
                                    <p:animEffect transition="in" filter="barn(inVertical)">
                                      <p:cBhvr>
                                        <p:cTn id="37" dur="500"/>
                                        <p:tgtEl>
                                          <p:spTgt spid="59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5"/>
                                        </p:tgtEl>
                                        <p:attrNameLst>
                                          <p:attrName>style.visibility</p:attrName>
                                        </p:attrNameLst>
                                      </p:cBhvr>
                                      <p:to>
                                        <p:strVal val="visible"/>
                                      </p:to>
                                    </p:set>
                                    <p:animEffect transition="in" filter="barn(inVertical)">
                                      <p:cBhvr>
                                        <p:cTn id="42" dur="500"/>
                                        <p:tgtEl>
                                          <p:spTgt spid="4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05"/>
                                        </p:tgtEl>
                                        <p:attrNameLst>
                                          <p:attrName>style.visibility</p:attrName>
                                        </p:attrNameLst>
                                      </p:cBhvr>
                                      <p:to>
                                        <p:strVal val="visible"/>
                                      </p:to>
                                    </p:set>
                                    <p:animEffect transition="in" filter="barn(inVertical)">
                                      <p:cBhvr>
                                        <p:cTn id="47" dur="500"/>
                                        <p:tgtEl>
                                          <p:spTgt spid="60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6"/>
                                        </p:tgtEl>
                                        <p:attrNameLst>
                                          <p:attrName>style.visibility</p:attrName>
                                        </p:attrNameLst>
                                      </p:cBhvr>
                                      <p:to>
                                        <p:strVal val="visible"/>
                                      </p:to>
                                    </p:set>
                                    <p:animEffect transition="in" filter="barn(inVertical)">
                                      <p:cBhvr>
                                        <p:cTn id="52" dur="500"/>
                                        <p:tgtEl>
                                          <p:spTgt spid="4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07"/>
                                        </p:tgtEl>
                                        <p:attrNameLst>
                                          <p:attrName>style.visibility</p:attrName>
                                        </p:attrNameLst>
                                      </p:cBhvr>
                                      <p:to>
                                        <p:strVal val="visible"/>
                                      </p:to>
                                    </p:set>
                                    <p:animEffect transition="in" filter="barn(inVertical)">
                                      <p:cBhvr>
                                        <p:cTn id="57" dur="500"/>
                                        <p:tgtEl>
                                          <p:spTgt spid="60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8"/>
                                        </p:tgtEl>
                                        <p:attrNameLst>
                                          <p:attrName>style.visibility</p:attrName>
                                        </p:attrNameLst>
                                      </p:cBhvr>
                                      <p:to>
                                        <p:strVal val="visible"/>
                                      </p:to>
                                    </p:set>
                                    <p:animEffect transition="in" filter="barn(inVertical)">
                                      <p:cBhvr>
                                        <p:cTn id="62" dur="500"/>
                                        <p:tgtEl>
                                          <p:spTgt spid="4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09"/>
                                        </p:tgtEl>
                                        <p:attrNameLst>
                                          <p:attrName>style.visibility</p:attrName>
                                        </p:attrNameLst>
                                      </p:cBhvr>
                                      <p:to>
                                        <p:strVal val="visible"/>
                                      </p:to>
                                    </p:set>
                                    <p:animEffect transition="in" filter="barn(inVertical)">
                                      <p:cBhvr>
                                        <p:cTn id="67" dur="500"/>
                                        <p:tgtEl>
                                          <p:spTgt spid="60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20"/>
                                        </p:tgtEl>
                                        <p:attrNameLst>
                                          <p:attrName>style.visibility</p:attrName>
                                        </p:attrNameLst>
                                      </p:cBhvr>
                                      <p:to>
                                        <p:strVal val="visible"/>
                                      </p:to>
                                    </p:set>
                                    <p:animEffect transition="in" filter="barn(inVertical)">
                                      <p:cBhvr>
                                        <p:cTn id="72" dur="500"/>
                                        <p:tgtEl>
                                          <p:spTgt spid="4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612"/>
                                        </p:tgtEl>
                                        <p:attrNameLst>
                                          <p:attrName>style.visibility</p:attrName>
                                        </p:attrNameLst>
                                      </p:cBhvr>
                                      <p:to>
                                        <p:strVal val="visible"/>
                                      </p:to>
                                    </p:set>
                                    <p:animEffect transition="in" filter="barn(inVertical)">
                                      <p:cBhvr>
                                        <p:cTn id="77" dur="500"/>
                                        <p:tgtEl>
                                          <p:spTgt spid="61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04"/>
                                        </p:tgtEl>
                                        <p:attrNameLst>
                                          <p:attrName>style.visibility</p:attrName>
                                        </p:attrNameLst>
                                      </p:cBhvr>
                                      <p:to>
                                        <p:strVal val="visible"/>
                                      </p:to>
                                    </p:set>
                                    <p:animEffect transition="in" filter="barn(inVertical)">
                                      <p:cBhvr>
                                        <p:cTn id="82" dur="500"/>
                                        <p:tgtEl>
                                          <p:spTgt spid="60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0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2"/>
                                        </p:tgtEl>
                                      </p:cBhvr>
                                    </p:cmd>
                                  </p:childTnLst>
                                </p:cTn>
                              </p:par>
                            </p:childTnLst>
                          </p:cTn>
                        </p:par>
                      </p:childTnLst>
                    </p:cTn>
                  </p:par>
                </p:childTnLst>
              </p:cTn>
              <p:nextCondLst>
                <p:cond evt="onClick" delay="0">
                  <p:tgtEl>
                    <p:spTgt spid="2"/>
                  </p:tgtEl>
                </p:cond>
              </p:nextCondLst>
            </p:seq>
          </p:childTnLst>
        </p:cTn>
      </p:par>
    </p:tnLst>
    <p:bldLst>
      <p:bldP spid="357" grpId="0" animBg="1"/>
      <p:bldP spid="590" grpId="0" animBg="1"/>
      <p:bldP spid="591" grpId="0" animBg="1"/>
      <p:bldP spid="605" grpId="0" animBg="1"/>
      <p:bldP spid="607" grpId="0" animBg="1"/>
      <p:bldP spid="609" grpId="0" animBg="1"/>
      <p:bldP spid="6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7" descr="555_0020_素材CNN-sccnn.com-26"/>
          <p:cNvPicPr>
            <a:picLocks noChangeAspect="1" noChangeArrowheads="1"/>
          </p:cNvPicPr>
          <p:nvPr/>
        </p:nvPicPr>
        <p:blipFill>
          <a:blip r:embed="rId3"/>
          <a:srcRect/>
          <a:stretch>
            <a:fillRect/>
          </a:stretch>
        </p:blipFill>
        <p:spPr bwMode="auto">
          <a:xfrm>
            <a:off x="10430694" y="3209937"/>
            <a:ext cx="1723206" cy="3648063"/>
          </a:xfrm>
          <a:prstGeom prst="rect">
            <a:avLst/>
          </a:prstGeom>
          <a:noFill/>
        </p:spPr>
      </p:pic>
      <p:sp>
        <p:nvSpPr>
          <p:cNvPr id="45" name="Rectangle 44">
            <a:extLst>
              <a:ext uri="{FF2B5EF4-FFF2-40B4-BE49-F238E27FC236}">
                <a16:creationId xmlns:a16="http://schemas.microsoft.com/office/drawing/2014/main" id="{4187E2BB-7041-4404-BC05-6EF1BCF6E8C2}"/>
              </a:ext>
            </a:extLst>
          </p:cNvPr>
          <p:cNvSpPr/>
          <p:nvPr/>
        </p:nvSpPr>
        <p:spPr>
          <a:xfrm>
            <a:off x="1865376" y="751558"/>
            <a:ext cx="8565318" cy="480901"/>
          </a:xfrm>
          <a:prstGeom prst="rect">
            <a:avLst/>
          </a:prstGeom>
        </p:spPr>
        <p:txBody>
          <a:bodyPr wrap="square">
            <a:spAutoFit/>
          </a:bodyPr>
          <a:lstStyle/>
          <a:p>
            <a:pPr>
              <a:lnSpc>
                <a:spcPct val="115000"/>
              </a:lnSpc>
              <a:spcBef>
                <a:spcPts val="200"/>
              </a:spcBef>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9911022A-C545-4F69-9936-34FF67E4856D}"/>
              </a:ext>
            </a:extLst>
          </p:cNvPr>
          <p:cNvSpPr/>
          <p:nvPr/>
        </p:nvSpPr>
        <p:spPr>
          <a:xfrm>
            <a:off x="1865376" y="1232459"/>
            <a:ext cx="8351520" cy="480901"/>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quay.</a:t>
            </a:r>
            <a:endParaRPr lang="en-US" sz="2400" b="1"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9" name="Picture 48">
            <a:extLst>
              <a:ext uri="{FF2B5EF4-FFF2-40B4-BE49-F238E27FC236}">
                <a16:creationId xmlns:a16="http://schemas.microsoft.com/office/drawing/2014/main" id="{94850A09-2C17-4A80-BEF8-8529519FA499}"/>
              </a:ext>
            </a:extLst>
          </p:cNvPr>
          <p:cNvPicPr>
            <a:picLocks noChangeAspect="1"/>
          </p:cNvPicPr>
          <p:nvPr/>
        </p:nvPicPr>
        <p:blipFill>
          <a:blip r:embed="rId4"/>
          <a:stretch>
            <a:fillRect/>
          </a:stretch>
        </p:blipFill>
        <p:spPr>
          <a:xfrm>
            <a:off x="69235" y="837814"/>
            <a:ext cx="1692071" cy="1104148"/>
          </a:xfrm>
          <a:prstGeom prst="rect">
            <a:avLst/>
          </a:prstGeom>
        </p:spPr>
      </p:pic>
      <p:pic>
        <p:nvPicPr>
          <p:cNvPr id="50" name="Picture 49">
            <a:extLst>
              <a:ext uri="{FF2B5EF4-FFF2-40B4-BE49-F238E27FC236}">
                <a16:creationId xmlns:a16="http://schemas.microsoft.com/office/drawing/2014/main" id="{60158A8E-801B-4A93-8966-DD527E045DD9}"/>
              </a:ext>
            </a:extLst>
          </p:cNvPr>
          <p:cNvPicPr>
            <a:picLocks noChangeAspect="1"/>
          </p:cNvPicPr>
          <p:nvPr/>
        </p:nvPicPr>
        <p:blipFill>
          <a:blip r:embed="rId5"/>
          <a:stretch>
            <a:fillRect/>
          </a:stretch>
        </p:blipFill>
        <p:spPr>
          <a:xfrm>
            <a:off x="3307080" y="3429000"/>
            <a:ext cx="2200274" cy="1353751"/>
          </a:xfrm>
          <a:prstGeom prst="rect">
            <a:avLst/>
          </a:prstGeom>
        </p:spPr>
      </p:pic>
      <p:sp>
        <p:nvSpPr>
          <p:cNvPr id="2" name="Thought Bubble: Cloud 1">
            <a:extLst>
              <a:ext uri="{FF2B5EF4-FFF2-40B4-BE49-F238E27FC236}">
                <a16:creationId xmlns:a16="http://schemas.microsoft.com/office/drawing/2014/main" id="{D30862B8-0D3B-4448-869E-6F4D89EAE542}"/>
              </a:ext>
            </a:extLst>
          </p:cNvPr>
          <p:cNvSpPr/>
          <p:nvPr/>
        </p:nvSpPr>
        <p:spPr>
          <a:xfrm>
            <a:off x="4407217" y="1713360"/>
            <a:ext cx="7031927" cy="218198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gây</a:t>
            </a:r>
            <a:r>
              <a:rPr lang="en-US" sz="2400" dirty="0">
                <a:solidFill>
                  <a:srgbClr val="FF0000"/>
                </a:solidFill>
                <a:latin typeface="Arial" panose="020B0604020202020204" pitchFamily="34" charset="0"/>
                <a:cs typeface="Arial" panose="020B0604020202020204" pitchFamily="34" charset="0"/>
              </a:rPr>
              <a:t> ra </a:t>
            </a:r>
            <a:r>
              <a:rPr lang="en-US" sz="2400" dirty="0" err="1">
                <a:solidFill>
                  <a:srgbClr val="FF0000"/>
                </a:solidFill>
                <a:latin typeface="Arial" panose="020B0604020202020204" pitchFamily="34" charset="0"/>
                <a:cs typeface="Arial" panose="020B0604020202020204" pitchFamily="34" charset="0"/>
              </a:rPr>
              <a:t>tác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quay </a:t>
            </a:r>
            <a:r>
              <a:rPr lang="en-US" sz="2400" dirty="0" err="1">
                <a:solidFill>
                  <a:srgbClr val="FF0000"/>
                </a:solidFill>
                <a:latin typeface="Arial" panose="020B0604020202020204" pitchFamily="34" charset="0"/>
                <a:cs typeface="Arial" panose="020B0604020202020204" pitchFamily="34" charset="0"/>
              </a:rPr>
              <a:t>vật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phụ</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thuộc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yếu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Chúng</a:t>
            </a:r>
            <a:r>
              <a:rPr lang="en-US" sz="2400" dirty="0">
                <a:solidFill>
                  <a:srgbClr val="FF0000"/>
                </a:solidFill>
                <a:latin typeface="Arial" panose="020B0604020202020204" pitchFamily="34" charset="0"/>
                <a:cs typeface="Arial" panose="020B0604020202020204" pitchFamily="34" charset="0"/>
              </a:rPr>
              <a:t> ta </a:t>
            </a:r>
            <a:r>
              <a:rPr lang="en-US" sz="2400" dirty="0" err="1">
                <a:solidFill>
                  <a:srgbClr val="FF0000"/>
                </a:solidFill>
                <a:latin typeface="Arial" panose="020B0604020202020204" pitchFamily="34" charset="0"/>
                <a:cs typeface="Arial" panose="020B0604020202020204" pitchFamily="34" charset="0"/>
              </a:rPr>
              <a:t>cùng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tìm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hiểu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bài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nay.</a:t>
            </a:r>
          </a:p>
        </p:txBody>
      </p:sp>
    </p:spTree>
    <p:extLst>
      <p:ext uri="{BB962C8B-B14F-4D97-AF65-F5344CB8AC3E}">
        <p14:creationId xmlns:p14="http://schemas.microsoft.com/office/powerpoint/2010/main" val="275379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ppt_x"/>
                                          </p:val>
                                        </p:tav>
                                        <p:tav tm="100000">
                                          <p:val>
                                            <p:strVal val="#ppt_x"/>
                                          </p:val>
                                        </p:tav>
                                      </p:tavLst>
                                    </p:anim>
                                    <p:anim calcmode="lin" valueType="num">
                                      <p:cBhvr additive="base">
                                        <p:cTn id="8"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749"/>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000" fill="hold"/>
                                        <p:tgtEl>
                                          <p:spTgt spid="50"/>
                                        </p:tgtEl>
                                        <p:attrNameLst>
                                          <p:attrName>ppt_w</p:attrName>
                                        </p:attrNameLst>
                                      </p:cBhvr>
                                      <p:tavLst>
                                        <p:tav tm="0">
                                          <p:val>
                                            <p:fltVal val="0"/>
                                          </p:val>
                                        </p:tav>
                                        <p:tav tm="100000">
                                          <p:val>
                                            <p:strVal val="#ppt_w"/>
                                          </p:val>
                                        </p:tav>
                                      </p:tavLst>
                                    </p:anim>
                                    <p:anim calcmode="lin" valueType="num">
                                      <p:cBhvr>
                                        <p:cTn id="25" dur="1000" fill="hold"/>
                                        <p:tgtEl>
                                          <p:spTgt spid="50"/>
                                        </p:tgtEl>
                                        <p:attrNameLst>
                                          <p:attrName>ppt_h</p:attrName>
                                        </p:attrNameLst>
                                      </p:cBhvr>
                                      <p:tavLst>
                                        <p:tav tm="0">
                                          <p:val>
                                            <p:fltVal val="0"/>
                                          </p:val>
                                        </p:tav>
                                        <p:tav tm="100000">
                                          <p:val>
                                            <p:strVal val="#ppt_h"/>
                                          </p:val>
                                        </p:tav>
                                      </p:tavLst>
                                    </p:anim>
                                    <p:anim calcmode="lin" valueType="num">
                                      <p:cBhvr>
                                        <p:cTn id="26" dur="1000" fill="hold"/>
                                        <p:tgtEl>
                                          <p:spTgt spid="50"/>
                                        </p:tgtEl>
                                        <p:attrNameLst>
                                          <p:attrName>style.rotation</p:attrName>
                                        </p:attrNameLst>
                                      </p:cBhvr>
                                      <p:tavLst>
                                        <p:tav tm="0">
                                          <p:val>
                                            <p:fltVal val="90"/>
                                          </p:val>
                                        </p:tav>
                                        <p:tav tm="100000">
                                          <p:val>
                                            <p:fltVal val="0"/>
                                          </p:val>
                                        </p:tav>
                                      </p:tavLst>
                                    </p:anim>
                                    <p:animEffect transition="in" filter="fade">
                                      <p:cBhvr>
                                        <p:cTn id="27" dur="1000"/>
                                        <p:tgtEl>
                                          <p:spTgt spid="5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34AC4C9-B9B6-4936-8217-76B1E2C64D41}"/>
              </a:ext>
            </a:extLst>
          </p:cNvPr>
          <p:cNvSpPr/>
          <p:nvPr/>
        </p:nvSpPr>
        <p:spPr>
          <a:xfrm>
            <a:off x="4142240" y="788250"/>
            <a:ext cx="5102342" cy="1749197"/>
          </a:xfrm>
          <a:prstGeom prst="rect">
            <a:avLst/>
          </a:prstGeom>
        </p:spPr>
        <p:txBody>
          <a:bodyPr wrap="square">
            <a:spAutoFit/>
          </a:bodyPr>
          <a:lstStyle/>
          <a:p>
            <a:pPr algn="just">
              <a:lnSpc>
                <a:spcPct val="115000"/>
              </a:lnSpc>
              <a:spcBef>
                <a:spcPts val="200"/>
              </a:spcBef>
              <a:spcAft>
                <a:spcPts val="0"/>
              </a:spcAft>
            </a:pPr>
            <a:r>
              <a:rPr lang="en-US" sz="2000" b="1" dirty="0" err="1">
                <a:latin typeface="Arial" panose="020B0604020202020204" pitchFamily="34" charset="0"/>
                <a:ea typeface="Times New Roman" panose="02020603050405020304" pitchFamily="18" charset="0"/>
                <a:cs typeface="Arial" panose="020B0604020202020204" pitchFamily="34" charset="0"/>
              </a:rPr>
              <a:t>Thí</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nghiệm</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theo</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nhóm</a:t>
            </a:r>
            <a:endParaRPr lang="en-US" sz="20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1: </a:t>
            </a:r>
            <a:r>
              <a:rPr lang="en-US" sz="2000" dirty="0" err="1">
                <a:latin typeface="Arial" panose="020B0604020202020204" pitchFamily="34" charset="0"/>
                <a:ea typeface="Times New Roman" panose="02020603050405020304" pitchFamily="18" charset="0"/>
                <a:cs typeface="Arial" panose="020B0604020202020204" pitchFamily="34" charset="0"/>
              </a:rPr>
              <a:t>Bố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nghiệm</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Hình</a:t>
            </a:r>
            <a:r>
              <a:rPr lang="en-US" sz="2000" dirty="0">
                <a:latin typeface="Arial" panose="020B0604020202020204" pitchFamily="34" charset="0"/>
                <a:ea typeface="Times New Roman" panose="02020603050405020304" pitchFamily="18" charset="0"/>
                <a:cs typeface="Arial" panose="020B0604020202020204" pitchFamily="34" charset="0"/>
              </a:rPr>
              <a:t> 18.1 SGK</a:t>
            </a:r>
          </a:p>
          <a:p>
            <a:pPr algn="just"/>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2: Treo </a:t>
            </a:r>
            <a:r>
              <a:rPr lang="en-US" sz="2000" dirty="0" err="1">
                <a:latin typeface="Arial" panose="020B0604020202020204" pitchFamily="34" charset="0"/>
                <a:ea typeface="Times New Roman" panose="02020603050405020304" pitchFamily="18" charset="0"/>
                <a:cs typeface="Arial" panose="020B0604020202020204" pitchFamily="34" charset="0"/>
              </a:rPr>
              <a:t>vật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vị</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 C, O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quan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sát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tượng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xảy</a:t>
            </a:r>
            <a:r>
              <a:rPr lang="en-US" sz="2000" dirty="0">
                <a:latin typeface="Arial" panose="020B0604020202020204" pitchFamily="34" charset="0"/>
                <a:ea typeface="Times New Roman" panose="02020603050405020304" pitchFamily="18" charset="0"/>
                <a:cs typeface="Arial" panose="020B0604020202020204" pitchFamily="34" charset="0"/>
              </a:rPr>
              <a:t> ra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thanh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ngang</a:t>
            </a:r>
            <a:r>
              <a:rPr lang="en-US" sz="2000" dirty="0">
                <a:latin typeface="Arial" panose="020B0604020202020204" pitchFamily="34" charset="0"/>
                <a:ea typeface="Times New Roman" panose="02020603050405020304" pitchFamily="18"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Hoàn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1</a:t>
            </a:r>
          </a:p>
        </p:txBody>
      </p:sp>
      <p:pic>
        <p:nvPicPr>
          <p:cNvPr id="8" name="Picture 7">
            <a:extLst>
              <a:ext uri="{FF2B5EF4-FFF2-40B4-BE49-F238E27FC236}">
                <a16:creationId xmlns:a16="http://schemas.microsoft.com/office/drawing/2014/main" id="{BC284871-EC26-4E2A-AD0E-A676476CF1B3}"/>
              </a:ext>
            </a:extLst>
          </p:cNvPr>
          <p:cNvPicPr>
            <a:picLocks noChangeAspect="1"/>
          </p:cNvPicPr>
          <p:nvPr/>
        </p:nvPicPr>
        <p:blipFill>
          <a:blip r:embed="rId4"/>
          <a:stretch>
            <a:fillRect/>
          </a:stretch>
        </p:blipFill>
        <p:spPr>
          <a:xfrm>
            <a:off x="173733" y="1493644"/>
            <a:ext cx="3730744" cy="4726544"/>
          </a:xfrm>
          <a:prstGeom prst="rect">
            <a:avLst/>
          </a:prstGeom>
        </p:spPr>
      </p:pic>
      <p:graphicFrame>
        <p:nvGraphicFramePr>
          <p:cNvPr id="9" name="Table 8">
            <a:extLst>
              <a:ext uri="{FF2B5EF4-FFF2-40B4-BE49-F238E27FC236}">
                <a16:creationId xmlns:a16="http://schemas.microsoft.com/office/drawing/2014/main" id="{B7A5A1B8-36A3-421A-BB1A-1A5F2B6BCC58}"/>
              </a:ext>
            </a:extLst>
          </p:cNvPr>
          <p:cNvGraphicFramePr>
            <a:graphicFrameLocks noGrp="1"/>
          </p:cNvGraphicFramePr>
          <p:nvPr>
            <p:extLst>
              <p:ext uri="{D42A27DB-BD31-4B8C-83A1-F6EECF244321}">
                <p14:modId xmlns:p14="http://schemas.microsoft.com/office/powerpoint/2010/main" val="3569659590"/>
              </p:ext>
            </p:extLst>
          </p:nvPr>
        </p:nvGraphicFramePr>
        <p:xfrm>
          <a:off x="4142240" y="2830109"/>
          <a:ext cx="7982704" cy="3180080"/>
        </p:xfrm>
        <a:graphic>
          <a:graphicData uri="http://schemas.openxmlformats.org/drawingml/2006/table">
            <a:tbl>
              <a:tblPr firstRow="1" firstCol="1" bandRow="1">
                <a:tableStyleId>{5C22544A-7EE6-4342-B048-85BDC9FD1C3A}</a:tableStyleId>
              </a:tblPr>
              <a:tblGrid>
                <a:gridCol w="830813">
                  <a:extLst>
                    <a:ext uri="{9D8B030D-6E8A-4147-A177-3AD203B41FA5}">
                      <a16:colId xmlns:a16="http://schemas.microsoft.com/office/drawing/2014/main" val="2525037023"/>
                    </a:ext>
                  </a:extLst>
                </a:gridCol>
                <a:gridCol w="3576366">
                  <a:extLst>
                    <a:ext uri="{9D8B030D-6E8A-4147-A177-3AD203B41FA5}">
                      <a16:colId xmlns:a16="http://schemas.microsoft.com/office/drawing/2014/main" val="2086121632"/>
                    </a:ext>
                  </a:extLst>
                </a:gridCol>
                <a:gridCol w="2026579">
                  <a:extLst>
                    <a:ext uri="{9D8B030D-6E8A-4147-A177-3AD203B41FA5}">
                      <a16:colId xmlns:a16="http://schemas.microsoft.com/office/drawing/2014/main" val="1328779131"/>
                    </a:ext>
                  </a:extLst>
                </a:gridCol>
                <a:gridCol w="1548946">
                  <a:extLst>
                    <a:ext uri="{9D8B030D-6E8A-4147-A177-3AD203B41FA5}">
                      <a16:colId xmlns:a16="http://schemas.microsoft.com/office/drawing/2014/main" val="1729827576"/>
                    </a:ext>
                  </a:extLst>
                </a:gridCol>
              </a:tblGrid>
              <a:tr h="662899">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1</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4578249"/>
                  </a:ext>
                </a:extLst>
              </a:tr>
              <a:tr h="96554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Thanh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quay hay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Nếu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thì</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mô</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chuyển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Phương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song </a:t>
                      </a:r>
                      <a:r>
                        <a:rPr lang="en-US" sz="2000" dirty="0" err="1">
                          <a:solidFill>
                            <a:schemeClr val="tx1"/>
                          </a:solidFill>
                          <a:effectLst/>
                          <a:latin typeface="Arial" panose="020B0604020202020204" pitchFamily="34" charset="0"/>
                          <a:cs typeface="Arial" panose="020B0604020202020204" pitchFamily="34" charset="0"/>
                        </a:rPr>
                        <a:t>song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với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trục</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Phương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cắt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trục</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17032385"/>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A</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8948224"/>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C</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62096652"/>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O</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16219601"/>
                  </a:ext>
                </a:extLst>
              </a:tr>
            </a:tbl>
          </a:graphicData>
        </a:graphic>
      </p:graphicFrame>
      <p:pic>
        <p:nvPicPr>
          <p:cNvPr id="10" name="Đồng hồ đếm ngược 5 phút - 5 Minutes">
            <a:hlinkClick r:id="" action="ppaction://media"/>
            <a:extLst>
              <a:ext uri="{FF2B5EF4-FFF2-40B4-BE49-F238E27FC236}">
                <a16:creationId xmlns:a16="http://schemas.microsoft.com/office/drawing/2014/main" id="{B1C66525-78D5-4850-840E-AAB87DDB8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34605" y="1227394"/>
            <a:ext cx="1816603" cy="1021839"/>
          </a:xfrm>
          <a:prstGeom prst="rect">
            <a:avLst/>
          </a:prstGeom>
        </p:spPr>
      </p:pic>
    </p:spTree>
    <p:extLst>
      <p:ext uri="{BB962C8B-B14F-4D97-AF65-F5344CB8AC3E}">
        <p14:creationId xmlns:p14="http://schemas.microsoft.com/office/powerpoint/2010/main" val="3248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11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34AC4C9-B9B6-4936-8217-76B1E2C64D41}"/>
              </a:ext>
            </a:extLst>
          </p:cNvPr>
          <p:cNvSpPr/>
          <p:nvPr/>
        </p:nvSpPr>
        <p:spPr>
          <a:xfrm>
            <a:off x="6427273" y="790611"/>
            <a:ext cx="3409583" cy="480901"/>
          </a:xfrm>
          <a:prstGeom prst="rect">
            <a:avLst/>
          </a:prstGeom>
        </p:spPr>
        <p:txBody>
          <a:bodyPr wrap="square">
            <a:spAutoFit/>
          </a:bodyPr>
          <a:lstStyle/>
          <a:p>
            <a:pPr algn="ctr">
              <a:lnSpc>
                <a:spcPct val="115000"/>
              </a:lnSpc>
              <a:spcBef>
                <a:spcPts val="200"/>
              </a:spcBef>
              <a:spcAft>
                <a:spcPts val="0"/>
              </a:spcAft>
            </a:pPr>
            <a:r>
              <a:rPr lang="en-US" sz="2400" b="1" dirty="0" err="1">
                <a:latin typeface="Arial" panose="020B0604020202020204" pitchFamily="34" charset="0"/>
                <a:ea typeface="Times New Roman" panose="02020603050405020304" pitchFamily="18" charset="0"/>
                <a:cs typeface="Arial" panose="020B0604020202020204" pitchFamily="34" charset="0"/>
              </a:rPr>
              <a:t>Kết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quả</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thí</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nghiệm</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8">
            <a:extLst>
              <a:ext uri="{FF2B5EF4-FFF2-40B4-BE49-F238E27FC236}">
                <a16:creationId xmlns:a16="http://schemas.microsoft.com/office/drawing/2014/main" id="{B7A5A1B8-36A3-421A-BB1A-1A5F2B6BCC58}"/>
              </a:ext>
            </a:extLst>
          </p:cNvPr>
          <p:cNvGraphicFramePr>
            <a:graphicFrameLocks noGrp="1"/>
          </p:cNvGraphicFramePr>
          <p:nvPr>
            <p:extLst>
              <p:ext uri="{D42A27DB-BD31-4B8C-83A1-F6EECF244321}">
                <p14:modId xmlns:p14="http://schemas.microsoft.com/office/powerpoint/2010/main" val="3049303111"/>
              </p:ext>
            </p:extLst>
          </p:nvPr>
        </p:nvGraphicFramePr>
        <p:xfrm>
          <a:off x="4140713" y="1415605"/>
          <a:ext cx="7982704" cy="4307840"/>
        </p:xfrm>
        <a:graphic>
          <a:graphicData uri="http://schemas.openxmlformats.org/drawingml/2006/table">
            <a:tbl>
              <a:tblPr firstRow="1" firstCol="1" bandRow="1">
                <a:tableStyleId>{5C22544A-7EE6-4342-B048-85BDC9FD1C3A}</a:tableStyleId>
              </a:tblPr>
              <a:tblGrid>
                <a:gridCol w="830813">
                  <a:extLst>
                    <a:ext uri="{9D8B030D-6E8A-4147-A177-3AD203B41FA5}">
                      <a16:colId xmlns:a16="http://schemas.microsoft.com/office/drawing/2014/main" val="2525037023"/>
                    </a:ext>
                  </a:extLst>
                </a:gridCol>
                <a:gridCol w="3576366">
                  <a:extLst>
                    <a:ext uri="{9D8B030D-6E8A-4147-A177-3AD203B41FA5}">
                      <a16:colId xmlns:a16="http://schemas.microsoft.com/office/drawing/2014/main" val="2086121632"/>
                    </a:ext>
                  </a:extLst>
                </a:gridCol>
                <a:gridCol w="2026579">
                  <a:extLst>
                    <a:ext uri="{9D8B030D-6E8A-4147-A177-3AD203B41FA5}">
                      <a16:colId xmlns:a16="http://schemas.microsoft.com/office/drawing/2014/main" val="1328779131"/>
                    </a:ext>
                  </a:extLst>
                </a:gridCol>
                <a:gridCol w="1548946">
                  <a:extLst>
                    <a:ext uri="{9D8B030D-6E8A-4147-A177-3AD203B41FA5}">
                      <a16:colId xmlns:a16="http://schemas.microsoft.com/office/drawing/2014/main" val="1729827576"/>
                    </a:ext>
                  </a:extLst>
                </a:gridCol>
              </a:tblGrid>
              <a:tr h="662899">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1</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4578249"/>
                  </a:ext>
                </a:extLst>
              </a:tr>
              <a:tr h="96554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Thanh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quay hay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Nếu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thì</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mô</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chuyển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Phương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song </a:t>
                      </a:r>
                      <a:r>
                        <a:rPr lang="en-US" sz="2000" dirty="0" err="1">
                          <a:solidFill>
                            <a:schemeClr val="tx1"/>
                          </a:solidFill>
                          <a:effectLst/>
                          <a:latin typeface="Arial" panose="020B0604020202020204" pitchFamily="34" charset="0"/>
                          <a:cs typeface="Arial" panose="020B0604020202020204" pitchFamily="34" charset="0"/>
                        </a:rPr>
                        <a:t>song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với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trục</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Phương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cắt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trục</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17032385"/>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A</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Có</a:t>
                      </a:r>
                      <a:r>
                        <a:rPr lang="en-US" sz="2000" dirty="0">
                          <a:solidFill>
                            <a:srgbClr val="FF0000"/>
                          </a:solidFill>
                          <a:effectLst/>
                          <a:latin typeface="Arial" panose="020B0604020202020204" pitchFamily="34" charset="0"/>
                          <a:cs typeface="Arial" panose="020B0604020202020204" pitchFamily="34" charset="0"/>
                        </a:rPr>
                        <a:t>. Thanh </a:t>
                      </a:r>
                      <a:r>
                        <a:rPr lang="en-US" sz="2000" dirty="0" err="1">
                          <a:solidFill>
                            <a:srgbClr val="FF0000"/>
                          </a:solidFill>
                          <a:effectLst/>
                          <a:latin typeface="Arial" panose="020B0604020202020204" pitchFamily="34" charset="0"/>
                          <a:cs typeface="Arial" panose="020B0604020202020204" pitchFamily="34" charset="0"/>
                        </a:rPr>
                        <a:t>nhựa</a:t>
                      </a:r>
                      <a:r>
                        <a:rPr lang="en-US" sz="2000" dirty="0">
                          <a:solidFill>
                            <a:srgbClr val="FF0000"/>
                          </a:solidFill>
                          <a:effectLst/>
                          <a:latin typeface="Arial" panose="020B0604020202020204" pitchFamily="34" charset="0"/>
                          <a:cs typeface="Arial" panose="020B0604020202020204" pitchFamily="34" charset="0"/>
                        </a:rPr>
                        <a:t> quay </a:t>
                      </a:r>
                      <a:r>
                        <a:rPr lang="en-US" sz="2000" dirty="0" err="1">
                          <a:solidFill>
                            <a:srgbClr val="FF0000"/>
                          </a:solidFill>
                          <a:effectLst/>
                          <a:latin typeface="Arial" panose="020B0604020202020204" pitchFamily="34" charset="0"/>
                          <a:cs typeface="Arial" panose="020B0604020202020204" pitchFamily="34" charset="0"/>
                        </a:rPr>
                        <a:t>cùng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quanh</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điểm</a:t>
                      </a:r>
                      <a:r>
                        <a:rPr lang="en-US" sz="2000" dirty="0">
                          <a:solidFill>
                            <a:srgbClr val="FF0000"/>
                          </a:solidFill>
                          <a:effectLst/>
                          <a:latin typeface="Arial" panose="020B0604020202020204" pitchFamily="34" charset="0"/>
                          <a:cs typeface="Arial" panose="020B0604020202020204" pitchFamily="34" charset="0"/>
                        </a:rPr>
                        <a:t> O</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Không</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8948224"/>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C</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Có</a:t>
                      </a:r>
                      <a:r>
                        <a:rPr lang="en-US" sz="2000" dirty="0">
                          <a:solidFill>
                            <a:srgbClr val="FF0000"/>
                          </a:solidFill>
                          <a:effectLst/>
                          <a:latin typeface="Arial" panose="020B0604020202020204" pitchFamily="34" charset="0"/>
                          <a:cs typeface="Arial" panose="020B0604020202020204" pitchFamily="34" charset="0"/>
                        </a:rPr>
                        <a:t>. Thanh </a:t>
                      </a:r>
                      <a:r>
                        <a:rPr lang="en-US" sz="2000" dirty="0" err="1">
                          <a:solidFill>
                            <a:srgbClr val="FF0000"/>
                          </a:solidFill>
                          <a:effectLst/>
                          <a:latin typeface="Arial" panose="020B0604020202020204" pitchFamily="34" charset="0"/>
                          <a:cs typeface="Arial" panose="020B0604020202020204" pitchFamily="34" charset="0"/>
                        </a:rPr>
                        <a:t>nhựa</a:t>
                      </a:r>
                      <a:r>
                        <a:rPr lang="en-US" sz="2000" dirty="0">
                          <a:solidFill>
                            <a:srgbClr val="FF0000"/>
                          </a:solidFill>
                          <a:effectLst/>
                          <a:latin typeface="Arial" panose="020B0604020202020204" pitchFamily="34" charset="0"/>
                          <a:cs typeface="Arial" panose="020B0604020202020204" pitchFamily="34" charset="0"/>
                        </a:rPr>
                        <a:t> quay </a:t>
                      </a:r>
                      <a:r>
                        <a:rPr lang="en-US" sz="2000" dirty="0" err="1">
                          <a:solidFill>
                            <a:srgbClr val="FF0000"/>
                          </a:solidFill>
                          <a:effectLst/>
                          <a:latin typeface="Arial" panose="020B0604020202020204" pitchFamily="34" charset="0"/>
                          <a:cs typeface="Arial" panose="020B0604020202020204" pitchFamily="34" charset="0"/>
                        </a:rPr>
                        <a:t>ngược</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quanh</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điểm</a:t>
                      </a:r>
                      <a:r>
                        <a:rPr lang="en-US" sz="2000" dirty="0">
                          <a:solidFill>
                            <a:srgbClr val="FF0000"/>
                          </a:solidFill>
                          <a:effectLst/>
                          <a:latin typeface="Arial" panose="020B0604020202020204" pitchFamily="34" charset="0"/>
                          <a:cs typeface="Arial" panose="020B0604020202020204" pitchFamily="34" charset="0"/>
                        </a:rPr>
                        <a:t> O</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62096652"/>
                  </a:ext>
                </a:extLst>
              </a:tr>
              <a:tr h="321710">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O</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Không</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Có</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16219601"/>
                  </a:ext>
                </a:extLst>
              </a:tr>
            </a:tbl>
          </a:graphicData>
        </a:graphic>
      </p:graphicFrame>
      <p:pic>
        <p:nvPicPr>
          <p:cNvPr id="11" name="Picture 10">
            <a:extLst>
              <a:ext uri="{FF2B5EF4-FFF2-40B4-BE49-F238E27FC236}">
                <a16:creationId xmlns:a16="http://schemas.microsoft.com/office/drawing/2014/main" id="{3F02262F-C943-4DA2-8206-2941407400D8}"/>
              </a:ext>
            </a:extLst>
          </p:cNvPr>
          <p:cNvPicPr>
            <a:picLocks noChangeAspect="1"/>
          </p:cNvPicPr>
          <p:nvPr/>
        </p:nvPicPr>
        <p:blipFill>
          <a:blip r:embed="rId2"/>
          <a:stretch>
            <a:fillRect/>
          </a:stretch>
        </p:blipFill>
        <p:spPr>
          <a:xfrm>
            <a:off x="173733" y="1493644"/>
            <a:ext cx="3730744" cy="4726544"/>
          </a:xfrm>
          <a:prstGeom prst="rect">
            <a:avLst/>
          </a:prstGeom>
        </p:spPr>
      </p:pic>
    </p:spTree>
    <p:extLst>
      <p:ext uri="{BB962C8B-B14F-4D97-AF65-F5344CB8AC3E}">
        <p14:creationId xmlns:p14="http://schemas.microsoft.com/office/powerpoint/2010/main" val="6249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65C38-F4AE-463E-911F-83342254C2FE}"/>
              </a:ext>
            </a:extLst>
          </p:cNvPr>
          <p:cNvSpPr/>
          <p:nvPr/>
        </p:nvSpPr>
        <p:spPr>
          <a:xfrm>
            <a:off x="2627376" y="475843"/>
            <a:ext cx="8400288" cy="416204"/>
          </a:xfrm>
          <a:prstGeom prst="rect">
            <a:avLst/>
          </a:prstGeom>
        </p:spPr>
        <p:txBody>
          <a:bodyPr wrap="square">
            <a:spAutoFit/>
          </a:bodyPr>
          <a:lstStyle/>
          <a:p>
            <a:pPr algn="just">
              <a:lnSpc>
                <a:spcPct val="115000"/>
              </a:lnSpc>
              <a:spcBef>
                <a:spcPts val="200"/>
              </a:spcBef>
              <a:spcAft>
                <a:spcPts val="0"/>
              </a:spcAft>
            </a:pP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 1: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thanh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nhựa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gì</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AADCFDF-CD26-4E69-87A6-C48F5AD5F8E6}"/>
              </a:ext>
            </a:extLst>
          </p:cNvPr>
          <p:cNvPicPr>
            <a:picLocks noChangeAspect="1"/>
          </p:cNvPicPr>
          <p:nvPr/>
        </p:nvPicPr>
        <p:blipFill>
          <a:blip r:embed="rId2"/>
          <a:stretch>
            <a:fillRect/>
          </a:stretch>
        </p:blipFill>
        <p:spPr>
          <a:xfrm>
            <a:off x="173140" y="574991"/>
            <a:ext cx="1982391" cy="1982391"/>
          </a:xfrm>
          <a:prstGeom prst="rect">
            <a:avLst/>
          </a:prstGeom>
        </p:spPr>
      </p:pic>
      <p:pic>
        <p:nvPicPr>
          <p:cNvPr id="6" name="Picture 7" descr="555_0020_素材CNN-sccnn.com-26">
            <a:extLst>
              <a:ext uri="{FF2B5EF4-FFF2-40B4-BE49-F238E27FC236}">
                <a16:creationId xmlns:a16="http://schemas.microsoft.com/office/drawing/2014/main" id="{428F6E9F-6684-4318-B4C1-8A1045B883FB}"/>
              </a:ext>
            </a:extLst>
          </p:cNvPr>
          <p:cNvPicPr>
            <a:picLocks noChangeAspect="1" noChangeArrowheads="1"/>
          </p:cNvPicPr>
          <p:nvPr/>
        </p:nvPicPr>
        <p:blipFill>
          <a:blip r:embed="rId3"/>
          <a:srcRect/>
          <a:stretch>
            <a:fillRect/>
          </a:stretch>
        </p:blipFill>
        <p:spPr bwMode="auto">
          <a:xfrm>
            <a:off x="10430694" y="3209937"/>
            <a:ext cx="1723206" cy="3648063"/>
          </a:xfrm>
          <a:prstGeom prst="rect">
            <a:avLst/>
          </a:prstGeom>
          <a:noFill/>
        </p:spPr>
      </p:pic>
      <p:sp>
        <p:nvSpPr>
          <p:cNvPr id="8" name="Rectangle 7">
            <a:extLst>
              <a:ext uri="{FF2B5EF4-FFF2-40B4-BE49-F238E27FC236}">
                <a16:creationId xmlns:a16="http://schemas.microsoft.com/office/drawing/2014/main" id="{B3C7AED0-EBF3-43CE-BB54-44167E134924}"/>
              </a:ext>
            </a:extLst>
          </p:cNvPr>
          <p:cNvSpPr/>
          <p:nvPr/>
        </p:nvSpPr>
        <p:spPr>
          <a:xfrm>
            <a:off x="2627376" y="991195"/>
            <a:ext cx="8400288" cy="770147"/>
          </a:xfrm>
          <a:prstGeom prst="rect">
            <a:avLst/>
          </a:prstGeom>
        </p:spPr>
        <p:txBody>
          <a:bodyPr wrap="square">
            <a:spAutoFit/>
          </a:bodyPr>
          <a:lstStyle/>
          <a:p>
            <a:pPr algn="just">
              <a:lnSpc>
                <a:spcPct val="115000"/>
              </a:lnSpc>
              <a:spcBef>
                <a:spcPts val="200"/>
              </a:spcBef>
              <a:spcAft>
                <a:spcPts val="0"/>
              </a:spcAft>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TL: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thanh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nhựa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trọng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quả</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nặng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thẳng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đứng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00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0191490-D160-4BF0-859B-279BF7FBAE2E}"/>
              </a:ext>
            </a:extLst>
          </p:cNvPr>
          <p:cNvSpPr/>
          <p:nvPr/>
        </p:nvSpPr>
        <p:spPr>
          <a:xfrm>
            <a:off x="2654808" y="1884682"/>
            <a:ext cx="8372856" cy="1124090"/>
          </a:xfrm>
          <a:prstGeom prst="rect">
            <a:avLst/>
          </a:prstGeom>
        </p:spPr>
        <p:txBody>
          <a:bodyPr wrap="square">
            <a:spAutoFit/>
          </a:bodyPr>
          <a:lstStyle/>
          <a:p>
            <a:pPr algn="just">
              <a:lnSpc>
                <a:spcPct val="115000"/>
              </a:lnSpc>
              <a:spcBef>
                <a:spcPts val="200"/>
              </a:spcBef>
              <a:spcAft>
                <a:spcPts val="0"/>
              </a:spcAft>
            </a:pP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 2: Quan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sát</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hình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18.2,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biết</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trường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hợp</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thể</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thế</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với</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trục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0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A73648F-3AA3-4029-896F-97E82E49760E}"/>
              </a:ext>
            </a:extLst>
          </p:cNvPr>
          <p:cNvSpPr/>
          <p:nvPr/>
        </p:nvSpPr>
        <p:spPr>
          <a:xfrm>
            <a:off x="2627376" y="5761342"/>
            <a:ext cx="8153400" cy="770147"/>
          </a:xfrm>
          <a:prstGeom prst="rect">
            <a:avLst/>
          </a:prstGeom>
        </p:spPr>
        <p:txBody>
          <a:bodyPr wrap="square">
            <a:spAutoFit/>
          </a:bodyPr>
          <a:lstStyle/>
          <a:p>
            <a:pPr algn="just">
              <a:lnSpc>
                <a:spcPct val="115000"/>
              </a:lnSpc>
              <a:spcBef>
                <a:spcPts val="200"/>
              </a:spcBef>
              <a:spcAft>
                <a:spcPts val="0"/>
              </a:spcAft>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TL: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hình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18.2,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trường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hợp</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thể</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giá</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không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song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song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và</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không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cắt</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trục</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quay</a:t>
            </a:r>
            <a:endParaRPr lang="en-US" sz="2000" u="sng"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284E9C7-8470-4237-A4FF-609643C1A5CC}"/>
              </a:ext>
            </a:extLst>
          </p:cNvPr>
          <p:cNvPicPr>
            <a:picLocks noChangeAspect="1"/>
          </p:cNvPicPr>
          <p:nvPr/>
        </p:nvPicPr>
        <p:blipFill>
          <a:blip r:embed="rId4"/>
          <a:stretch>
            <a:fillRect/>
          </a:stretch>
        </p:blipFill>
        <p:spPr>
          <a:xfrm>
            <a:off x="2714682" y="2943458"/>
            <a:ext cx="7307142" cy="2753677"/>
          </a:xfrm>
          <a:prstGeom prst="rect">
            <a:avLst/>
          </a:prstGeom>
        </p:spPr>
      </p:pic>
      <p:sp>
        <p:nvSpPr>
          <p:cNvPr id="12" name="TextBox 11">
            <a:extLst>
              <a:ext uri="{FF2B5EF4-FFF2-40B4-BE49-F238E27FC236}">
                <a16:creationId xmlns:a16="http://schemas.microsoft.com/office/drawing/2014/main" id="{D1334598-D80A-46AC-B1B5-396FA3C2289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27894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664D9E9-ACA1-4734-A397-0898657CBBCB}"/>
              </a:ext>
            </a:extLst>
          </p:cNvPr>
          <p:cNvSpPr/>
          <p:nvPr/>
        </p:nvSpPr>
        <p:spPr>
          <a:xfrm>
            <a:off x="6355465" y="886968"/>
            <a:ext cx="5595743" cy="1200329"/>
          </a:xfrm>
          <a:prstGeom prst="rect">
            <a:avLst/>
          </a:prstGeom>
          <a:solidFill>
            <a:schemeClr val="accent3">
              <a:lumMod val="20000"/>
              <a:lumOff val="80000"/>
            </a:schemeClr>
          </a:solidFill>
        </p:spPr>
        <p:txBody>
          <a:bodyPr wrap="square">
            <a:spAutoFit/>
          </a:bodyPr>
          <a:lstStyle/>
          <a:p>
            <a:pPr>
              <a:spcAft>
                <a:spcPts val="0"/>
              </a:spcAft>
            </a:pPr>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Khi</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lực</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tác</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dụng</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có</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phương</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không</a:t>
            </a:r>
            <a:r>
              <a:rPr lang="en-US" sz="2400" i="1" dirty="0">
                <a:solidFill>
                  <a:srgbClr val="FF0000"/>
                </a:solidFill>
                <a:latin typeface="Arial" panose="020B0604020202020204" pitchFamily="34" charset="0"/>
                <a:ea typeface="Times New Roman" panose="02020603050405020304" pitchFamily="18" charset="0"/>
              </a:rPr>
              <a:t> song </a:t>
            </a:r>
            <a:r>
              <a:rPr lang="en-US" sz="2400" i="1" dirty="0" err="1">
                <a:solidFill>
                  <a:srgbClr val="FF0000"/>
                </a:solidFill>
                <a:latin typeface="Arial" panose="020B0604020202020204" pitchFamily="34" charset="0"/>
                <a:ea typeface="Times New Roman" panose="02020603050405020304" pitchFamily="18" charset="0"/>
              </a:rPr>
              <a:t>song</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và</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không</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cắt</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trục</a:t>
            </a:r>
            <a:r>
              <a:rPr lang="en-US" sz="2400" i="1" dirty="0">
                <a:solidFill>
                  <a:srgbClr val="FF0000"/>
                </a:solidFill>
                <a:latin typeface="Arial" panose="020B0604020202020204" pitchFamily="34" charset="0"/>
                <a:ea typeface="Times New Roman" panose="02020603050405020304" pitchFamily="18" charset="0"/>
              </a:rPr>
              <a:t> quay </a:t>
            </a:r>
            <a:r>
              <a:rPr lang="en-US" sz="2400" i="1" dirty="0" err="1">
                <a:solidFill>
                  <a:srgbClr val="FF0000"/>
                </a:solidFill>
                <a:latin typeface="Arial" panose="020B0604020202020204" pitchFamily="34" charset="0"/>
                <a:ea typeface="Times New Roman" panose="02020603050405020304" pitchFamily="18" charset="0"/>
              </a:rPr>
              <a:t>thì</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sẽ</a:t>
            </a:r>
            <a:r>
              <a:rPr lang="en-US" sz="2400" i="1" dirty="0">
                <a:solidFill>
                  <a:srgbClr val="FF0000"/>
                </a:solidFill>
                <a:latin typeface="Arial" panose="020B0604020202020204" pitchFamily="34" charset="0"/>
                <a:ea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rPr>
              <a:t>làm</a:t>
            </a:r>
            <a:r>
              <a:rPr lang="en-US" sz="2400" i="1" dirty="0">
                <a:solidFill>
                  <a:srgbClr val="FF0000"/>
                </a:solidFill>
                <a:latin typeface="Arial" panose="020B0604020202020204" pitchFamily="34" charset="0"/>
                <a:ea typeface="Times New Roman" panose="02020603050405020304" pitchFamily="18" charset="0"/>
              </a:rPr>
              <a:t> quay </a:t>
            </a:r>
            <a:r>
              <a:rPr lang="en-US" sz="2400" i="1" dirty="0" err="1">
                <a:solidFill>
                  <a:srgbClr val="FF0000"/>
                </a:solidFill>
                <a:latin typeface="Arial" panose="020B0604020202020204" pitchFamily="34" charset="0"/>
                <a:ea typeface="Times New Roman" panose="02020603050405020304" pitchFamily="18" charset="0"/>
              </a:rPr>
              <a:t>vật</a:t>
            </a:r>
            <a:r>
              <a:rPr lang="en-US" sz="2400" i="1" dirty="0">
                <a:solidFill>
                  <a:srgbClr val="FF0000"/>
                </a:solidFill>
                <a:latin typeface="Arial" panose="020B0604020202020204" pitchFamily="34" charset="0"/>
                <a:ea typeface="Times New Roman" panose="02020603050405020304" pitchFamily="18" charset="0"/>
              </a:rPr>
              <a:t>.</a:t>
            </a:r>
            <a:r>
              <a:rPr lang="en-US" sz="2400" dirty="0">
                <a:solidFill>
                  <a:srgbClr val="FF0000"/>
                </a:solidFill>
                <a:latin typeface="Arial" panose="020B0604020202020204" pitchFamily="34" charset="0"/>
                <a:ea typeface="Times New Roman" panose="02020603050405020304" pitchFamily="18" charset="0"/>
              </a:rPr>
              <a:t> </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2" name="Picture 11" descr="Hình ảnh Bản Gốc Vector Ai Phim Hoạt Hình, Viết Clipart, Nguyên, Vectơ  Vector và PNG với nền trong suốt để tải xuống miễn phí">
            <a:extLst>
              <a:ext uri="{FF2B5EF4-FFF2-40B4-BE49-F238E27FC236}">
                <a16:creationId xmlns:a16="http://schemas.microsoft.com/office/drawing/2014/main" id="{9C1071BB-5049-42AD-BA69-7E9DE77160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303F46-8EB6-4AE5-BF91-B036FE656F3D}"/>
              </a:ext>
            </a:extLst>
          </p:cNvPr>
          <p:cNvSpPr/>
          <p:nvPr/>
        </p:nvSpPr>
        <p:spPr>
          <a:xfrm>
            <a:off x="173725" y="1702380"/>
            <a:ext cx="3730745" cy="400110"/>
          </a:xfrm>
          <a:prstGeom prst="rect">
            <a:avLst/>
          </a:prstGeom>
          <a:solidFill>
            <a:srgbClr val="DEEBF7"/>
          </a:solidFill>
        </p:spPr>
        <p:txBody>
          <a:bodyPr wrap="square">
            <a:spAutoFit/>
          </a:bodyPr>
          <a:lstStyle/>
          <a:p>
            <a:r>
              <a:rPr lang="en-US" sz="2000" b="1" dirty="0">
                <a:latin typeface="Arial" panose="020B0604020202020204" pitchFamily="34" charset="0"/>
                <a:ea typeface="Times New Roman" panose="02020603050405020304" pitchFamily="18" charset="0"/>
              </a:rPr>
              <a:t>II.</a:t>
            </a:r>
            <a:r>
              <a:rPr lang="en-US" sz="2000"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Tìm</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hiểu</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về</a:t>
            </a:r>
            <a:r>
              <a:rPr lang="en-US" sz="2000" b="1" dirty="0">
                <a:latin typeface="Arial" panose="020B0604020202020204" pitchFamily="34" charset="0"/>
                <a:ea typeface="Times New Roman" panose="02020603050405020304" pitchFamily="18" charset="0"/>
              </a:rPr>
              <a:t> moment </a:t>
            </a:r>
            <a:r>
              <a:rPr lang="en-US" sz="2000" b="1" dirty="0" err="1">
                <a:latin typeface="Arial" panose="020B0604020202020204" pitchFamily="34" charset="0"/>
                <a:ea typeface="Times New Roman" panose="02020603050405020304" pitchFamily="18" charset="0"/>
              </a:rPr>
              <a:t>lực</a:t>
            </a:r>
            <a:r>
              <a:rPr lang="en-US" sz="2000" b="1" dirty="0">
                <a:latin typeface="Arial" panose="020B0604020202020204" pitchFamily="34" charset="0"/>
                <a:ea typeface="Times New Roman" panose="02020603050405020304" pitchFamily="18" charset="0"/>
              </a:rPr>
              <a:t> </a:t>
            </a:r>
            <a:endParaRPr lang="en-US" sz="2000" dirty="0"/>
          </a:p>
        </p:txBody>
      </p:sp>
    </p:spTree>
    <p:extLst>
      <p:ext uri="{BB962C8B-B14F-4D97-AF65-F5344CB8AC3E}">
        <p14:creationId xmlns:p14="http://schemas.microsoft.com/office/powerpoint/2010/main" val="230663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2022</Words>
  <Application>Microsoft Office PowerPoint</Application>
  <PresentationFormat>Widescreen</PresentationFormat>
  <Paragraphs>259</Paragraphs>
  <Slides>25</Slides>
  <Notes>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Adobe 黑体 Std R</vt: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FPTSHOP</cp:lastModifiedBy>
  <cp:revision>47</cp:revision>
  <dcterms:created xsi:type="dcterms:W3CDTF">2023-07-05T09:11:09Z</dcterms:created>
  <dcterms:modified xsi:type="dcterms:W3CDTF">2024-10-08T09:11:55Z</dcterms:modified>
</cp:coreProperties>
</file>