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356" r:id="rId2"/>
    <p:sldId id="363" r:id="rId3"/>
    <p:sldId id="362" r:id="rId4"/>
    <p:sldId id="361" r:id="rId5"/>
    <p:sldId id="368" r:id="rId6"/>
    <p:sldId id="256" r:id="rId7"/>
    <p:sldId id="257" r:id="rId8"/>
    <p:sldId id="258" r:id="rId9"/>
    <p:sldId id="367" r:id="rId10"/>
    <p:sldId id="263" r:id="rId11"/>
    <p:sldId id="343" r:id="rId12"/>
    <p:sldId id="369" r:id="rId13"/>
    <p:sldId id="365" r:id="rId14"/>
    <p:sldId id="329" r:id="rId15"/>
    <p:sldId id="371" r:id="rId16"/>
    <p:sldId id="344" r:id="rId17"/>
    <p:sldId id="345" r:id="rId18"/>
    <p:sldId id="351" r:id="rId19"/>
    <p:sldId id="352" r:id="rId20"/>
    <p:sldId id="353" r:id="rId21"/>
    <p:sldId id="354" r:id="rId22"/>
    <p:sldId id="372" r:id="rId23"/>
    <p:sldId id="355" r:id="rId24"/>
    <p:sldId id="364" r:id="rId25"/>
    <p:sldId id="366" r:id="rId26"/>
    <p:sldId id="27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90E0"/>
    <a:srgbClr val="C5E3B3"/>
    <a:srgbClr val="8CBD84"/>
    <a:srgbClr val="EEBD2B"/>
    <a:srgbClr val="ABA444"/>
    <a:srgbClr val="ECD00E"/>
    <a:srgbClr val="78754E"/>
    <a:srgbClr val="EFE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3" d="100"/>
          <a:sy n="93" d="100"/>
        </p:scale>
        <p:origin x="25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A8546-0612-4CFA-B258-76E2A2A1442C}" type="datetimeFigureOut">
              <a:rPr lang="en-US" smtClean="0"/>
              <a:pPr/>
              <a:t>12/4/2024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401630-CA3F-4502-80E8-975EA3283E6D}" type="slidenum">
              <a:rPr lang="en-US" smtClean="0"/>
              <a:pPr/>
              <a:t>‹#›</a:t>
            </a:fld>
            <a:endParaRPr lang="en-US"/>
          </a:p>
        </p:txBody>
      </p:sp>
    </p:spTree>
    <p:extLst>
      <p:ext uri="{BB962C8B-B14F-4D97-AF65-F5344CB8AC3E}">
        <p14:creationId xmlns:p14="http://schemas.microsoft.com/office/powerpoint/2010/main" val="212025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1</a:t>
            </a:fld>
            <a:endParaRPr lang="en-US"/>
          </a:p>
        </p:txBody>
      </p:sp>
    </p:spTree>
    <p:extLst>
      <p:ext uri="{BB962C8B-B14F-4D97-AF65-F5344CB8AC3E}">
        <p14:creationId xmlns:p14="http://schemas.microsoft.com/office/powerpoint/2010/main" val="92769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10</a:t>
            </a:fld>
            <a:endParaRPr lang="en-US"/>
          </a:p>
        </p:txBody>
      </p:sp>
    </p:spTree>
    <p:extLst>
      <p:ext uri="{BB962C8B-B14F-4D97-AF65-F5344CB8AC3E}">
        <p14:creationId xmlns:p14="http://schemas.microsoft.com/office/powerpoint/2010/main" val="353218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11</a:t>
            </a:fld>
            <a:endParaRPr lang="en-US"/>
          </a:p>
        </p:txBody>
      </p:sp>
    </p:spTree>
    <p:extLst>
      <p:ext uri="{BB962C8B-B14F-4D97-AF65-F5344CB8AC3E}">
        <p14:creationId xmlns:p14="http://schemas.microsoft.com/office/powerpoint/2010/main" val="173263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14</a:t>
            </a:fld>
            <a:endParaRPr lang="en-US"/>
          </a:p>
        </p:txBody>
      </p:sp>
    </p:spTree>
    <p:extLst>
      <p:ext uri="{BB962C8B-B14F-4D97-AF65-F5344CB8AC3E}">
        <p14:creationId xmlns:p14="http://schemas.microsoft.com/office/powerpoint/2010/main" val="209842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15</a:t>
            </a:fld>
            <a:endParaRPr lang="en-US"/>
          </a:p>
        </p:txBody>
      </p:sp>
    </p:spTree>
    <p:extLst>
      <p:ext uri="{BB962C8B-B14F-4D97-AF65-F5344CB8AC3E}">
        <p14:creationId xmlns:p14="http://schemas.microsoft.com/office/powerpoint/2010/main" val="400133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16</a:t>
            </a:fld>
            <a:endParaRPr lang="en-US"/>
          </a:p>
        </p:txBody>
      </p:sp>
    </p:spTree>
    <p:extLst>
      <p:ext uri="{BB962C8B-B14F-4D97-AF65-F5344CB8AC3E}">
        <p14:creationId xmlns:p14="http://schemas.microsoft.com/office/powerpoint/2010/main" val="2532874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17</a:t>
            </a:fld>
            <a:endParaRPr lang="en-US"/>
          </a:p>
        </p:txBody>
      </p:sp>
    </p:spTree>
    <p:extLst>
      <p:ext uri="{BB962C8B-B14F-4D97-AF65-F5344CB8AC3E}">
        <p14:creationId xmlns:p14="http://schemas.microsoft.com/office/powerpoint/2010/main" val="1914755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18</a:t>
            </a:fld>
            <a:endParaRPr lang="en-US"/>
          </a:p>
        </p:txBody>
      </p:sp>
    </p:spTree>
    <p:extLst>
      <p:ext uri="{BB962C8B-B14F-4D97-AF65-F5344CB8AC3E}">
        <p14:creationId xmlns:p14="http://schemas.microsoft.com/office/powerpoint/2010/main" val="220095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19</a:t>
            </a:fld>
            <a:endParaRPr lang="en-US"/>
          </a:p>
        </p:txBody>
      </p:sp>
    </p:spTree>
    <p:extLst>
      <p:ext uri="{BB962C8B-B14F-4D97-AF65-F5344CB8AC3E}">
        <p14:creationId xmlns:p14="http://schemas.microsoft.com/office/powerpoint/2010/main" val="30478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20</a:t>
            </a:fld>
            <a:endParaRPr lang="en-US"/>
          </a:p>
        </p:txBody>
      </p:sp>
    </p:spTree>
    <p:extLst>
      <p:ext uri="{BB962C8B-B14F-4D97-AF65-F5344CB8AC3E}">
        <p14:creationId xmlns:p14="http://schemas.microsoft.com/office/powerpoint/2010/main" val="2167020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21</a:t>
            </a:fld>
            <a:endParaRPr lang="en-US"/>
          </a:p>
        </p:txBody>
      </p:sp>
    </p:spTree>
    <p:extLst>
      <p:ext uri="{BB962C8B-B14F-4D97-AF65-F5344CB8AC3E}">
        <p14:creationId xmlns:p14="http://schemas.microsoft.com/office/powerpoint/2010/main" val="313636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50837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22</a:t>
            </a:fld>
            <a:endParaRPr lang="en-US"/>
          </a:p>
        </p:txBody>
      </p:sp>
    </p:spTree>
    <p:extLst>
      <p:ext uri="{BB962C8B-B14F-4D97-AF65-F5344CB8AC3E}">
        <p14:creationId xmlns:p14="http://schemas.microsoft.com/office/powerpoint/2010/main" val="4195149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23</a:t>
            </a:fld>
            <a:endParaRPr lang="en-US"/>
          </a:p>
        </p:txBody>
      </p:sp>
    </p:spTree>
    <p:extLst>
      <p:ext uri="{BB962C8B-B14F-4D97-AF65-F5344CB8AC3E}">
        <p14:creationId xmlns:p14="http://schemas.microsoft.com/office/powerpoint/2010/main" val="1405973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34589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26</a:t>
            </a:fld>
            <a:endParaRPr lang="en-US"/>
          </a:p>
        </p:txBody>
      </p:sp>
    </p:spTree>
    <p:extLst>
      <p:ext uri="{BB962C8B-B14F-4D97-AF65-F5344CB8AC3E}">
        <p14:creationId xmlns:p14="http://schemas.microsoft.com/office/powerpoint/2010/main" val="270344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9283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1943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5</a:t>
            </a:fld>
            <a:endParaRPr lang="en-US"/>
          </a:p>
        </p:txBody>
      </p:sp>
    </p:spTree>
    <p:extLst>
      <p:ext uri="{BB962C8B-B14F-4D97-AF65-F5344CB8AC3E}">
        <p14:creationId xmlns:p14="http://schemas.microsoft.com/office/powerpoint/2010/main" val="208264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6</a:t>
            </a:fld>
            <a:endParaRPr lang="en-US"/>
          </a:p>
        </p:txBody>
      </p:sp>
    </p:spTree>
    <p:extLst>
      <p:ext uri="{BB962C8B-B14F-4D97-AF65-F5344CB8AC3E}">
        <p14:creationId xmlns:p14="http://schemas.microsoft.com/office/powerpoint/2010/main" val="284873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7</a:t>
            </a:fld>
            <a:endParaRPr lang="en-US"/>
          </a:p>
        </p:txBody>
      </p:sp>
    </p:spTree>
    <p:extLst>
      <p:ext uri="{BB962C8B-B14F-4D97-AF65-F5344CB8AC3E}">
        <p14:creationId xmlns:p14="http://schemas.microsoft.com/office/powerpoint/2010/main" val="4048129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8</a:t>
            </a:fld>
            <a:endParaRPr lang="en-US"/>
          </a:p>
        </p:txBody>
      </p:sp>
    </p:spTree>
    <p:extLst>
      <p:ext uri="{BB962C8B-B14F-4D97-AF65-F5344CB8AC3E}">
        <p14:creationId xmlns:p14="http://schemas.microsoft.com/office/powerpoint/2010/main" val="124958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6401630-CA3F-4502-80E8-975EA3283E6D}" type="slidenum">
              <a:rPr lang="en-US" smtClean="0"/>
              <a:pPr/>
              <a:t>9</a:t>
            </a:fld>
            <a:endParaRPr lang="en-US"/>
          </a:p>
        </p:txBody>
      </p:sp>
    </p:spTree>
    <p:extLst>
      <p:ext uri="{BB962C8B-B14F-4D97-AF65-F5344CB8AC3E}">
        <p14:creationId xmlns:p14="http://schemas.microsoft.com/office/powerpoint/2010/main" val="200759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2024/12/4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2024/12/4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TRAM NGUYEN\Desktop\DHBC_web.jpg"/>
          <p:cNvPicPr>
            <a:picLocks noGrp="1" noChangeAspect="1" noChangeArrowheads="1"/>
          </p:cNvPicPr>
          <p:nvPr>
            <p:ph idx="1"/>
          </p:nvPr>
        </p:nvPicPr>
        <p:blipFill>
          <a:blip r:embed="rId3" cstate="print"/>
          <a:stretch>
            <a:fillRect/>
          </a:stretch>
        </p:blipFill>
        <p:spPr bwMode="auto">
          <a:xfrm>
            <a:off x="464024" y="154730"/>
            <a:ext cx="11270362" cy="6491729"/>
          </a:xfrm>
          <a:prstGeom prst="rect">
            <a:avLst/>
          </a:prstGeom>
          <a:noFill/>
        </p:spPr>
      </p:pic>
    </p:spTree>
    <p:extLst>
      <p:ext uri="{BB962C8B-B14F-4D97-AF65-F5344CB8AC3E}">
        <p14:creationId xmlns:p14="http://schemas.microsoft.com/office/powerpoint/2010/main" val="719234192"/>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579794"/>
            <a:ext cx="6114197" cy="6323926"/>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308953" y="371475"/>
            <a:ext cx="5496287" cy="3046988"/>
          </a:xfrm>
          <a:prstGeom prst="rect">
            <a:avLst/>
          </a:prstGeom>
        </p:spPr>
        <p:txBody>
          <a:bodyPr wrap="square">
            <a:spAutoFit/>
          </a:bodyPr>
          <a:lstStyle/>
          <a:p>
            <a:pPr marL="742950" indent="-742950" algn="just">
              <a:lnSpc>
                <a:spcPct val="200000"/>
              </a:lnSpc>
              <a:buAutoNum type="arabicParenBoth"/>
            </a:pPr>
            <a:r>
              <a:rPr lang="en-US" sz="3200" dirty="0" err="1">
                <a:latin typeface="Times New Roman" pitchFamily="18" charset="0"/>
                <a:cs typeface="Times New Roman" pitchFamily="18" charset="0"/>
              </a:rPr>
              <a:t>Tôi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dương</a:t>
            </a:r>
            <a:r>
              <a:rPr lang="en-US" sz="3200" dirty="0">
                <a:latin typeface="Times New Roman" pitchFamily="18" charset="0"/>
                <a:cs typeface="Times New Roman" pitchFamily="18" charset="0"/>
              </a:rPr>
              <a:t>.</a:t>
            </a:r>
          </a:p>
        </p:txBody>
      </p:sp>
      <p:sp>
        <p:nvSpPr>
          <p:cNvPr id="16" name="Rectangle 15"/>
          <p:cNvSpPr/>
          <p:nvPr/>
        </p:nvSpPr>
        <p:spPr>
          <a:xfrm>
            <a:off x="6823881" y="588175"/>
            <a:ext cx="5131558" cy="1077218"/>
          </a:xfrm>
          <a:prstGeom prst="rect">
            <a:avLst/>
          </a:prstGeom>
        </p:spPr>
        <p:txBody>
          <a:bodyPr wrap="square">
            <a:spAutoFit/>
          </a:bodyPr>
          <a:lstStyle/>
          <a:p>
            <a:pPr algn="just">
              <a:lnSpc>
                <a:spcPct val="200000"/>
              </a:lnSpc>
            </a:pPr>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Tôi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endParaRPr lang="en-US" sz="3200" dirty="0"/>
          </a:p>
        </p:txBody>
      </p:sp>
      <p:cxnSp>
        <p:nvCxnSpPr>
          <p:cNvPr id="18" name="Straight Connector 17"/>
          <p:cNvCxnSpPr/>
          <p:nvPr/>
        </p:nvCxnSpPr>
        <p:spPr>
          <a:xfrm>
            <a:off x="3624388" y="1270221"/>
            <a:ext cx="6197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313707" y="1462407"/>
            <a:ext cx="6197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244094" y="656072"/>
            <a:ext cx="1561146" cy="749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871044" y="929303"/>
            <a:ext cx="746625" cy="560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2768883" y="3167520"/>
            <a:ext cx="1213387" cy="1213387"/>
          </a:xfrm>
          <a:prstGeom prst="rect">
            <a:avLst/>
          </a:prstGeom>
        </p:spPr>
      </p:pic>
      <p:pic>
        <p:nvPicPr>
          <p:cNvPr id="22" name="Picture 21">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8871043" y="1713499"/>
            <a:ext cx="1213387" cy="1213387"/>
          </a:xfrm>
          <a:prstGeom prst="rect">
            <a:avLst/>
          </a:prstGeom>
        </p:spPr>
      </p:pic>
      <p:sp>
        <p:nvSpPr>
          <p:cNvPr id="26" name="Rectangle 25"/>
          <p:cNvSpPr/>
          <p:nvPr/>
        </p:nvSpPr>
        <p:spPr>
          <a:xfrm>
            <a:off x="914396" y="6121784"/>
            <a:ext cx="4670753" cy="79508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Chỉ</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số</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lượng</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29" name="Rectangle 28"/>
          <p:cNvSpPr/>
          <p:nvPr/>
        </p:nvSpPr>
        <p:spPr>
          <a:xfrm flipH="1">
            <a:off x="914396" y="4196935"/>
            <a:ext cx="4708481" cy="945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Đứng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trước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danh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từ</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2728585" y="5064819"/>
            <a:ext cx="1213387" cy="1213387"/>
          </a:xfrm>
          <a:prstGeom prst="rect">
            <a:avLst/>
          </a:prstGeom>
        </p:spPr>
      </p:pic>
      <p:sp>
        <p:nvSpPr>
          <p:cNvPr id="32" name="Rectangle 31"/>
          <p:cNvSpPr/>
          <p:nvPr/>
        </p:nvSpPr>
        <p:spPr>
          <a:xfrm>
            <a:off x="6823881" y="4881126"/>
            <a:ext cx="4670753" cy="79508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Times New Roman" panose="02020603050405020304" pitchFamily="18" charset="0"/>
                <a:cs typeface="Times New Roman" panose="02020603050405020304" pitchFamily="18" charset="0"/>
              </a:rPr>
              <a:t>Biểu</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thị</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thứ</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tự</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flipH="1">
            <a:off x="6823881" y="2956277"/>
            <a:ext cx="4708481" cy="945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Đứng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danh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từ</a:t>
            </a:r>
            <a:endParaRPr lang="en-US" sz="4000" b="1" dirty="0">
              <a:solidFill>
                <a:schemeClr val="tx1"/>
              </a:solidFill>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8638070" y="3824161"/>
            <a:ext cx="1213387" cy="1213387"/>
          </a:xfrm>
          <a:prstGeom prst="rect">
            <a:avLst/>
          </a:prstGeom>
        </p:spPr>
      </p:pic>
      <p:sp>
        <p:nvSpPr>
          <p:cNvPr id="17" name="Rectangle 16">
            <a:extLst>
              <a:ext uri="{FF2B5EF4-FFF2-40B4-BE49-F238E27FC236}">
                <a16:creationId xmlns:a16="http://schemas.microsoft.com/office/drawing/2014/main" id="{CCDFEE08-F5D7-435B-907E-87CA37CF28C6}"/>
              </a:ext>
            </a:extLst>
          </p:cNvPr>
          <p:cNvSpPr/>
          <p:nvPr/>
        </p:nvSpPr>
        <p:spPr>
          <a:xfrm>
            <a:off x="32728" y="-95737"/>
            <a:ext cx="12109807" cy="707886"/>
          </a:xfrm>
          <a:prstGeom prst="rect">
            <a:avLst/>
          </a:prstGeom>
        </p:spPr>
        <p:txBody>
          <a:bodyPr wrap="square">
            <a:spAutoFit/>
          </a:bodyPr>
          <a:lstStyle/>
          <a:p>
            <a:pPr algn="ctr"/>
            <a:r>
              <a:rPr lang="en-US" sz="4000" b="1" dirty="0">
                <a:solidFill>
                  <a:srgbClr val="FF0000"/>
                </a:solidFill>
                <a:latin typeface="Times New Roman" pitchFamily="18" charset="0"/>
                <a:cs typeface="Times New Roman" pitchFamily="18" charset="0"/>
              </a:rPr>
              <a:t>b</a:t>
            </a:r>
            <a:r>
              <a:rPr lang="en-US" sz="4000" b="1" dirty="0"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Nhận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xét</a:t>
            </a:r>
            <a:endParaRPr lang="en-US" sz="4000" b="1" dirty="0">
              <a:solidFill>
                <a:srgbClr val="FF0000"/>
              </a:solidFill>
            </a:endParaRPr>
          </a:p>
        </p:txBody>
      </p:sp>
    </p:spTree>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6" grpId="0" animBg="1"/>
      <p:bldP spid="29"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24" y="771525"/>
            <a:ext cx="12192000" cy="516255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39001" b="29089"/>
          <a:stretch/>
        </p:blipFill>
        <p:spPr>
          <a:xfrm>
            <a:off x="2569131" y="-448073"/>
            <a:ext cx="6858000" cy="189559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099" y="5753100"/>
            <a:ext cx="3561708" cy="1400573"/>
          </a:xfrm>
          <a:prstGeom prst="rect">
            <a:avLst/>
          </a:prstGeom>
        </p:spPr>
      </p:pic>
      <p:sp>
        <p:nvSpPr>
          <p:cNvPr id="20" name="Rectangle 19"/>
          <p:cNvSpPr/>
          <p:nvPr/>
        </p:nvSpPr>
        <p:spPr>
          <a:xfrm>
            <a:off x="57419" y="825164"/>
            <a:ext cx="12052388" cy="707886"/>
          </a:xfrm>
          <a:prstGeom prst="rect">
            <a:avLst/>
          </a:prstGeom>
        </p:spPr>
        <p:txBody>
          <a:bodyPr wrap="square">
            <a:spAutoFit/>
          </a:bodyPr>
          <a:lstStyle/>
          <a:p>
            <a:pPr algn="ctr"/>
            <a:r>
              <a:rPr lang="en-US" sz="4000" b="1" dirty="0">
                <a:solidFill>
                  <a:srgbClr val="FF0000"/>
                </a:solidFill>
                <a:latin typeface="Times New Roman" pitchFamily="18" charset="0"/>
                <a:cs typeface="Times New Roman" pitchFamily="18" charset="0"/>
              </a:rPr>
              <a:t>c</a:t>
            </a:r>
            <a:r>
              <a:rPr lang="en-US" sz="4000" b="1" dirty="0"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Ghi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nhớ</a:t>
            </a:r>
            <a:endParaRPr lang="en-US" sz="4000" b="1" dirty="0">
              <a:solidFill>
                <a:srgbClr val="FF0000"/>
              </a:solidFill>
            </a:endParaRPr>
          </a:p>
        </p:txBody>
      </p:sp>
      <p:sp>
        <p:nvSpPr>
          <p:cNvPr id="9" name="TextBox 8"/>
          <p:cNvSpPr txBox="1"/>
          <p:nvPr/>
        </p:nvSpPr>
        <p:spPr>
          <a:xfrm>
            <a:off x="221312" y="1533050"/>
            <a:ext cx="11553638" cy="1200329"/>
          </a:xfrm>
          <a:prstGeom prst="rect">
            <a:avLst/>
          </a:prstGeom>
          <a:noFill/>
        </p:spPr>
        <p:txBody>
          <a:bodyPr wrap="square" rtlCol="0">
            <a:spAutoFit/>
          </a:bodyPr>
          <a:lstStyle/>
          <a:p>
            <a:pPr algn="just"/>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Khái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niệm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số</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những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chỉ</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số</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lượng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hoặc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thứ</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vật</a:t>
            </a:r>
            <a:r>
              <a:rPr lang="en-US" sz="3600" dirty="0">
                <a:solidFill>
                  <a:prstClr val="black"/>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284695" y="2902566"/>
            <a:ext cx="11622610" cy="2862322"/>
          </a:xfrm>
          <a:prstGeom prst="rect">
            <a:avLst/>
          </a:prstGeom>
          <a:noFill/>
        </p:spPr>
        <p:txBody>
          <a:bodyPr wrap="square" rtlCol="0">
            <a:spAutoFit/>
          </a:bodyPr>
          <a:lstStyle/>
          <a:p>
            <a:pPr algn="just"/>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vị</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trí</a:t>
            </a:r>
            <a:r>
              <a:rPr lang="en-US" sz="3600" b="1" dirty="0">
                <a:solidFill>
                  <a:prstClr val="black"/>
                </a:solidFill>
                <a:latin typeface="Times New Roman" panose="02020603050405020304" pitchFamily="18" charset="0"/>
                <a:cs typeface="Times New Roman" panose="02020603050405020304" pitchFamily="18" charset="0"/>
              </a:rPr>
              <a:t>:</a:t>
            </a:r>
          </a:p>
          <a:p>
            <a:pPr algn="just"/>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biểu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thị</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số</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lượng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vật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số</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đứng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trước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danh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ba</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tầng</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năm</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canh</a:t>
            </a:r>
            <a:r>
              <a:rPr lang="en-US" sz="3600" i="1"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a:p>
            <a:pPr algn="just"/>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Khi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biểu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thị</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thứ</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số</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đứng</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sau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danh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tầng</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ba</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canh</a:t>
            </a:r>
            <a:r>
              <a:rPr lang="en-US" sz="3600" i="1" dirty="0">
                <a:solidFill>
                  <a:prstClr val="black"/>
                </a:solidFill>
                <a:latin typeface="Times New Roman" panose="02020603050405020304" pitchFamily="18" charset="0"/>
                <a:cs typeface="Times New Roman" panose="02020603050405020304" pitchFamily="18" charset="0"/>
              </a:rPr>
              <a:t> </a:t>
            </a:r>
            <a:r>
              <a:rPr lang="en-US" sz="3600" i="1" dirty="0" err="1">
                <a:solidFill>
                  <a:prstClr val="black"/>
                </a:solidFill>
                <a:latin typeface="Times New Roman" panose="02020603050405020304" pitchFamily="18" charset="0"/>
                <a:cs typeface="Times New Roman" panose="02020603050405020304" pitchFamily="18" charset="0"/>
              </a:rPr>
              <a:t>bốn</a:t>
            </a:r>
            <a:r>
              <a:rPr lang="en-US" sz="3600" i="1"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63267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ũi tên: Hình ngũ giác 17">
            <a:extLst>
              <a:ext uri="{FF2B5EF4-FFF2-40B4-BE49-F238E27FC236}">
                <a16:creationId xmlns:a16="http://schemas.microsoft.com/office/drawing/2014/main" id="{A361F08B-4BC7-4D8C-BDEA-C7E4BD6BD0E0}"/>
              </a:ext>
            </a:extLst>
          </p:cNvPr>
          <p:cNvSpPr/>
          <p:nvPr/>
        </p:nvSpPr>
        <p:spPr>
          <a:xfrm>
            <a:off x="368793" y="2087424"/>
            <a:ext cx="2132613" cy="1020812"/>
          </a:xfrm>
          <a:prstGeom prst="homePlate">
            <a:avLst/>
          </a:prstGeom>
          <a:solidFill>
            <a:srgbClr val="0066FF"/>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solidFill>
                  <a:schemeClr val="bg1"/>
                </a:solidFill>
                <a:latin typeface="Times New Roman" panose="02020603050405020304" pitchFamily="18" charset="0"/>
              </a:rPr>
              <a:t>Số từ chỉ số lượng</a:t>
            </a:r>
            <a:endParaRPr lang="en-US" sz="3200" dirty="0">
              <a:solidFill>
                <a:schemeClr val="bg1"/>
              </a:solidFill>
            </a:endParaRPr>
          </a:p>
        </p:txBody>
      </p:sp>
      <p:sp>
        <p:nvSpPr>
          <p:cNvPr id="19" name="Hộp Văn bản 18">
            <a:extLst>
              <a:ext uri="{FF2B5EF4-FFF2-40B4-BE49-F238E27FC236}">
                <a16:creationId xmlns:a16="http://schemas.microsoft.com/office/drawing/2014/main" id="{CCE0057F-3DFE-764C-AFCA-52E85CD35081}"/>
              </a:ext>
            </a:extLst>
          </p:cNvPr>
          <p:cNvSpPr txBox="1"/>
          <p:nvPr/>
        </p:nvSpPr>
        <p:spPr>
          <a:xfrm>
            <a:off x="2501406" y="1837276"/>
            <a:ext cx="9327521" cy="1578894"/>
          </a:xfrm>
          <a:prstGeom prst="rect">
            <a:avLst/>
          </a:prstGeom>
          <a:noFill/>
          <a:ln w="38100">
            <a:solidFill>
              <a:srgbClr val="3005CD"/>
            </a:solidFill>
          </a:ln>
        </p:spPr>
        <p:txBody>
          <a:bodyPr wrap="square">
            <a:spAutoFit/>
          </a:bodyPr>
          <a:lstStyle/>
          <a:p>
            <a:pPr algn="just">
              <a:lnSpc>
                <a:spcPct val="115000"/>
              </a:lnSpc>
              <a:spcBef>
                <a:spcPts val="600"/>
              </a:spcBef>
              <a:spcAft>
                <a:spcPts val="600"/>
              </a:spcAft>
              <a:tabLst>
                <a:tab pos="2110105" algn="l"/>
              </a:tabLst>
            </a:pPr>
            <a:r>
              <a:rPr lang="pt-BR" sz="2800" dirty="0">
                <a:solidFill>
                  <a:srgbClr val="0D0D0D"/>
                </a:solidFill>
                <a:latin typeface="Times New Roman" panose="02020603050405020304" pitchFamily="18" charset="0"/>
                <a:ea typeface="MS Mincho" panose="02020609040205080304" pitchFamily="49" charset="-128"/>
              </a:rPr>
              <a:t>Gồm các từ chỉ số lượng xác </a:t>
            </a:r>
            <a:r>
              <a:rPr lang="pt-BR" sz="2800" dirty="0" smtClean="0">
                <a:solidFill>
                  <a:srgbClr val="0D0D0D"/>
                </a:solidFill>
                <a:latin typeface="Times New Roman" panose="02020603050405020304" pitchFamily="18" charset="0"/>
                <a:ea typeface="MS Mincho" panose="02020609040205080304" pitchFamily="49" charset="-128"/>
              </a:rPr>
              <a:t>định </a:t>
            </a:r>
            <a:r>
              <a:rPr lang="pt-BR" sz="2800" dirty="0">
                <a:solidFill>
                  <a:srgbClr val="0D0D0D"/>
                </a:solidFill>
                <a:latin typeface="Times New Roman" panose="02020603050405020304" pitchFamily="18" charset="0"/>
                <a:ea typeface="MS Mincho" panose="02020609040205080304" pitchFamily="49" charset="-128"/>
              </a:rPr>
              <a:t>(</a:t>
            </a:r>
            <a:r>
              <a:rPr lang="pt-BR" sz="2800" i="1" dirty="0">
                <a:solidFill>
                  <a:srgbClr val="0D0D0D"/>
                </a:solidFill>
                <a:latin typeface="Times New Roman" panose="02020603050405020304" pitchFamily="18" charset="0"/>
                <a:ea typeface="MS Mincho" panose="02020609040205080304" pitchFamily="49" charset="-128"/>
              </a:rPr>
              <a:t>một, hai, ba</a:t>
            </a:r>
            <a:r>
              <a:rPr lang="pt-BR" sz="2800" dirty="0">
                <a:solidFill>
                  <a:srgbClr val="0D0D0D"/>
                </a:solidFill>
                <a:latin typeface="Times New Roman" panose="02020603050405020304" pitchFamily="18" charset="0"/>
                <a:ea typeface="MS Mincho" panose="02020609040205080304" pitchFamily="49" charset="-128"/>
              </a:rPr>
              <a:t>,...) và số từ chỉ số lượng ước chừng (</a:t>
            </a:r>
            <a:r>
              <a:rPr lang="pt-BR" sz="2800" b="1" dirty="0">
                <a:solidFill>
                  <a:srgbClr val="0D0D0D"/>
                </a:solidFill>
                <a:latin typeface="Times New Roman" panose="02020603050405020304" pitchFamily="18" charset="0"/>
                <a:ea typeface="MS Mincho" panose="02020609040205080304" pitchFamily="49" charset="-128"/>
              </a:rPr>
              <a:t>vài, dăm, mươi, dăm bảy, ba bốn</a:t>
            </a:r>
            <a:r>
              <a:rPr lang="pt-BR" sz="2800" dirty="0">
                <a:solidFill>
                  <a:srgbClr val="0D0D0D"/>
                </a:solidFill>
                <a:latin typeface="Times New Roman" panose="02020603050405020304" pitchFamily="18" charset="0"/>
                <a:ea typeface="MS Mincho" panose="02020609040205080304" pitchFamily="49" charset="-128"/>
              </a:rPr>
              <a:t>,...). Khi biểu thị số lượng sự vật, số từ thường đứng trước danh từ.</a:t>
            </a:r>
            <a:endParaRPr lang="en-US" sz="2400" dirty="0">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C70A761E-398D-0F0A-86C2-F19AE684B4EC}"/>
              </a:ext>
            </a:extLst>
          </p:cNvPr>
          <p:cNvSpPr txBox="1"/>
          <p:nvPr/>
        </p:nvSpPr>
        <p:spPr>
          <a:xfrm>
            <a:off x="1435100" y="4011761"/>
            <a:ext cx="10223500" cy="1846916"/>
          </a:xfrm>
          <a:prstGeom prst="rect">
            <a:avLst/>
          </a:prstGeom>
          <a:noFill/>
        </p:spPr>
        <p:txBody>
          <a:bodyPr wrap="square">
            <a:spAutoFit/>
          </a:bodyPr>
          <a:lstStyle/>
          <a:p>
            <a:pPr marL="0" marR="0" algn="just">
              <a:lnSpc>
                <a:spcPct val="115000"/>
              </a:lnSpc>
              <a:spcBef>
                <a:spcPts val="600"/>
              </a:spcBef>
              <a:spcAft>
                <a:spcPts val="600"/>
              </a:spcAft>
              <a:tabLst>
                <a:tab pos="2110105" algn="l"/>
              </a:tabLst>
            </a:pPr>
            <a:r>
              <a:rPr lang="pt-BR" sz="2800" b="1" dirty="0">
                <a:solidFill>
                  <a:srgbClr val="0000FF"/>
                </a:solidFill>
                <a:effectLst/>
                <a:latin typeface="Times New Roman" panose="02020603050405020304" pitchFamily="18" charset="0"/>
                <a:ea typeface="MS Mincho" panose="02020609040205080304" pitchFamily="49" charset="-128"/>
              </a:rPr>
              <a:t>Ví dụ:</a:t>
            </a:r>
            <a:endParaRPr lang="en-US" sz="2800" b="1" dirty="0">
              <a:solidFill>
                <a:srgbClr val="0000FF"/>
              </a:solidFill>
              <a:effectLst/>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tabLst>
                <a:tab pos="2110105" algn="l"/>
              </a:tabLst>
            </a:pPr>
            <a:r>
              <a:rPr lang="pt-BR" sz="2800" dirty="0">
                <a:solidFill>
                  <a:srgbClr val="0D0D0D"/>
                </a:solidFill>
                <a:effectLst/>
                <a:latin typeface="Times New Roman" panose="02020603050405020304" pitchFamily="18" charset="0"/>
                <a:ea typeface="MS Mincho" panose="02020609040205080304" pitchFamily="49" charset="-128"/>
              </a:rPr>
              <a:t>+ </a:t>
            </a:r>
            <a:r>
              <a:rPr lang="pt-BR" sz="2800" i="1" dirty="0">
                <a:solidFill>
                  <a:srgbClr val="0D0D0D"/>
                </a:solidFill>
                <a:effectLst/>
                <a:latin typeface="Times New Roman" panose="02020603050405020304" pitchFamily="18" charset="0"/>
                <a:ea typeface="MS Mincho" panose="02020609040205080304" pitchFamily="49" charset="-128"/>
              </a:rPr>
              <a:t>Nó ăn được </a:t>
            </a:r>
            <a:r>
              <a:rPr lang="pt-BR" sz="2800" b="1" i="1" dirty="0">
                <a:solidFill>
                  <a:srgbClr val="0D0D0D"/>
                </a:solidFill>
                <a:effectLst/>
                <a:latin typeface="Times New Roman" panose="02020603050405020304" pitchFamily="18" charset="0"/>
                <a:ea typeface="MS Mincho" panose="02020609040205080304" pitchFamily="49" charset="-128"/>
              </a:rPr>
              <a:t>hai</a:t>
            </a:r>
            <a:r>
              <a:rPr lang="pt-BR" sz="2800" i="1" dirty="0">
                <a:solidFill>
                  <a:srgbClr val="0D0D0D"/>
                </a:solidFill>
                <a:effectLst/>
                <a:latin typeface="Times New Roman" panose="02020603050405020304" pitchFamily="18" charset="0"/>
                <a:ea typeface="MS Mincho" panose="02020609040205080304" pitchFamily="49" charset="-128"/>
              </a:rPr>
              <a:t> bát cơm.</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600"/>
              </a:spcBef>
              <a:spcAft>
                <a:spcPts val="600"/>
              </a:spcAft>
              <a:tabLst>
                <a:tab pos="2110105" algn="l"/>
              </a:tabLst>
            </a:pPr>
            <a:r>
              <a:rPr lang="pt-BR" sz="2800" i="1" dirty="0">
                <a:solidFill>
                  <a:srgbClr val="0D0D0D"/>
                </a:solidFill>
                <a:effectLst/>
                <a:latin typeface="Times New Roman" panose="02020603050405020304" pitchFamily="18" charset="0"/>
                <a:ea typeface="MS Mincho" panose="02020609040205080304" pitchFamily="49" charset="-128"/>
              </a:rPr>
              <a:t>+ Chúng tôi gặp nhau và nói </a:t>
            </a:r>
            <a:r>
              <a:rPr lang="pt-BR" sz="2800" b="1" i="1" dirty="0">
                <a:solidFill>
                  <a:srgbClr val="0D0D0D"/>
                </a:solidFill>
                <a:effectLst/>
                <a:latin typeface="Times New Roman" panose="02020603050405020304" pitchFamily="18" charset="0"/>
                <a:ea typeface="MS Mincho" panose="02020609040205080304" pitchFamily="49" charset="-128"/>
              </a:rPr>
              <a:t>dăm ba</a:t>
            </a:r>
            <a:r>
              <a:rPr lang="pt-BR" sz="2800" i="1" dirty="0">
                <a:solidFill>
                  <a:srgbClr val="0D0D0D"/>
                </a:solidFill>
                <a:effectLst/>
                <a:latin typeface="Times New Roman" panose="02020603050405020304" pitchFamily="18" charset="0"/>
                <a:ea typeface="MS Mincho" panose="02020609040205080304" pitchFamily="49" charset="-128"/>
              </a:rPr>
              <a:t> câu chuyện.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5819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747162" y="396505"/>
            <a:ext cx="1069767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spcAft>
                <a:spcPts val="1200"/>
              </a:spcAft>
            </a:pP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nhanh</a:t>
            </a:r>
            <a:r>
              <a:rPr lang="en-US" sz="3600" b="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Tìm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xác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định</a:t>
            </a:r>
            <a:r>
              <a:rPr lang="en-US" sz="3600" b="1" i="1" dirty="0">
                <a:solidFill>
                  <a:srgbClr val="FF0000"/>
                </a:solidFill>
                <a:latin typeface="Times New Roman" panose="02020603050405020304" pitchFamily="18" charset="0"/>
                <a:cs typeface="Times New Roman" panose="02020603050405020304" pitchFamily="18" charset="0"/>
              </a:rPr>
              <a:t> ý </a:t>
            </a:r>
            <a:r>
              <a:rPr lang="en-US" sz="3600" b="1" i="1" dirty="0" err="1">
                <a:solidFill>
                  <a:srgbClr val="FF0000"/>
                </a:solidFill>
                <a:latin typeface="Times New Roman" panose="02020603050405020304" pitchFamily="18" charset="0"/>
                <a:cs typeface="Times New Roman" panose="02020603050405020304" pitchFamily="18" charset="0"/>
              </a:rPr>
              <a:t>nghĩa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số</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từ</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các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ví</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dụ</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sau</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pPr eaLnBrk="1" hangingPunct="1">
              <a:spcBef>
                <a:spcPts val="1200"/>
              </a:spcBef>
              <a:spcAft>
                <a:spcPts val="1200"/>
              </a:spcAft>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vở</a:t>
            </a:r>
            <a:r>
              <a:rPr lang="en-US" sz="3200" dirty="0">
                <a:latin typeface="Times New Roman" panose="02020603050405020304" pitchFamily="18" charset="0"/>
                <a:cs typeface="Times New Roman" panose="02020603050405020304" pitchFamily="18" charset="0"/>
              </a:rPr>
              <a:t>.</a:t>
            </a:r>
          </a:p>
          <a:p>
            <a:pPr eaLnBrk="1" hangingPunct="1">
              <a:spcBef>
                <a:spcPts val="1200"/>
              </a:spcBef>
              <a:spcAft>
                <a:spcPts val="1200"/>
              </a:spcAft>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Khách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a:t>
            </a:r>
          </a:p>
        </p:txBody>
      </p:sp>
      <p:sp>
        <p:nvSpPr>
          <p:cNvPr id="9" name="Line 63"/>
          <p:cNvSpPr>
            <a:spLocks noChangeShapeType="1"/>
          </p:cNvSpPr>
          <p:nvPr/>
        </p:nvSpPr>
        <p:spPr bwMode="auto">
          <a:xfrm flipV="1">
            <a:off x="2427286" y="2272916"/>
            <a:ext cx="442254"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10" name="Line 63"/>
          <p:cNvSpPr>
            <a:spLocks noChangeShapeType="1"/>
          </p:cNvSpPr>
          <p:nvPr/>
        </p:nvSpPr>
        <p:spPr bwMode="auto">
          <a:xfrm flipV="1">
            <a:off x="4704613" y="2272916"/>
            <a:ext cx="133474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11" name="Line 63"/>
          <p:cNvSpPr>
            <a:spLocks noChangeShapeType="1"/>
          </p:cNvSpPr>
          <p:nvPr/>
        </p:nvSpPr>
        <p:spPr bwMode="auto">
          <a:xfrm flipV="1">
            <a:off x="7274740" y="3048414"/>
            <a:ext cx="534074" cy="19917"/>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12" name="Line 63"/>
          <p:cNvSpPr>
            <a:spLocks noChangeShapeType="1"/>
          </p:cNvSpPr>
          <p:nvPr/>
        </p:nvSpPr>
        <p:spPr bwMode="auto">
          <a:xfrm>
            <a:off x="5648241" y="3068327"/>
            <a:ext cx="629123" cy="3"/>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7" name="Text Box 4">
            <a:extLst>
              <a:ext uri="{FF2B5EF4-FFF2-40B4-BE49-F238E27FC236}">
                <a16:creationId xmlns:a16="http://schemas.microsoft.com/office/drawing/2014/main" id="{6ED33218-760B-4857-9880-7C079EA1D64D}"/>
              </a:ext>
            </a:extLst>
          </p:cNvPr>
          <p:cNvSpPr txBox="1">
            <a:spLocks noChangeArrowheads="1"/>
          </p:cNvSpPr>
          <p:nvPr/>
        </p:nvSpPr>
        <p:spPr bwMode="auto">
          <a:xfrm>
            <a:off x="1176041" y="3429000"/>
            <a:ext cx="10697671"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spcAft>
                <a:spcPts val="600"/>
              </a:spcAft>
            </a:pPr>
            <a:r>
              <a:rPr lang="en-US" sz="3600" b="1" i="1" dirty="0">
                <a:solidFill>
                  <a:srgbClr val="7030A0"/>
                </a:solidFill>
                <a:latin typeface="Times New Roman" panose="02020603050405020304" pitchFamily="18" charset="0"/>
                <a:cs typeface="Times New Roman" panose="02020603050405020304" pitchFamily="18" charset="0"/>
              </a:rPr>
              <a:t>-&gt; </a:t>
            </a:r>
            <a:r>
              <a:rPr lang="en-US" sz="3600" b="1" i="1" dirty="0" err="1">
                <a:solidFill>
                  <a:srgbClr val="7030A0"/>
                </a:solidFill>
                <a:latin typeface="Times New Roman" panose="02020603050405020304" pitchFamily="18" charset="0"/>
                <a:cs typeface="Times New Roman" panose="02020603050405020304" pitchFamily="18" charset="0"/>
              </a:rPr>
              <a:t>hai</a:t>
            </a:r>
            <a:r>
              <a:rPr lang="en-US" sz="3600" b="1" i="1" dirty="0">
                <a:solidFill>
                  <a:srgbClr val="7030A0"/>
                </a:solidFill>
                <a:latin typeface="Times New Roman" panose="02020603050405020304" pitchFamily="18" charset="0"/>
                <a:cs typeface="Times New Roman" panose="02020603050405020304" pitchFamily="18" charset="0"/>
              </a:rPr>
              <a:t>, </a:t>
            </a:r>
            <a:r>
              <a:rPr lang="en-US" sz="3600" b="1" i="1" dirty="0" err="1">
                <a:solidFill>
                  <a:srgbClr val="7030A0"/>
                </a:solidFill>
                <a:latin typeface="Times New Roman" panose="02020603050405020304" pitchFamily="18" charset="0"/>
                <a:cs typeface="Times New Roman" panose="02020603050405020304" pitchFamily="18" charset="0"/>
              </a:rPr>
              <a:t>mười</a:t>
            </a:r>
            <a:r>
              <a:rPr lang="en-US" sz="3600" b="1" i="1" dirty="0">
                <a:solidFill>
                  <a:srgbClr val="7030A0"/>
                </a:solidFill>
                <a:latin typeface="Times New Roman" panose="02020603050405020304" pitchFamily="18" charset="0"/>
                <a:cs typeface="Times New Roman" panose="02020603050405020304" pitchFamily="18" charset="0"/>
              </a:rPr>
              <a:t> </a:t>
            </a:r>
            <a:r>
              <a:rPr lang="en-US" sz="3600" b="1" i="1" dirty="0" err="1">
                <a:solidFill>
                  <a:srgbClr val="7030A0"/>
                </a:solidFill>
                <a:latin typeface="Times New Roman" panose="02020603050405020304" pitchFamily="18" charset="0"/>
                <a:cs typeface="Times New Roman" panose="02020603050405020304" pitchFamily="18" charset="0"/>
              </a:rPr>
              <a:t>ba</a:t>
            </a:r>
            <a:r>
              <a:rPr lang="en-US" sz="3600" b="1" i="1" dirty="0">
                <a:solidFill>
                  <a:srgbClr val="7030A0"/>
                </a:solidFill>
                <a:latin typeface="Times New Roman" panose="02020603050405020304" pitchFamily="18" charset="0"/>
                <a:cs typeface="Times New Roman" panose="02020603050405020304" pitchFamily="18" charset="0"/>
              </a:rPr>
              <a:t>, </a:t>
            </a:r>
            <a:r>
              <a:rPr lang="en-US" sz="3600" b="1" i="1" dirty="0" err="1">
                <a:solidFill>
                  <a:srgbClr val="7030A0"/>
                </a:solidFill>
                <a:latin typeface="Times New Roman" panose="02020603050405020304" pitchFamily="18" charset="0"/>
                <a:cs typeface="Times New Roman" panose="02020603050405020304" pitchFamily="18" charset="0"/>
              </a:rPr>
              <a:t>một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i="1" dirty="0" err="1">
                <a:solidFill>
                  <a:srgbClr val="7030A0"/>
                </a:solidFill>
                <a:latin typeface="Times New Roman" panose="02020603050405020304" pitchFamily="18" charset="0"/>
                <a:cs typeface="Times New Roman" panose="02020603050405020304" pitchFamily="18" charset="0"/>
              </a:rPr>
              <a:t>sáu</a:t>
            </a:r>
            <a:r>
              <a:rPr lang="en-US" sz="3600" b="1"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là</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số</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từ</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chỉ</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số</a:t>
            </a:r>
            <a:r>
              <a:rPr lang="en-US" sz="3600" dirty="0">
                <a:solidFill>
                  <a:srgbClr val="7030A0"/>
                </a:solidFill>
                <a:latin typeface="Times New Roman" panose="02020603050405020304" pitchFamily="18" charset="0"/>
                <a:cs typeface="Times New Roman" panose="02020603050405020304" pitchFamily="18" charset="0"/>
              </a:rPr>
              <a:t> </a:t>
            </a:r>
            <a:r>
              <a:rPr lang="en-US" sz="3600" dirty="0" err="1">
                <a:solidFill>
                  <a:srgbClr val="7030A0"/>
                </a:solidFill>
                <a:latin typeface="Times New Roman" panose="02020603050405020304" pitchFamily="18" charset="0"/>
                <a:cs typeface="Times New Roman" panose="02020603050405020304" pitchFamily="18" charset="0"/>
              </a:rPr>
              <a:t>lượng</a:t>
            </a:r>
            <a:r>
              <a:rPr lang="en-US" sz="3600" dirty="0">
                <a:solidFill>
                  <a:srgbClr val="7030A0"/>
                </a:solidFill>
                <a:latin typeface="Times New Roman" panose="02020603050405020304" pitchFamily="18" charset="0"/>
                <a:cs typeface="Times New Roman" panose="02020603050405020304" pitchFamily="18" charset="0"/>
              </a:rPr>
              <a:t>. </a:t>
            </a:r>
          </a:p>
          <a:p>
            <a:pPr eaLnBrk="1" hangingPunct="1">
              <a:spcBef>
                <a:spcPts val="600"/>
              </a:spcBef>
              <a:spcAft>
                <a:spcPts val="600"/>
              </a:spcAft>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ghép</a:t>
            </a:r>
            <a:r>
              <a:rPr lang="en-US" sz="3600" dirty="0">
                <a:solidFill>
                  <a:srgbClr val="FF0000"/>
                </a:solidFill>
                <a:latin typeface="Times New Roman" panose="02020603050405020304" pitchFamily="18" charset="0"/>
                <a:cs typeface="Times New Roman" panose="02020603050405020304" pitchFamily="18" charset="0"/>
              </a:rPr>
              <a:t>.</a:t>
            </a:r>
          </a:p>
          <a:p>
            <a:pPr eaLnBrk="1" hangingPunct="1">
              <a:spcBef>
                <a:spcPts val="600"/>
              </a:spcBef>
              <a:spcAft>
                <a:spcPts val="600"/>
              </a:spcAft>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đứng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sau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từ</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nhưng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chỉ</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tự</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chỉ</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lượng</a:t>
            </a:r>
            <a:r>
              <a:rPr lang="en-US" sz="3600"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1008988"/>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arn(inVertic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4897" y="0"/>
            <a:ext cx="1029667" cy="5168900"/>
            <a:chOff x="1544897" y="0"/>
            <a:chExt cx="1029667" cy="5168900"/>
          </a:xfrm>
        </p:grpSpPr>
        <p:sp>
          <p:nvSpPr>
            <p:cNvPr id="8" name="矩形 7"/>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558901" y="1777557"/>
              <a:ext cx="1015663" cy="1756250"/>
            </a:xfrm>
            <a:prstGeom prst="rect">
              <a:avLst/>
            </a:prstGeom>
            <a:noFill/>
          </p:spPr>
          <p:txBody>
            <a:bodyPr vert="eaVert" wrap="none" rtlCol="0">
              <a:spAutoFit/>
            </a:bodyPr>
            <a:lstStyle/>
            <a:p>
              <a:r>
                <a:rPr lang="en-US" altLang="zh-CN" sz="5400" dirty="0" err="1">
                  <a:solidFill>
                    <a:schemeClr val="tx1">
                      <a:lumMod val="75000"/>
                      <a:lumOff val="25000"/>
                    </a:schemeClr>
                  </a:solidFill>
                  <a:latin typeface="Times New Roman" pitchFamily="18" charset="0"/>
                  <a:ea typeface="方正清刻本悦宋简体" panose="02000000000000000000" charset="-122"/>
                  <a:cs typeface="Times New Roman" pitchFamily="18" charset="0"/>
                </a:rPr>
                <a:t>Lưu</a:t>
              </a:r>
              <a:r>
                <a:rPr lang="en-US" altLang="zh-CN" sz="5400" dirty="0">
                  <a:solidFill>
                    <a:schemeClr val="tx1">
                      <a:lumMod val="75000"/>
                      <a:lumOff val="25000"/>
                    </a:schemeClr>
                  </a:solidFill>
                  <a:latin typeface="Times New Roman" pitchFamily="18" charset="0"/>
                  <a:ea typeface="方正清刻本悦宋简体" panose="02000000000000000000" charset="-122"/>
                  <a:cs typeface="Times New Roman" pitchFamily="18" charset="0"/>
                </a:rPr>
                <a:t> ý</a:t>
              </a:r>
              <a:endParaRPr lang="zh-CN" altLang="en-US" sz="5400" dirty="0">
                <a:solidFill>
                  <a:schemeClr val="tx1">
                    <a:lumMod val="75000"/>
                    <a:lumOff val="25000"/>
                  </a:schemeClr>
                </a:solidFill>
                <a:latin typeface="Times New Roman" pitchFamily="18" charset="0"/>
                <a:ea typeface="方正清刻本悦宋简体" panose="02000000000000000000" charset="-122"/>
                <a:cs typeface="Times New Roman" pitchFamily="18" charset="0"/>
              </a:endParaRPr>
            </a:p>
          </p:txBody>
        </p:sp>
      </p:grpSp>
      <p:pic>
        <p:nvPicPr>
          <p:cNvPr id="3" name="图片 2" descr="4"/>
          <p:cNvPicPr>
            <a:picLocks noChangeAspect="1"/>
          </p:cNvPicPr>
          <p:nvPr/>
        </p:nvPicPr>
        <p:blipFill>
          <a:blip r:embed="rId3"/>
          <a:srcRect l="12111" t="15358" r="13324" b="9373"/>
          <a:stretch>
            <a:fillRect/>
          </a:stretch>
        </p:blipFill>
        <p:spPr>
          <a:xfrm>
            <a:off x="-269875" y="4658264"/>
            <a:ext cx="3989705" cy="2289175"/>
          </a:xfrm>
          <a:prstGeom prst="rect">
            <a:avLst/>
          </a:prstGeom>
        </p:spPr>
      </p:pic>
      <p:sp>
        <p:nvSpPr>
          <p:cNvPr id="24" name="Rectangle 23"/>
          <p:cNvSpPr/>
          <p:nvPr/>
        </p:nvSpPr>
        <p:spPr>
          <a:xfrm>
            <a:off x="3235684" y="1558774"/>
            <a:ext cx="8039100" cy="3539430"/>
          </a:xfrm>
          <a:prstGeom prst="rect">
            <a:avLst/>
          </a:prstGeom>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Cần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biệt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gắn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định</a:t>
            </a:r>
            <a:r>
              <a:rPr lang="en-US" sz="3200" b="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ấy</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này</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ở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endParaRPr lang="en-US" sz="3200" b="1" dirty="0" smtClean="0">
              <a:latin typeface="Times New Roman" panose="02020603050405020304" pitchFamily="18" charset="0"/>
              <a:cs typeface="Times New Roman" panose="02020603050405020304" pitchFamily="18" charset="0"/>
            </a:endParaRPr>
          </a:p>
          <a:p>
            <a:pPr algn="just"/>
            <a:r>
              <a:rPr lang="en-US" sz="3200" b="1" dirty="0" err="1" smtClean="0">
                <a:latin typeface="Times New Roman" panose="02020603050405020304" pitchFamily="18" charset="0"/>
                <a:cs typeface="Times New Roman" panose="02020603050405020304" pitchFamily="18" charset="0"/>
              </a:rPr>
              <a:t>Ví</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hai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chục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trứng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đôi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tất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ấy</a:t>
            </a:r>
            <a:r>
              <a:rPr lang="en-US" sz="3200" b="1" i="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882987"/>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fltVal val="0"/>
                                          </p:val>
                                        </p:tav>
                                        <p:tav tm="100000">
                                          <p:val>
                                            <p:strVal val="#ppt_w"/>
                                          </p:val>
                                        </p:tav>
                                      </p:tavLst>
                                    </p:anim>
                                    <p:anim calcmode="lin" valueType="num">
                                      <p:cBhvr>
                                        <p:cTn id="17" dur="1000" fill="hold"/>
                                        <p:tgtEl>
                                          <p:spTgt spid="24"/>
                                        </p:tgtEl>
                                        <p:attrNameLst>
                                          <p:attrName>ppt_h</p:attrName>
                                        </p:attrNameLst>
                                      </p:cBhvr>
                                      <p:tavLst>
                                        <p:tav tm="0">
                                          <p:val>
                                            <p:fltVal val="0"/>
                                          </p:val>
                                        </p:tav>
                                        <p:tav tm="100000">
                                          <p:val>
                                            <p:strVal val="#ppt_h"/>
                                          </p:val>
                                        </p:tav>
                                      </p:tavLst>
                                    </p:anim>
                                    <p:anim calcmode="lin" valueType="num">
                                      <p:cBhvr>
                                        <p:cTn id="18" dur="1000" fill="hold"/>
                                        <p:tgtEl>
                                          <p:spTgt spid="24"/>
                                        </p:tgtEl>
                                        <p:attrNameLst>
                                          <p:attrName>style.rotation</p:attrName>
                                        </p:attrNameLst>
                                      </p:cBhvr>
                                      <p:tavLst>
                                        <p:tav tm="0">
                                          <p:val>
                                            <p:fltVal val="90"/>
                                          </p:val>
                                        </p:tav>
                                        <p:tav tm="100000">
                                          <p:val>
                                            <p:fltVal val="0"/>
                                          </p:val>
                                        </p:tav>
                                      </p:tavLst>
                                    </p:anim>
                                    <p:animEffect transition="in" filter="fade">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4897" y="0"/>
            <a:ext cx="1029667" cy="5168900"/>
            <a:chOff x="1544897" y="0"/>
            <a:chExt cx="1029667" cy="5168900"/>
          </a:xfrm>
        </p:grpSpPr>
        <p:sp>
          <p:nvSpPr>
            <p:cNvPr id="8" name="矩形 7"/>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558901" y="1777557"/>
              <a:ext cx="1015663" cy="1756250"/>
            </a:xfrm>
            <a:prstGeom prst="rect">
              <a:avLst/>
            </a:prstGeom>
            <a:noFill/>
          </p:spPr>
          <p:txBody>
            <a:bodyPr vert="eaVert" wrap="none" rtlCol="0">
              <a:spAutoFit/>
            </a:bodyPr>
            <a:lstStyle/>
            <a:p>
              <a:r>
                <a:rPr lang="en-US" altLang="zh-CN" sz="5400" dirty="0" err="1">
                  <a:solidFill>
                    <a:schemeClr val="tx1">
                      <a:lumMod val="75000"/>
                      <a:lumOff val="25000"/>
                    </a:schemeClr>
                  </a:solidFill>
                  <a:latin typeface="Times New Roman" pitchFamily="18" charset="0"/>
                  <a:ea typeface="方正清刻本悦宋简体" panose="02000000000000000000" charset="-122"/>
                  <a:cs typeface="Times New Roman" pitchFamily="18" charset="0"/>
                </a:rPr>
                <a:t>Lưu</a:t>
              </a:r>
              <a:r>
                <a:rPr lang="en-US" altLang="zh-CN" sz="5400" dirty="0">
                  <a:solidFill>
                    <a:schemeClr val="tx1">
                      <a:lumMod val="75000"/>
                      <a:lumOff val="25000"/>
                    </a:schemeClr>
                  </a:solidFill>
                  <a:latin typeface="Times New Roman" pitchFamily="18" charset="0"/>
                  <a:ea typeface="方正清刻本悦宋简体" panose="02000000000000000000" charset="-122"/>
                  <a:cs typeface="Times New Roman" pitchFamily="18" charset="0"/>
                </a:rPr>
                <a:t> ý</a:t>
              </a:r>
              <a:endParaRPr lang="zh-CN" altLang="en-US" sz="5400" dirty="0">
                <a:solidFill>
                  <a:schemeClr val="tx1">
                    <a:lumMod val="75000"/>
                    <a:lumOff val="25000"/>
                  </a:schemeClr>
                </a:solidFill>
                <a:latin typeface="Times New Roman" pitchFamily="18" charset="0"/>
                <a:ea typeface="方正清刻本悦宋简体" panose="02000000000000000000" charset="-122"/>
                <a:cs typeface="Times New Roman" pitchFamily="18" charset="0"/>
              </a:endParaRPr>
            </a:p>
          </p:txBody>
        </p:sp>
      </p:grpSp>
      <p:pic>
        <p:nvPicPr>
          <p:cNvPr id="3" name="图片 2" descr="4"/>
          <p:cNvPicPr>
            <a:picLocks noChangeAspect="1"/>
          </p:cNvPicPr>
          <p:nvPr/>
        </p:nvPicPr>
        <p:blipFill>
          <a:blip r:embed="rId3"/>
          <a:srcRect l="12111" t="15358" r="13324" b="9373"/>
          <a:stretch>
            <a:fillRect/>
          </a:stretch>
        </p:blipFill>
        <p:spPr>
          <a:xfrm>
            <a:off x="-269875" y="4658264"/>
            <a:ext cx="3989705" cy="2289175"/>
          </a:xfrm>
          <a:prstGeom prst="rect">
            <a:avLst/>
          </a:prstGeom>
        </p:spPr>
      </p:pic>
      <p:grpSp>
        <p:nvGrpSpPr>
          <p:cNvPr id="18" name="组合 18"/>
          <p:cNvGrpSpPr/>
          <p:nvPr/>
        </p:nvGrpSpPr>
        <p:grpSpPr>
          <a:xfrm>
            <a:off x="4681113" y="0"/>
            <a:ext cx="3334871" cy="1461106"/>
            <a:chOff x="6086967" y="2882928"/>
            <a:chExt cx="2446347" cy="1851207"/>
          </a:xfrm>
        </p:grpSpPr>
        <p:sp>
          <p:nvSpPr>
            <p:cNvPr id="19" name="任意多边形 19"/>
            <p:cNvSpPr/>
            <p:nvPr/>
          </p:nvSpPr>
          <p:spPr>
            <a:xfrm>
              <a:off x="6086967" y="2882928"/>
              <a:ext cx="2446347" cy="1851207"/>
            </a:xfrm>
            <a:custGeom>
              <a:avLst/>
              <a:gdLst>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68524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 fmla="*/ 1552486 w 1552486"/>
                <a:gd name="connsiteY0" fmla="*/ 1019798 h 1019798"/>
                <a:gd name="connsiteX1" fmla="*/ 1552486 w 1552486"/>
                <a:gd name="connsiteY1" fmla="*/ 393106 h 1019798"/>
                <a:gd name="connsiteX2" fmla="*/ 1449937 w 1552486"/>
                <a:gd name="connsiteY2" fmla="*/ 393106 h 1019798"/>
                <a:gd name="connsiteX3" fmla="*/ 1449937 w 1552486"/>
                <a:gd name="connsiteY3" fmla="*/ 435835 h 1019798"/>
                <a:gd name="connsiteX4" fmla="*/ 1014102 w 1552486"/>
                <a:gd name="connsiteY4" fmla="*/ 0 h 1019798"/>
                <a:gd name="connsiteX5" fmla="*/ 0 w 1552486"/>
                <a:gd name="connsiteY5" fmla="*/ 122489 h 1019798"/>
                <a:gd name="connsiteX6" fmla="*/ 301952 w 1552486"/>
                <a:gd name="connsiteY6" fmla="*/ 247828 h 1019798"/>
                <a:gd name="connsiteX7" fmla="*/ 977070 w 1552486"/>
                <a:gd name="connsiteY7" fmla="*/ 914400 h 1019798"/>
                <a:gd name="connsiteX8" fmla="*/ 928643 w 1552486"/>
                <a:gd name="connsiteY8" fmla="*/ 914400 h 1019798"/>
                <a:gd name="connsiteX9" fmla="*/ 928643 w 1552486"/>
                <a:gd name="connsiteY9" fmla="*/ 1019798 h 1019798"/>
                <a:gd name="connsiteX10" fmla="*/ 1552486 w 1552486"/>
                <a:gd name="connsiteY10" fmla="*/ 1019798 h 1019798"/>
                <a:gd name="connsiteX0" fmla="*/ 1552486 w 1552486"/>
                <a:gd name="connsiteY0" fmla="*/ 1067086 h 1067086"/>
                <a:gd name="connsiteX1" fmla="*/ 1552486 w 1552486"/>
                <a:gd name="connsiteY1" fmla="*/ 440394 h 1067086"/>
                <a:gd name="connsiteX2" fmla="*/ 1449937 w 1552486"/>
                <a:gd name="connsiteY2" fmla="*/ 440394 h 1067086"/>
                <a:gd name="connsiteX3" fmla="*/ 1449937 w 1552486"/>
                <a:gd name="connsiteY3" fmla="*/ 483123 h 1067086"/>
                <a:gd name="connsiteX4" fmla="*/ 1014102 w 1552486"/>
                <a:gd name="connsiteY4" fmla="*/ 47288 h 1067086"/>
                <a:gd name="connsiteX5" fmla="*/ 0 w 1552486"/>
                <a:gd name="connsiteY5" fmla="*/ 169777 h 1067086"/>
                <a:gd name="connsiteX6" fmla="*/ 301952 w 1552486"/>
                <a:gd name="connsiteY6" fmla="*/ 295116 h 1067086"/>
                <a:gd name="connsiteX7" fmla="*/ 977070 w 1552486"/>
                <a:gd name="connsiteY7" fmla="*/ 961688 h 1067086"/>
                <a:gd name="connsiteX8" fmla="*/ 928643 w 1552486"/>
                <a:gd name="connsiteY8" fmla="*/ 961688 h 1067086"/>
                <a:gd name="connsiteX9" fmla="*/ 928643 w 1552486"/>
                <a:gd name="connsiteY9" fmla="*/ 1067086 h 1067086"/>
                <a:gd name="connsiteX10" fmla="*/ 1552486 w 1552486"/>
                <a:gd name="connsiteY10" fmla="*/ 1067086 h 1067086"/>
                <a:gd name="connsiteX0" fmla="*/ 1552486 w 1552486"/>
                <a:gd name="connsiteY0" fmla="*/ 1174802 h 1174802"/>
                <a:gd name="connsiteX1" fmla="*/ 1552486 w 1552486"/>
                <a:gd name="connsiteY1" fmla="*/ 548110 h 1174802"/>
                <a:gd name="connsiteX2" fmla="*/ 1449937 w 1552486"/>
                <a:gd name="connsiteY2" fmla="*/ 548110 h 1174802"/>
                <a:gd name="connsiteX3" fmla="*/ 1449937 w 1552486"/>
                <a:gd name="connsiteY3" fmla="*/ 590839 h 1174802"/>
                <a:gd name="connsiteX4" fmla="*/ 1014102 w 1552486"/>
                <a:gd name="connsiteY4" fmla="*/ 155004 h 1174802"/>
                <a:gd name="connsiteX5" fmla="*/ 0 w 1552486"/>
                <a:gd name="connsiteY5" fmla="*/ 277493 h 1174802"/>
                <a:gd name="connsiteX6" fmla="*/ 301952 w 1552486"/>
                <a:gd name="connsiteY6" fmla="*/ 402832 h 1174802"/>
                <a:gd name="connsiteX7" fmla="*/ 977070 w 1552486"/>
                <a:gd name="connsiteY7" fmla="*/ 1069404 h 1174802"/>
                <a:gd name="connsiteX8" fmla="*/ 928643 w 1552486"/>
                <a:gd name="connsiteY8" fmla="*/ 1069404 h 1174802"/>
                <a:gd name="connsiteX9" fmla="*/ 928643 w 1552486"/>
                <a:gd name="connsiteY9" fmla="*/ 1174802 h 1174802"/>
                <a:gd name="connsiteX10" fmla="*/ 1552486 w 1552486"/>
                <a:gd name="connsiteY10" fmla="*/ 1174802 h 117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486" h="1174802">
                  <a:moveTo>
                    <a:pt x="1552486" y="1174802"/>
                  </a:moveTo>
                  <a:lnTo>
                    <a:pt x="1552486" y="548110"/>
                  </a:lnTo>
                  <a:lnTo>
                    <a:pt x="1449937" y="548110"/>
                  </a:lnTo>
                  <a:lnTo>
                    <a:pt x="1449937" y="590839"/>
                  </a:lnTo>
                  <a:lnTo>
                    <a:pt x="1014102" y="155004"/>
                  </a:lnTo>
                  <a:cubicBezTo>
                    <a:pt x="764374" y="-89025"/>
                    <a:pt x="312397" y="-42499"/>
                    <a:pt x="0" y="277493"/>
                  </a:cubicBezTo>
                  <a:cubicBezTo>
                    <a:pt x="126288" y="250906"/>
                    <a:pt x="258273" y="363901"/>
                    <a:pt x="301952" y="402832"/>
                  </a:cubicBezTo>
                  <a:lnTo>
                    <a:pt x="977070" y="1069404"/>
                  </a:lnTo>
                  <a:lnTo>
                    <a:pt x="928643" y="1069404"/>
                  </a:lnTo>
                  <a:lnTo>
                    <a:pt x="928643" y="1174802"/>
                  </a:lnTo>
                  <a:lnTo>
                    <a:pt x="1552486" y="1174802"/>
                  </a:lnTo>
                  <a:close/>
                </a:path>
              </a:pathLst>
            </a:custGeom>
            <a:solidFill>
              <a:srgbClr val="BBA4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Futura-Condensed-Normal" pitchFamily="2" charset="0"/>
              </a:endParaRPr>
            </a:p>
          </p:txBody>
        </p:sp>
        <p:sp>
          <p:nvSpPr>
            <p:cNvPr id="20" name="矩形 20"/>
            <p:cNvSpPr/>
            <p:nvPr/>
          </p:nvSpPr>
          <p:spPr>
            <a:xfrm>
              <a:off x="7844559" y="4079672"/>
              <a:ext cx="184731" cy="584775"/>
            </a:xfrm>
            <a:prstGeom prst="rect">
              <a:avLst/>
            </a:prstGeom>
            <a:effectLst/>
          </p:spPr>
          <p:txBody>
            <a:bodyPr wrap="none">
              <a:spAutoFit/>
            </a:bodyPr>
            <a:lstStyle/>
            <a:p>
              <a:endParaRPr lang="zh-CN" altLang="en-US" sz="3200" b="1" dirty="0">
                <a:solidFill>
                  <a:prstClr val="white"/>
                </a:solidFill>
                <a:latin typeface="Futura-Condensed-Normal" pitchFamily="2" charset="0"/>
                <a:ea typeface="方正姚体" panose="02010601030101010101" pitchFamily="2" charset="-122"/>
              </a:endParaRPr>
            </a:p>
          </p:txBody>
        </p:sp>
        <p:sp>
          <p:nvSpPr>
            <p:cNvPr id="22" name="矩形 21"/>
            <p:cNvSpPr/>
            <p:nvPr/>
          </p:nvSpPr>
          <p:spPr>
            <a:xfrm rot="2171640">
              <a:off x="7248607" y="3571434"/>
              <a:ext cx="1005644" cy="553216"/>
            </a:xfrm>
            <a:prstGeom prst="rect">
              <a:avLst/>
            </a:prstGeom>
            <a:effectLst/>
          </p:spPr>
          <p:txBody>
            <a:bodyPr wrap="square">
              <a:spAutoFit/>
            </a:bodyPr>
            <a:lstStyle/>
            <a:p>
              <a:r>
                <a:rPr lang="en-US" altLang="zh-CN" sz="2800" b="1" dirty="0" err="1">
                  <a:solidFill>
                    <a:prstClr val="white"/>
                  </a:solidFill>
                  <a:latin typeface="Times New Roman" pitchFamily="18" charset="0"/>
                  <a:ea typeface="方正姚体" panose="02010601030101010101" pitchFamily="2" charset="-122"/>
                  <a:cs typeface="Times New Roman" pitchFamily="18" charset="0"/>
                </a:rPr>
                <a:t>Ví</a:t>
              </a:r>
              <a:r>
                <a:rPr lang="en-US" altLang="zh-CN" sz="2800" b="1" dirty="0">
                  <a:solidFill>
                    <a:prstClr val="white"/>
                  </a:solidFill>
                  <a:latin typeface="Times New Roman" pitchFamily="18" charset="0"/>
                  <a:ea typeface="方正姚体" panose="02010601030101010101" pitchFamily="2" charset="-122"/>
                  <a:cs typeface="Times New Roman" pitchFamily="18" charset="0"/>
                </a:rPr>
                <a:t> </a:t>
              </a:r>
              <a:r>
                <a:rPr lang="en-US" altLang="zh-CN" sz="2800" b="1" dirty="0" err="1">
                  <a:solidFill>
                    <a:prstClr val="white"/>
                  </a:solidFill>
                  <a:latin typeface="Times New Roman" pitchFamily="18" charset="0"/>
                  <a:ea typeface="方正姚体" panose="02010601030101010101" pitchFamily="2" charset="-122"/>
                  <a:cs typeface="Times New Roman" pitchFamily="18" charset="0"/>
                </a:rPr>
                <a:t>Dụ</a:t>
              </a:r>
              <a:endParaRPr lang="zh-CN" altLang="en-US" sz="2800" dirty="0">
                <a:solidFill>
                  <a:prstClr val="white"/>
                </a:solidFill>
                <a:latin typeface="Times New Roman" pitchFamily="18" charset="0"/>
                <a:ea typeface="方正姚体" panose="02010601030101010101" pitchFamily="2" charset="-122"/>
                <a:cs typeface="Times New Roman" pitchFamily="18" charset="0"/>
              </a:endParaRPr>
            </a:p>
          </p:txBody>
        </p:sp>
        <p:sp>
          <p:nvSpPr>
            <p:cNvPr id="23" name="Freeform 76"/>
            <p:cNvSpPr>
              <a:spLocks noEditPoints="1"/>
            </p:cNvSpPr>
            <p:nvPr/>
          </p:nvSpPr>
          <p:spPr bwMode="auto">
            <a:xfrm>
              <a:off x="6723727" y="3070144"/>
              <a:ext cx="390942" cy="390942"/>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Futura-Condensed-Normal" pitchFamily="2" charset="0"/>
              </a:endParaRPr>
            </a:p>
          </p:txBody>
        </p:sp>
      </p:grpSp>
      <p:sp>
        <p:nvSpPr>
          <p:cNvPr id="2" name="Rectangle 1"/>
          <p:cNvSpPr/>
          <p:nvPr/>
        </p:nvSpPr>
        <p:spPr>
          <a:xfrm>
            <a:off x="3879668" y="1461107"/>
            <a:ext cx="7212514" cy="1661993"/>
          </a:xfrm>
          <a:prstGeom prst="rect">
            <a:avLst/>
          </a:prstGeom>
        </p:spPr>
        <p:txBody>
          <a:bodyPr wrap="square">
            <a:spAutoFit/>
          </a:bodyPr>
          <a:lstStyle/>
          <a:p>
            <a:r>
              <a:rPr lang="en-US" dirty="0">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 </a:t>
            </a:r>
            <a:r>
              <a:rPr lang="en-US" sz="2800" b="1" dirty="0" err="1">
                <a:solidFill>
                  <a:schemeClr val="tx1">
                    <a:lumMod val="95000"/>
                    <a:lumOff val="5000"/>
                  </a:schemeClr>
                </a:solidFill>
                <a:latin typeface="Times New Roman" pitchFamily="18" charset="0"/>
                <a:cs typeface="Times New Roman" pitchFamily="18" charset="0"/>
              </a:rPr>
              <a:t>sáu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chạy</a:t>
            </a:r>
            <a:r>
              <a:rPr lang="en-US" sz="2800" dirty="0">
                <a:latin typeface="Times New Roman" pitchFamily="18" charset="0"/>
                <a:cs typeface="Times New Roman" pitchFamily="18" charset="0"/>
              </a:rPr>
              <a:t>                    </a:t>
            </a:r>
          </a:p>
          <a:p>
            <a:r>
              <a:rPr lang="en-US" sz="2800" dirty="0" err="1">
                <a:latin typeface="Times New Roman" pitchFamily="18" charset="0"/>
                <a:cs typeface="Times New Roman" pitchFamily="18" charset="0"/>
              </a:rPr>
              <a:t>tuần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hai</a:t>
            </a:r>
            <a:r>
              <a:rPr lang="en-US" sz="2800" b="1" dirty="0">
                <a:solidFill>
                  <a:schemeClr val="tx1">
                    <a:lumMod val="95000"/>
                    <a:lumOff val="5000"/>
                  </a:schemeClr>
                </a:solidFill>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hai</a:t>
            </a:r>
            <a:r>
              <a:rPr lang="en-US" sz="2800" dirty="0">
                <a:solidFill>
                  <a:schemeClr val="tx1">
                    <a:lumMod val="95000"/>
                    <a:lumOff val="5000"/>
                  </a:schemeClr>
                </a:solidFill>
                <a:latin typeface="Times New Roman" pitchFamily="18" charset="0"/>
                <a:cs typeface="Times New Roman" pitchFamily="18" charset="0"/>
              </a:rPr>
              <a:t> </a:t>
            </a:r>
            <a:r>
              <a:rPr lang="en-US" sz="2800" dirty="0" err="1">
                <a:latin typeface="Times New Roman" pitchFamily="18" charset="0"/>
                <a:cs typeface="Times New Roman" pitchFamily="18" charset="0"/>
              </a:rPr>
              <a:t>xinh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xắn</a:t>
            </a:r>
            <a:endParaRPr lang="en-US" sz="2800" dirty="0">
              <a:latin typeface="Times New Roman" pitchFamily="18" charset="0"/>
              <a:cs typeface="Times New Roman" pitchFamily="18" charset="0"/>
            </a:endParaRPr>
          </a:p>
          <a:p>
            <a:r>
              <a:rPr lang="en-US" sz="2800" b="1" dirty="0" err="1">
                <a:solidFill>
                  <a:schemeClr val="tx1">
                    <a:lumMod val="95000"/>
                    <a:lumOff val="5000"/>
                  </a:schemeClr>
                </a:solidFill>
                <a:latin typeface="Times New Roman" pitchFamily="18" charset="0"/>
                <a:cs typeface="Times New Roman" pitchFamily="18" charset="0"/>
              </a:rPr>
              <a:t>nh</a:t>
            </a:r>
            <a:r>
              <a:rPr lang="vi-VN" sz="2800" b="1" dirty="0">
                <a:solidFill>
                  <a:schemeClr val="tx1">
                    <a:lumMod val="95000"/>
                    <a:lumOff val="5000"/>
                  </a:schemeClr>
                </a:solidFill>
                <a:latin typeface="Times New Roman" pitchFamily="18" charset="0"/>
                <a:cs typeface="Times New Roman" pitchFamily="18" charset="0"/>
              </a:rPr>
              <a:t>ững </a:t>
            </a:r>
            <a:r>
              <a:rPr lang="en-US" sz="2800" b="1" dirty="0">
                <a:solidFill>
                  <a:schemeClr val="tx1">
                    <a:lumMod val="95000"/>
                    <a:lumOff val="5000"/>
                  </a:schemeClr>
                </a:solidFill>
                <a:latin typeface="Times New Roman" pitchFamily="18" charset="0"/>
                <a:cs typeface="Times New Roman" pitchFamily="18" charset="0"/>
              </a:rPr>
              <a:t> </a:t>
            </a:r>
            <a:r>
              <a:rPr lang="en-US" sz="2800" dirty="0" err="1">
                <a:latin typeface="Times New Roman" pitchFamily="18" charset="0"/>
                <a:cs typeface="Times New Roman" pitchFamily="18" charset="0"/>
              </a:rPr>
              <a:t>bông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những</a:t>
            </a:r>
            <a:r>
              <a:rPr lang="en-US" sz="2800" b="1" dirty="0">
                <a:solidFill>
                  <a:schemeClr val="tx1">
                    <a:lumMod val="95000"/>
                    <a:lumOff val="5000"/>
                  </a:schemeClr>
                </a:solidFill>
                <a:latin typeface="Times New Roman" pitchFamily="18" charset="0"/>
                <a:cs typeface="Times New Roman" pitchFamily="18" charset="0"/>
              </a:rPr>
              <a:t> </a:t>
            </a:r>
            <a:r>
              <a:rPr lang="en-US" sz="2800" dirty="0" err="1">
                <a:latin typeface="Times New Roman" pitchFamily="18" charset="0"/>
                <a:cs typeface="Times New Roman" pitchFamily="18" charset="0"/>
              </a:rPr>
              <a:t>vàng</a:t>
            </a:r>
            <a:r>
              <a:rPr lang="en-US" sz="2800" dirty="0">
                <a:latin typeface="Times New Roman" pitchFamily="18" charset="0"/>
                <a:cs typeface="Times New Roman" pitchFamily="18" charset="0"/>
              </a:rPr>
              <a:t> hoe</a:t>
            </a:r>
          </a:p>
          <a:p>
            <a:endParaRPr lang="en-US" dirty="0"/>
          </a:p>
        </p:txBody>
      </p:sp>
      <p:sp>
        <p:nvSpPr>
          <p:cNvPr id="7" name="Rectangle 6"/>
          <p:cNvSpPr/>
          <p:nvPr/>
        </p:nvSpPr>
        <p:spPr>
          <a:xfrm>
            <a:off x="3048000" y="2967334"/>
            <a:ext cx="7676606" cy="1384995"/>
          </a:xfrm>
          <a:prstGeom prst="rect">
            <a:avLst/>
          </a:prstGeom>
        </p:spPr>
        <p:txBody>
          <a:bodyPr wrap="square">
            <a:spAutoFit/>
          </a:bodyPr>
          <a:lstStyle/>
          <a:p>
            <a:pPr eaLnBrk="0" hangingPunct="0">
              <a:spcBef>
                <a:spcPct val="50000"/>
              </a:spcBef>
            </a:pP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chỉ</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danh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giúp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chúng</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dễ</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biệt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danh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53306334"/>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in)">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1886" y="-50438"/>
            <a:ext cx="4113183"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4" name="图片 13" descr="3"/>
          <p:cNvPicPr>
            <a:picLocks noChangeAspect="1"/>
          </p:cNvPicPr>
          <p:nvPr/>
        </p:nvPicPr>
        <p:blipFill>
          <a:blip r:embed="rId3" cstate="print"/>
          <a:srcRect l="16451" t="26544" r="13022" b="21858"/>
          <a:stretch>
            <a:fillRect/>
          </a:stretch>
        </p:blipFill>
        <p:spPr>
          <a:xfrm rot="2040000">
            <a:off x="10174584" y="333554"/>
            <a:ext cx="832485" cy="1069975"/>
          </a:xfrm>
          <a:prstGeom prst="rect">
            <a:avLst/>
          </a:prstGeom>
        </p:spPr>
      </p:pic>
      <p:sp>
        <p:nvSpPr>
          <p:cNvPr id="5" name="文本框 4"/>
          <p:cNvSpPr txBox="1"/>
          <p:nvPr/>
        </p:nvSpPr>
        <p:spPr>
          <a:xfrm rot="16200000">
            <a:off x="8570207" y="2542300"/>
            <a:ext cx="2400657" cy="2472267"/>
          </a:xfrm>
          <a:prstGeom prst="rect">
            <a:avLst/>
          </a:prstGeom>
          <a:noFill/>
        </p:spPr>
        <p:txBody>
          <a:bodyPr vert="eaVert" wrap="square" rtlCol="0">
            <a:spAutoFit/>
          </a:bodyPr>
          <a:lstStyle/>
          <a:p>
            <a:pPr algn="ctr"/>
            <a:r>
              <a:rPr lang="en-US" altLang="zh-CN" sz="7200" dirty="0" err="1">
                <a:solidFill>
                  <a:prstClr val="black">
                    <a:lumMod val="75000"/>
                    <a:lumOff val="25000"/>
                  </a:prstClr>
                </a:solidFill>
                <a:latin typeface="Times New Roman" pitchFamily="18" charset="0"/>
                <a:ea typeface="方正清刻本悦宋简体" panose="02000000000000000000" charset="-122"/>
                <a:cs typeface="Times New Roman" pitchFamily="18" charset="0"/>
              </a:rPr>
              <a:t>Luyện</a:t>
            </a:r>
            <a:r>
              <a:rPr lang="en-US" altLang="zh-CN" sz="7200" dirty="0">
                <a:solidFill>
                  <a:prstClr val="black">
                    <a:lumMod val="75000"/>
                    <a:lumOff val="25000"/>
                  </a:prstClr>
                </a:solidFill>
                <a:latin typeface="Times New Roman" pitchFamily="18" charset="0"/>
                <a:ea typeface="方正清刻本悦宋简体" panose="02000000000000000000" charset="-122"/>
                <a:cs typeface="Times New Roman" pitchFamily="18" charset="0"/>
              </a:rPr>
              <a:t> </a:t>
            </a:r>
            <a:r>
              <a:rPr lang="en-US" altLang="zh-CN" sz="7200" dirty="0" err="1">
                <a:solidFill>
                  <a:prstClr val="black">
                    <a:lumMod val="75000"/>
                    <a:lumOff val="25000"/>
                  </a:prstClr>
                </a:solidFill>
                <a:latin typeface="Times New Roman" pitchFamily="18" charset="0"/>
                <a:ea typeface="方正清刻本悦宋简体" panose="02000000000000000000" charset="-122"/>
                <a:cs typeface="Times New Roman" pitchFamily="18" charset="0"/>
              </a:rPr>
              <a:t>tập</a:t>
            </a:r>
            <a:endParaRPr lang="zh-CN" altLang="en-US" sz="6600" dirty="0">
              <a:solidFill>
                <a:prstClr val="black">
                  <a:lumMod val="75000"/>
                  <a:lumOff val="25000"/>
                </a:prstClr>
              </a:solidFill>
              <a:latin typeface="Times New Roman" pitchFamily="18" charset="0"/>
              <a:ea typeface="方正清刻本悦宋简体" panose="02000000000000000000" charset="-122"/>
              <a:cs typeface="Times New Roman" pitchFamily="18" charset="0"/>
            </a:endParaRPr>
          </a:p>
        </p:txBody>
      </p:sp>
      <p:sp>
        <p:nvSpPr>
          <p:cNvPr id="8" name="文本框 7"/>
          <p:cNvSpPr txBox="1"/>
          <p:nvPr/>
        </p:nvSpPr>
        <p:spPr>
          <a:xfrm rot="16200000">
            <a:off x="7050179" y="2759962"/>
            <a:ext cx="1200329" cy="1056914"/>
          </a:xfrm>
          <a:prstGeom prst="rect">
            <a:avLst/>
          </a:prstGeom>
          <a:noFill/>
        </p:spPr>
        <p:txBody>
          <a:bodyPr vert="eaVert" wrap="square" rtlCol="0">
            <a:spAutoFit/>
          </a:bodyPr>
          <a:lstStyle/>
          <a:p>
            <a:r>
              <a:rPr lang="en-US" altLang="zh-CN" sz="6600" dirty="0" smtClean="0">
                <a:solidFill>
                  <a:prstClr val="black">
                    <a:lumMod val="75000"/>
                    <a:lumOff val="25000"/>
                  </a:prstClr>
                </a:solidFill>
                <a:latin typeface="Times New Roman" panose="02020603050405020304" pitchFamily="18" charset="0"/>
                <a:ea typeface="方正清刻本悦宋简体" panose="02000000000000000000" charset="-122"/>
                <a:cs typeface="Times New Roman" panose="02020603050405020304" pitchFamily="18" charset="0"/>
              </a:rPr>
              <a:t>II</a:t>
            </a:r>
            <a:r>
              <a:rPr lang="en-US" altLang="zh-CN" sz="6600" dirty="0">
                <a:solidFill>
                  <a:prstClr val="black">
                    <a:lumMod val="75000"/>
                    <a:lumOff val="25000"/>
                  </a:prstClr>
                </a:solidFill>
                <a:latin typeface="方正清刻本悦宋简体" panose="02000000000000000000" charset="-122"/>
                <a:ea typeface="方正清刻本悦宋简体" panose="02000000000000000000" charset="-122"/>
              </a:rPr>
              <a:t>.</a:t>
            </a:r>
            <a:endParaRPr lang="zh-CN" altLang="en-US" sz="6600" dirty="0">
              <a:solidFill>
                <a:prstClr val="black">
                  <a:lumMod val="75000"/>
                  <a:lumOff val="25000"/>
                </a:prstClr>
              </a:solidFill>
              <a:latin typeface="方正清刻本悦宋简体" panose="02000000000000000000" charset="-122"/>
              <a:ea typeface="方正清刻本悦宋简体" panose="02000000000000000000" charset="-122"/>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36" y="546986"/>
            <a:ext cx="6462897" cy="6462897"/>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886" y="4506595"/>
            <a:ext cx="4406634" cy="2438189"/>
          </a:xfrm>
          <a:prstGeom prst="rect">
            <a:avLst/>
          </a:prstGeom>
        </p:spPr>
      </p:pic>
    </p:spTree>
    <p:extLst>
      <p:ext uri="{BB962C8B-B14F-4D97-AF65-F5344CB8AC3E}">
        <p14:creationId xmlns:p14="http://schemas.microsoft.com/office/powerpoint/2010/main" val="3470458844"/>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8100" y="4425805"/>
            <a:ext cx="1338620" cy="2438400"/>
          </a:xfrm>
          <a:prstGeom prst="rect">
            <a:avLst/>
          </a:prstGeom>
        </p:spPr>
      </p:pic>
      <p:pic>
        <p:nvPicPr>
          <p:cNvPr id="20" name="Picture 19" descr="F:\未标题-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573" t="6174" r="32921" b="7680"/>
          <a:stretch/>
        </p:blipFill>
        <p:spPr bwMode="auto">
          <a:xfrm>
            <a:off x="228600" y="3256002"/>
            <a:ext cx="2674961" cy="3601998"/>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2977869" y="846161"/>
            <a:ext cx="8771766" cy="4421072"/>
          </a:xfrm>
          <a:prstGeom prst="cloudCallout">
            <a:avLst>
              <a:gd name="adj1" fmla="val -67648"/>
              <a:gd name="adj2" fmla="val 4581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solidFill>
                  <a:prstClr val="black"/>
                </a:solidFill>
                <a:latin typeface="Times New Roman" pitchFamily="18" charset="0"/>
                <a:cs typeface="Times New Roman" pitchFamily="18" charset="0"/>
              </a:rPr>
              <a:t>THẢO LUẬN NHÓM </a:t>
            </a:r>
          </a:p>
          <a:p>
            <a:pPr algn="ctr"/>
            <a:r>
              <a:rPr lang="en-US" sz="3600" dirty="0" err="1">
                <a:solidFill>
                  <a:prstClr val="black"/>
                </a:solidFill>
                <a:latin typeface="Times New Roman" pitchFamily="18" charset="0"/>
                <a:cs typeface="Times New Roman" pitchFamily="18" charset="0"/>
              </a:rPr>
              <a:t>Nhóm</a:t>
            </a:r>
            <a:r>
              <a:rPr lang="en-US" sz="3600" dirty="0">
                <a:solidFill>
                  <a:prstClr val="black"/>
                </a:solidFill>
                <a:latin typeface="Times New Roman" pitchFamily="18" charset="0"/>
                <a:cs typeface="Times New Roman" pitchFamily="18" charset="0"/>
              </a:rPr>
              <a:t> 1,2: </a:t>
            </a:r>
            <a:r>
              <a:rPr lang="en-US" sz="3600" dirty="0" err="1">
                <a:solidFill>
                  <a:prstClr val="black"/>
                </a:solidFill>
                <a:latin typeface="Times New Roman" pitchFamily="18" charset="0"/>
                <a:cs typeface="Times New Roman" pitchFamily="18" charset="0"/>
              </a:rPr>
              <a:t>Bài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tập</a:t>
            </a:r>
            <a:r>
              <a:rPr lang="en-US" sz="3600" dirty="0">
                <a:solidFill>
                  <a:prstClr val="black"/>
                </a:solidFill>
                <a:latin typeface="Times New Roman" pitchFamily="18" charset="0"/>
                <a:cs typeface="Times New Roman" pitchFamily="18" charset="0"/>
              </a:rPr>
              <a:t> 1,2</a:t>
            </a:r>
          </a:p>
          <a:p>
            <a:pPr algn="ctr"/>
            <a:r>
              <a:rPr lang="en-US" sz="3600" dirty="0" err="1">
                <a:solidFill>
                  <a:prstClr val="black"/>
                </a:solidFill>
                <a:latin typeface="Times New Roman" pitchFamily="18" charset="0"/>
                <a:cs typeface="Times New Roman" pitchFamily="18" charset="0"/>
              </a:rPr>
              <a:t>Nhóm</a:t>
            </a:r>
            <a:r>
              <a:rPr lang="en-US" sz="3600" dirty="0">
                <a:solidFill>
                  <a:prstClr val="black"/>
                </a:solidFill>
                <a:latin typeface="Times New Roman" pitchFamily="18" charset="0"/>
                <a:cs typeface="Times New Roman" pitchFamily="18" charset="0"/>
              </a:rPr>
              <a:t> 3,4: </a:t>
            </a:r>
            <a:r>
              <a:rPr lang="en-US" sz="3600" dirty="0" err="1">
                <a:solidFill>
                  <a:prstClr val="black"/>
                </a:solidFill>
                <a:latin typeface="Times New Roman" pitchFamily="18" charset="0"/>
                <a:cs typeface="Times New Roman" pitchFamily="18" charset="0"/>
              </a:rPr>
              <a:t>Bài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tập</a:t>
            </a:r>
            <a:r>
              <a:rPr lang="en-US" sz="3600" dirty="0">
                <a:solidFill>
                  <a:prstClr val="black"/>
                </a:solidFill>
                <a:latin typeface="Times New Roman" pitchFamily="18" charset="0"/>
                <a:cs typeface="Times New Roman" pitchFamily="18" charset="0"/>
              </a:rPr>
              <a:t> 3,4</a:t>
            </a:r>
          </a:p>
        </p:txBody>
      </p:sp>
      <p:pic>
        <p:nvPicPr>
          <p:cNvPr id="5" name="Đồng hồ đếm ngược 5 phút có âm thanh">
            <a:hlinkClick r:id="" action="ppaction://media"/>
            <a:extLst>
              <a:ext uri="{FF2B5EF4-FFF2-40B4-BE49-F238E27FC236}">
                <a16:creationId xmlns:a16="http://schemas.microsoft.com/office/drawing/2014/main" id="{07F66685-C5B8-19E4-D5E7-687E4217F46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65187" y="499519"/>
            <a:ext cx="1458883" cy="821906"/>
          </a:xfrm>
          <a:prstGeom prst="rect">
            <a:avLst/>
          </a:prstGeom>
        </p:spPr>
      </p:pic>
    </p:spTree>
    <p:extLst>
      <p:ext uri="{BB962C8B-B14F-4D97-AF65-F5344CB8AC3E}">
        <p14:creationId xmlns:p14="http://schemas.microsoft.com/office/powerpoint/2010/main" val="3633956104"/>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113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5"/>
                </p:tgtEl>
              </p:cMediaNode>
            </p:video>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544897" y="0"/>
            <a:ext cx="1007110" cy="5168900"/>
            <a:chOff x="1544897" y="0"/>
            <a:chExt cx="1007110" cy="5168900"/>
          </a:xfrm>
        </p:grpSpPr>
        <p:sp>
          <p:nvSpPr>
            <p:cNvPr id="7" name="矩形 6"/>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err="1">
                  <a:solidFill>
                    <a:prstClr val="black"/>
                  </a:solidFill>
                  <a:latin typeface="Times New Roman" panose="02020603050405020304" pitchFamily="18" charset="0"/>
                  <a:cs typeface="Times New Roman" panose="02020603050405020304" pitchFamily="18" charset="0"/>
                </a:rPr>
                <a:t>Bài</a:t>
              </a:r>
              <a:r>
                <a:rPr lang="en-US" altLang="zh-CN" sz="4000" b="1" dirty="0">
                  <a:solidFill>
                    <a:prstClr val="black"/>
                  </a:solidFill>
                  <a:latin typeface="Times New Roman" panose="02020603050405020304" pitchFamily="18" charset="0"/>
                  <a:cs typeface="Times New Roman" panose="02020603050405020304" pitchFamily="18" charset="0"/>
                </a:rPr>
                <a:t> </a:t>
              </a:r>
              <a:r>
                <a:rPr lang="en-US" altLang="zh-CN" sz="4000" b="1" dirty="0" err="1">
                  <a:solidFill>
                    <a:prstClr val="black"/>
                  </a:solidFill>
                  <a:latin typeface="Times New Roman" panose="02020603050405020304" pitchFamily="18" charset="0"/>
                  <a:cs typeface="Times New Roman" panose="02020603050405020304" pitchFamily="18" charset="0"/>
                </a:rPr>
                <a:t>tập</a:t>
              </a:r>
              <a:r>
                <a:rPr lang="en-US" altLang="zh-CN" sz="4000" b="1" dirty="0">
                  <a:solidFill>
                    <a:prstClr val="black"/>
                  </a:solidFill>
                  <a:latin typeface="Times New Roman" panose="02020603050405020304" pitchFamily="18" charset="0"/>
                  <a:cs typeface="Times New Roman" panose="02020603050405020304" pitchFamily="18" charset="0"/>
                </a:rPr>
                <a:t> </a:t>
              </a:r>
            </a:p>
            <a:p>
              <a:pPr algn="ctr"/>
              <a:r>
                <a:rPr lang="en-US" altLang="zh-CN" sz="4000" b="1" dirty="0">
                  <a:solidFill>
                    <a:prstClr val="black"/>
                  </a:solidFill>
                  <a:latin typeface="Times New Roman" panose="02020603050405020304" pitchFamily="18" charset="0"/>
                  <a:cs typeface="Times New Roman" panose="02020603050405020304" pitchFamily="18" charset="0"/>
                </a:rPr>
                <a:t>1</a:t>
              </a:r>
              <a:endParaRPr lang="zh-CN" altLang="en-US" sz="4000" b="1" dirty="0">
                <a:solidFill>
                  <a:prstClr val="black"/>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708887" y="964757"/>
              <a:ext cx="738664" cy="92398"/>
            </a:xfrm>
            <a:prstGeom prst="rect">
              <a:avLst/>
            </a:prstGeom>
            <a:noFill/>
          </p:spPr>
          <p:txBody>
            <a:bodyPr vert="eaVert" wrap="none" rtlCol="0">
              <a:spAutoFit/>
            </a:bodyPr>
            <a:lstStyle/>
            <a:p>
              <a:endParaRPr lang="zh-CN" altLang="en-US" sz="3600" dirty="0">
                <a:solidFill>
                  <a:prstClr val="black">
                    <a:lumMod val="75000"/>
                    <a:lumOff val="25000"/>
                  </a:prstClr>
                </a:solidFill>
                <a:latin typeface="方正清刻本悦宋简体" panose="02000000000000000000" charset="-122"/>
                <a:ea typeface="方正清刻本悦宋简体" panose="02000000000000000000" charset="-122"/>
              </a:endParaRPr>
            </a:p>
          </p:txBody>
        </p:sp>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97" y="3201411"/>
            <a:ext cx="2351560" cy="4138746"/>
          </a:xfrm>
          <a:prstGeom prst="rect">
            <a:avLst/>
          </a:prstGeom>
        </p:spPr>
      </p:pic>
      <p:sp>
        <p:nvSpPr>
          <p:cNvPr id="34" name="Rectangle 33"/>
          <p:cNvSpPr/>
          <p:nvPr/>
        </p:nvSpPr>
        <p:spPr>
          <a:xfrm>
            <a:off x="3238500" y="3288437"/>
            <a:ext cx="8648700" cy="584775"/>
          </a:xfrm>
          <a:prstGeom prst="rect">
            <a:avLst/>
          </a:prstGeom>
        </p:spPr>
        <p:txBody>
          <a:bodyPr wrap="square">
            <a:spAutoFit/>
          </a:bodyPr>
          <a:lstStyle/>
          <a:p>
            <a:pPr marL="342900" indent="-342900" algn="ctr"/>
            <a:r>
              <a:rPr lang="en-US" sz="3200" i="1" dirty="0">
                <a:solidFill>
                  <a:prstClr val="black"/>
                </a:solidFill>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19165AA2-143F-D728-9190-3CEC0D93102B}"/>
              </a:ext>
            </a:extLst>
          </p:cNvPr>
          <p:cNvSpPr txBox="1"/>
          <p:nvPr/>
        </p:nvSpPr>
        <p:spPr>
          <a:xfrm>
            <a:off x="3379888" y="1644659"/>
            <a:ext cx="7938655" cy="2771271"/>
          </a:xfrm>
          <a:prstGeom prst="rect">
            <a:avLst/>
          </a:prstGeom>
          <a:noFill/>
        </p:spPr>
        <p:txBody>
          <a:bodyPr wrap="square">
            <a:spAutoFit/>
          </a:bodyPr>
          <a:lstStyle/>
          <a:p>
            <a:pPr>
              <a:lnSpc>
                <a:spcPct val="107000"/>
              </a:lnSpc>
              <a:spcAft>
                <a:spcPts val="8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đậm</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3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a:t>
            </a:r>
            <a:endParaRPr lang="en-US" sz="3600"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3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tưới</a:t>
            </a:r>
            <a:endParaRPr lang="en-US" sz="3600" dirty="0">
              <a:solidFill>
                <a:srgbClr val="000000"/>
              </a:solidFill>
              <a:ea typeface="Calibri" panose="020F0502020204030204" pitchFamily="34" charset="0"/>
              <a:cs typeface="Times New Roman" panose="02020603050405020304" pitchFamily="18" charset="0"/>
            </a:endParaRPr>
          </a:p>
          <a:p>
            <a:pPr>
              <a:lnSpc>
                <a:spcPct val="107000"/>
              </a:lnSpc>
              <a:spcAft>
                <a:spcPts val="800"/>
              </a:spcAft>
            </a:pP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r>
              <a:rPr lang="en-US" sz="3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chục</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mét</a:t>
            </a:r>
            <a:endParaRPr lang="en-US" sz="36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0486"/>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heel(4)">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2115" y="0"/>
            <a:ext cx="3548213" cy="6929755"/>
            <a:chOff x="4067810" y="-35560"/>
            <a:chExt cx="3765550" cy="6929755"/>
          </a:xfrm>
        </p:grpSpPr>
        <p:sp>
          <p:nvSpPr>
            <p:cNvPr id="8" name="矩形 7"/>
            <p:cNvSpPr/>
            <p:nvPr/>
          </p:nvSpPr>
          <p:spPr>
            <a:xfrm>
              <a:off x="4067810" y="-35560"/>
              <a:ext cx="3765550" cy="692975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5"/>
            <p:cNvSpPr/>
            <p:nvPr/>
          </p:nvSpPr>
          <p:spPr>
            <a:xfrm>
              <a:off x="4371340" y="2712085"/>
              <a:ext cx="2993390" cy="29933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49" y="2703195"/>
            <a:ext cx="3058794" cy="305879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2635" y="4958108"/>
            <a:ext cx="1435670" cy="794356"/>
          </a:xfrm>
          <a:prstGeom prst="rect">
            <a:avLst/>
          </a:prstGeom>
        </p:spPr>
      </p:pic>
      <p:sp>
        <p:nvSpPr>
          <p:cNvPr id="19" name="Rectangle 18"/>
          <p:cNvSpPr/>
          <p:nvPr/>
        </p:nvSpPr>
        <p:spPr>
          <a:xfrm>
            <a:off x="40750" y="910997"/>
            <a:ext cx="3353818" cy="707886"/>
          </a:xfrm>
          <a:prstGeom prst="rect">
            <a:avLst/>
          </a:prstGeom>
        </p:spPr>
        <p:txBody>
          <a:bodyPr wrap="square">
            <a:spAutoFit/>
          </a:bodyPr>
          <a:lstStyle/>
          <a:p>
            <a:pPr algn="ctr"/>
            <a:r>
              <a:rPr lang="en-US" sz="4000" b="1" dirty="0">
                <a:solidFill>
                  <a:prstClr val="black"/>
                </a:solidFill>
                <a:latin typeface="Times New Roman" pitchFamily="18" charset="0"/>
                <a:cs typeface="Times New Roman" pitchFamily="18" charset="0"/>
              </a:rPr>
              <a:t>BÀI TẬP 2</a:t>
            </a:r>
          </a:p>
        </p:txBody>
      </p:sp>
      <p:sp>
        <p:nvSpPr>
          <p:cNvPr id="14" name="TextBox 13">
            <a:extLst>
              <a:ext uri="{FF2B5EF4-FFF2-40B4-BE49-F238E27FC236}">
                <a16:creationId xmlns:a16="http://schemas.microsoft.com/office/drawing/2014/main" id="{96BB1F49-3ECD-506C-569F-C157C6A76101}"/>
              </a:ext>
            </a:extLst>
          </p:cNvPr>
          <p:cNvSpPr txBox="1"/>
          <p:nvPr/>
        </p:nvSpPr>
        <p:spPr>
          <a:xfrm>
            <a:off x="3714961" y="70454"/>
            <a:ext cx="8253166" cy="2862322"/>
          </a:xfrm>
          <a:prstGeom prst="rect">
            <a:avLst/>
          </a:prstGeom>
          <a:noFill/>
        </p:spPr>
        <p:txBody>
          <a:bodyPr wrap="square">
            <a:spAutoFit/>
          </a:bodyPr>
          <a:lstStyle/>
          <a:p>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chừng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ea typeface="Calibri" panose="020F0502020204030204" pitchFamily="34" charset="0"/>
              <a:cs typeface="Times New Roman" panose="02020603050405020304" pitchFamily="18" charset="0"/>
            </a:endParaRPr>
          </a:p>
          <a:p>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3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mấy</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phút</a:t>
            </a:r>
            <a:endParaRPr lang="en-US" sz="3600" dirty="0">
              <a:solidFill>
                <a:srgbClr val="000000"/>
              </a:solidFill>
              <a:ea typeface="Calibri" panose="020F0502020204030204" pitchFamily="34" charset="0"/>
              <a:cs typeface="Times New Roman" panose="02020603050405020304" pitchFamily="18" charset="0"/>
            </a:endParaRPr>
          </a:p>
          <a:p>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3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endParaRPr lang="en-US" sz="3600" dirty="0">
              <a:solidFill>
                <a:srgbClr val="000000"/>
              </a:solidFill>
              <a:ea typeface="Calibri" panose="020F0502020204030204" pitchFamily="34" charset="0"/>
              <a:cs typeface="Times New Roman" panose="02020603050405020304" pitchFamily="18" charset="0"/>
            </a:endParaRPr>
          </a:p>
          <a:p>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r>
              <a:rPr lang="en-US" sz="3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hôm</a:t>
            </a:r>
            <a:endParaRPr lang="en-US" sz="3600" dirty="0">
              <a:solidFill>
                <a:srgbClr val="000000"/>
              </a:solidFill>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6BB1F49-3ECD-506C-569F-C157C6A76101}"/>
              </a:ext>
            </a:extLst>
          </p:cNvPr>
          <p:cNvSpPr txBox="1"/>
          <p:nvPr/>
        </p:nvSpPr>
        <p:spPr>
          <a:xfrm>
            <a:off x="3545148" y="2842895"/>
            <a:ext cx="8389677" cy="3970318"/>
          </a:xfrm>
          <a:prstGeom prst="rect">
            <a:avLst/>
          </a:prstGeom>
          <a:noFill/>
        </p:spPr>
        <p:txBody>
          <a:bodyPr wrap="square">
            <a:spAutoFit/>
          </a:bodyPr>
          <a:lstStyle/>
          <a:p>
            <a:pPr algn="just"/>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chừng</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FF0000"/>
              </a:solidFill>
              <a:ea typeface="Calibri" panose="020F0502020204030204" pitchFamily="34" charset="0"/>
              <a:cs typeface="Times New Roman" panose="02020603050405020304" pitchFamily="18" charset="0"/>
            </a:endParaRPr>
          </a:p>
          <a:p>
            <a:pPr algn="just"/>
            <a:r>
              <a:rPr lang="vi-VN"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Những</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ngày</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tới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tôi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rất</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bận</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a:p>
            <a:pPr algn="just"/>
            <a:r>
              <a:rPr lang="vi-VN"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36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Nắm</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Mẹ</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mang</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nắm</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thóc</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ra</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sân</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để</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cho</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gà</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ăn</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vi-VN" sz="3600" dirty="0">
              <a:solidFill>
                <a:srgbClr val="000000"/>
              </a:solidFill>
              <a:ea typeface="Calibri" panose="020F0502020204030204" pitchFamily="34" charset="0"/>
              <a:cs typeface="Times New Roman" panose="02020603050405020304" pitchFamily="18" charset="0"/>
              <a:sym typeface="Wingdings" panose="05000000000000000000" pitchFamily="2" charset="2"/>
            </a:endParaRPr>
          </a:p>
          <a:p>
            <a:pPr algn="just"/>
            <a:r>
              <a:rPr lang="vi-VN"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Ít</a:t>
            </a:r>
            <a:r>
              <a:rPr lang="en-US"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Ít nữa thôi là tôi phải sang Anh du </a:t>
            </a:r>
            <a:r>
              <a:rPr lang="vi-VN"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học</a:t>
            </a:r>
            <a:r>
              <a:rPr lang="vi-VN"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3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rồi</a:t>
            </a:r>
            <a:r>
              <a:rPr lang="en-US"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4183693490"/>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4)">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TRAM NGUYEN\Desktop\ba-chim-bay-noi.jpg"/>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4" name="TextBox 3"/>
          <p:cNvSpPr txBox="1"/>
          <p:nvPr/>
        </p:nvSpPr>
        <p:spPr>
          <a:xfrm>
            <a:off x="4881554" y="5857893"/>
            <a:ext cx="4714908" cy="584775"/>
          </a:xfrm>
          <a:prstGeom prst="rect">
            <a:avLst/>
          </a:prstGeom>
          <a:noFill/>
        </p:spPr>
        <p:txBody>
          <a:bodyPr wrap="square" rtlCol="0">
            <a:spAutoFit/>
          </a:bodyPr>
          <a:lstStyle/>
          <a:p>
            <a:r>
              <a:rPr lang="en-US" sz="3200" b="1" dirty="0" smtClean="0">
                <a:solidFill>
                  <a:prstClr val="white"/>
                </a:solidFill>
                <a:latin typeface="Times New Roman" pitchFamily="18" charset="0"/>
                <a:cs typeface="Times New Roman" pitchFamily="18" charset="0"/>
              </a:rPr>
              <a:t>BA </a:t>
            </a:r>
            <a:r>
              <a:rPr lang="en-US" sz="3200" b="1" dirty="0" err="1" smtClean="0">
                <a:solidFill>
                  <a:prstClr val="white"/>
                </a:solidFill>
                <a:latin typeface="Times New Roman" pitchFamily="18" charset="0"/>
                <a:cs typeface="Times New Roman" pitchFamily="18" charset="0"/>
              </a:rPr>
              <a:t>CHÌM</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BẢY</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NỔI</a:t>
            </a:r>
            <a:endParaRPr lang="vi-VN" sz="3200" b="1" dirty="0">
              <a:solidFill>
                <a:prstClr val="white"/>
              </a:solidFill>
              <a:cs typeface="Times New Roman" pitchFamily="18" charset="0"/>
            </a:endParaRPr>
          </a:p>
        </p:txBody>
      </p:sp>
    </p:spTree>
    <p:extLst>
      <p:ext uri="{BB962C8B-B14F-4D97-AF65-F5344CB8AC3E}">
        <p14:creationId xmlns:p14="http://schemas.microsoft.com/office/powerpoint/2010/main" val="156742135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33"/>
          <p:cNvGrpSpPr/>
          <p:nvPr/>
        </p:nvGrpSpPr>
        <p:grpSpPr>
          <a:xfrm>
            <a:off x="-376847" y="52251"/>
            <a:ext cx="3143018" cy="3015481"/>
            <a:chOff x="98975" y="1203167"/>
            <a:chExt cx="3143018" cy="3015481"/>
          </a:xfrm>
        </p:grpSpPr>
        <p:sp>
          <p:nvSpPr>
            <p:cNvPr id="20" name="椭圆 7"/>
            <p:cNvSpPr/>
            <p:nvPr/>
          </p:nvSpPr>
          <p:spPr>
            <a:xfrm>
              <a:off x="9528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000" b="1" dirty="0">
                  <a:solidFill>
                    <a:prstClr val="black"/>
                  </a:solidFill>
                  <a:latin typeface="Times New Roman" panose="02020603050405020304" pitchFamily="18" charset="0"/>
                  <a:cs typeface="Times New Roman" panose="02020603050405020304" pitchFamily="18" charset="0"/>
                </a:rPr>
                <a:t>BÀI TẬP 3</a:t>
              </a:r>
              <a:endParaRPr lang="zh-CN" altLang="en-US" sz="4000" b="1" dirty="0">
                <a:solidFill>
                  <a:prstClr val="black"/>
                </a:solidFill>
                <a:latin typeface="Times New Roman" panose="02020603050405020304" pitchFamily="18" charset="0"/>
                <a:cs typeface="Times New Roman" panose="02020603050405020304" pitchFamily="18" charset="0"/>
              </a:endParaRPr>
            </a:p>
          </p:txBody>
        </p:sp>
        <p:pic>
          <p:nvPicPr>
            <p:cNvPr id="21" name="图片 8"/>
            <p:cNvPicPr>
              <a:picLocks noChangeAspect="1"/>
            </p:cNvPicPr>
            <p:nvPr/>
          </p:nvPicPr>
          <p:blipFill rotWithShape="1">
            <a:blip r:embed="rId3">
              <a:extLst>
                <a:ext uri="{28A0092B-C50C-407E-A947-70E740481C1C}">
                  <a14:useLocalDpi xmlns:a14="http://schemas.microsoft.com/office/drawing/2010/main" val="0"/>
                </a:ext>
              </a:extLst>
            </a:blip>
            <a:srcRect b="38468"/>
            <a:stretch/>
          </p:blipFill>
          <p:spPr>
            <a:xfrm>
              <a:off x="98975" y="2526872"/>
              <a:ext cx="2234859" cy="1691776"/>
            </a:xfrm>
            <a:prstGeom prst="rect">
              <a:avLst/>
            </a:prstGeom>
          </p:spPr>
        </p:pic>
      </p:grpSp>
      <p:sp>
        <p:nvSpPr>
          <p:cNvPr id="22" name="TextBox 21">
            <a:extLst>
              <a:ext uri="{FF2B5EF4-FFF2-40B4-BE49-F238E27FC236}">
                <a16:creationId xmlns:a16="http://schemas.microsoft.com/office/drawing/2014/main" id="{96BB1F49-3ECD-506C-569F-C157C6A76101}"/>
              </a:ext>
            </a:extLst>
          </p:cNvPr>
          <p:cNvSpPr txBox="1"/>
          <p:nvPr/>
        </p:nvSpPr>
        <p:spPr>
          <a:xfrm>
            <a:off x="3057099" y="368857"/>
            <a:ext cx="8475259" cy="2035750"/>
          </a:xfrm>
          <a:prstGeom prst="rect">
            <a:avLst/>
          </a:prstGeom>
          <a:noFill/>
        </p:spPr>
        <p:txBody>
          <a:bodyPr wrap="square">
            <a:spAutoFit/>
          </a:bodyPr>
          <a:lstStyle/>
          <a:p>
            <a:pPr algn="just">
              <a:lnSpc>
                <a:spcPct val="107000"/>
              </a:lnSpc>
              <a:spcAft>
                <a:spcPts val="800"/>
              </a:spcAft>
            </a:pPr>
            <a:r>
              <a:rPr lang="vi-VN"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 câu: </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a:t>
            </a:r>
            <a:r>
              <a:rPr lang="vi-VN"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là thằng Tí, con </a:t>
            </a:r>
            <a:r>
              <a:rPr lang="vi-VN"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a:t>
            </a:r>
            <a:r>
              <a:rPr lang="vi-VN"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Sáu</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từ Sáu có phải là số từ không? Vì sao từ này được viết hoa?</a:t>
            </a:r>
            <a:endParaRPr lang="en-US" sz="4000" dirty="0">
              <a:solidFill>
                <a:srgbClr val="000000"/>
              </a:solidFill>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19165AA2-143F-D728-9190-3CEC0D93102B}"/>
              </a:ext>
            </a:extLst>
          </p:cNvPr>
          <p:cNvSpPr txBox="1"/>
          <p:nvPr/>
        </p:nvSpPr>
        <p:spPr>
          <a:xfrm>
            <a:off x="695326" y="2733636"/>
            <a:ext cx="11182350" cy="2332690"/>
          </a:xfrm>
          <a:prstGeom prst="rect">
            <a:avLst/>
          </a:prstGeom>
          <a:noFill/>
        </p:spPr>
        <p:txBody>
          <a:bodyPr wrap="square">
            <a:spAutoFit/>
          </a:bodyPr>
          <a:lstStyle/>
          <a:p>
            <a:pPr marL="571500" indent="-571500">
              <a:lnSpc>
                <a:spcPct val="107000"/>
              </a:lnSpc>
              <a:spcAft>
                <a:spcPts val="800"/>
              </a:spcAft>
              <a:buFontTx/>
              <a:buChar char="-"/>
            </a:pPr>
            <a:r>
              <a:rPr lang="vi-VN"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Sáu</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không phải số từ</a:t>
            </a:r>
          </a:p>
          <a:p>
            <a:pPr marL="571500" indent="-571500">
              <a:lnSpc>
                <a:spcPct val="107000"/>
              </a:lnSpc>
              <a:spcAft>
                <a:spcPts val="800"/>
              </a:spcAft>
              <a:buFontTx/>
              <a:buChar char="-"/>
            </a:pPr>
            <a:r>
              <a:rPr lang="vi-VN"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Từ</a:t>
            </a: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Sáu</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được viết hoa  vì đây là danh từ, tên riêng chỉ người.</a:t>
            </a:r>
            <a:endParaRPr lang="en-US" sz="44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8241911"/>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0" y="0"/>
            <a:ext cx="1007110" cy="5168900"/>
            <a:chOff x="1544897" y="0"/>
            <a:chExt cx="1007110" cy="5168900"/>
          </a:xfrm>
        </p:grpSpPr>
        <p:sp>
          <p:nvSpPr>
            <p:cNvPr id="7" name="矩形 6"/>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err="1">
                  <a:solidFill>
                    <a:prstClr val="black"/>
                  </a:solidFill>
                  <a:latin typeface="Times New Roman" panose="02020603050405020304" pitchFamily="18" charset="0"/>
                  <a:cs typeface="Times New Roman" panose="02020603050405020304" pitchFamily="18" charset="0"/>
                </a:rPr>
                <a:t>Bài</a:t>
              </a:r>
              <a:r>
                <a:rPr lang="en-US" altLang="zh-CN" sz="4000" b="1" dirty="0">
                  <a:solidFill>
                    <a:prstClr val="black"/>
                  </a:solidFill>
                  <a:latin typeface="Times New Roman" panose="02020603050405020304" pitchFamily="18" charset="0"/>
                  <a:cs typeface="Times New Roman" panose="02020603050405020304" pitchFamily="18" charset="0"/>
                </a:rPr>
                <a:t> </a:t>
              </a:r>
              <a:r>
                <a:rPr lang="en-US" altLang="zh-CN" sz="4000" b="1" dirty="0" err="1">
                  <a:solidFill>
                    <a:prstClr val="black"/>
                  </a:solidFill>
                  <a:latin typeface="Times New Roman" panose="02020603050405020304" pitchFamily="18" charset="0"/>
                  <a:cs typeface="Times New Roman" panose="02020603050405020304" pitchFamily="18" charset="0"/>
                </a:rPr>
                <a:t>tập</a:t>
              </a:r>
              <a:r>
                <a:rPr lang="en-US" altLang="zh-CN" sz="4000" b="1" dirty="0">
                  <a:solidFill>
                    <a:prstClr val="black"/>
                  </a:solidFill>
                  <a:latin typeface="Times New Roman" panose="02020603050405020304" pitchFamily="18" charset="0"/>
                  <a:cs typeface="Times New Roman" panose="02020603050405020304" pitchFamily="18" charset="0"/>
                </a:rPr>
                <a:t> </a:t>
              </a:r>
            </a:p>
            <a:p>
              <a:pPr algn="ctr"/>
              <a:r>
                <a:rPr lang="vi-VN" altLang="zh-CN" sz="4000" b="1" dirty="0">
                  <a:solidFill>
                    <a:prstClr val="black"/>
                  </a:solidFill>
                  <a:latin typeface="Times New Roman" panose="02020603050405020304" pitchFamily="18" charset="0"/>
                  <a:cs typeface="Times New Roman" panose="02020603050405020304" pitchFamily="18" charset="0"/>
                </a:rPr>
                <a:t>4</a:t>
              </a:r>
              <a:endParaRPr lang="zh-CN" altLang="en-US" sz="4000" b="1" dirty="0">
                <a:solidFill>
                  <a:prstClr val="black"/>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708887" y="964757"/>
              <a:ext cx="738664" cy="92398"/>
            </a:xfrm>
            <a:prstGeom prst="rect">
              <a:avLst/>
            </a:prstGeom>
            <a:noFill/>
          </p:spPr>
          <p:txBody>
            <a:bodyPr vert="eaVert" wrap="none" rtlCol="0">
              <a:spAutoFit/>
            </a:bodyPr>
            <a:lstStyle/>
            <a:p>
              <a:endParaRPr lang="zh-CN" altLang="en-US" sz="3600" dirty="0">
                <a:solidFill>
                  <a:prstClr val="black">
                    <a:lumMod val="75000"/>
                    <a:lumOff val="25000"/>
                  </a:prstClr>
                </a:solidFill>
                <a:latin typeface="方正清刻本悦宋简体" panose="02000000000000000000" charset="-122"/>
                <a:ea typeface="方正清刻本悦宋简体" panose="02000000000000000000" charset="-122"/>
              </a:endParaRPr>
            </a:p>
          </p:txBody>
        </p:sp>
      </p:gr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66" y="3268702"/>
            <a:ext cx="1941803" cy="4138746"/>
          </a:xfrm>
          <a:prstGeom prst="rect">
            <a:avLst/>
          </a:prstGeom>
        </p:spPr>
      </p:pic>
      <p:sp>
        <p:nvSpPr>
          <p:cNvPr id="34" name="Rectangle 33"/>
          <p:cNvSpPr/>
          <p:nvPr/>
        </p:nvSpPr>
        <p:spPr>
          <a:xfrm>
            <a:off x="3238500" y="3288437"/>
            <a:ext cx="8648700" cy="584775"/>
          </a:xfrm>
          <a:prstGeom prst="rect">
            <a:avLst/>
          </a:prstGeom>
        </p:spPr>
        <p:txBody>
          <a:bodyPr wrap="square">
            <a:spAutoFit/>
          </a:bodyPr>
          <a:lstStyle/>
          <a:p>
            <a:pPr marL="342900" indent="-342900" algn="ctr"/>
            <a:r>
              <a:rPr lang="en-US" sz="3200" i="1" dirty="0">
                <a:solidFill>
                  <a:prstClr val="black"/>
                </a:solidFill>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id="{CA05B1B9-A383-B831-0E14-02B10F2F6645}"/>
              </a:ext>
            </a:extLst>
          </p:cNvPr>
          <p:cNvSpPr txBox="1"/>
          <p:nvPr/>
        </p:nvSpPr>
        <p:spPr>
          <a:xfrm>
            <a:off x="1850977" y="543594"/>
            <a:ext cx="10036223" cy="6432530"/>
          </a:xfrm>
          <a:prstGeom prst="rect">
            <a:avLst/>
          </a:prstGeom>
          <a:noFill/>
        </p:spPr>
        <p:txBody>
          <a:bodyPr wrap="square">
            <a:spAutoFit/>
          </a:bodyPr>
          <a:lstStyle/>
          <a:p>
            <a:pPr algn="just">
              <a:spcBef>
                <a:spcPts val="1200"/>
              </a:spcBef>
              <a:spcAft>
                <a:spcPts val="6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Trường hợp tương tự:</a:t>
            </a:r>
          </a:p>
          <a:p>
            <a:pPr algn="just">
              <a:spcBef>
                <a:spcPts val="1200"/>
              </a:spcBef>
              <a:spcAft>
                <a:spcPts val="600"/>
              </a:spcAft>
            </a:pP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mắt</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tai -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tai,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sừng</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sừng</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đũa</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đũa</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1200"/>
              </a:spcBef>
              <a:spcAft>
                <a:spcPts val="600"/>
              </a:spcAft>
            </a:pPr>
            <a:r>
              <a:rPr lang="en-US" sz="3200" dirty="0" err="1">
                <a:solidFill>
                  <a:srgbClr val="000000"/>
                </a:solidFill>
                <a:latin typeface="Times New Roman" panose="02020603050405020304" pitchFamily="18" charset="0"/>
                <a:ea typeface="Times New Roman" panose="02020603050405020304" pitchFamily="18" charset="0"/>
              </a:rPr>
              <a:t>Sư</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khác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giữa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nghĩa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của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cụm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có </a:t>
            </a:r>
            <a:r>
              <a:rPr lang="en-US" sz="3200" dirty="0" err="1">
                <a:solidFill>
                  <a:srgbClr val="000000"/>
                </a:solidFill>
                <a:latin typeface="Times New Roman" panose="02020603050405020304" pitchFamily="18" charset="0"/>
                <a:ea typeface="Times New Roman" panose="02020603050405020304" pitchFamily="18" charset="0"/>
              </a:rPr>
              <a:t>sô</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hai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cụm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có </a:t>
            </a:r>
            <a:r>
              <a:rPr lang="en-US" sz="3200" dirty="0" err="1">
                <a:solidFill>
                  <a:srgbClr val="000000"/>
                </a:solidFill>
                <a:latin typeface="Times New Roman" panose="02020603050405020304" pitchFamily="18" charset="0"/>
                <a:ea typeface="Times New Roman" panose="02020603050405020304" pitchFamily="18" charset="0"/>
              </a:rPr>
              <a:t>danh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từ</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đơn</a:t>
            </a:r>
            <a:r>
              <a:rPr lang="en-US" sz="3200" dirty="0">
                <a:solidFill>
                  <a:srgbClr val="000000"/>
                </a:solidFill>
                <a:latin typeface="Times New Roman" panose="02020603050405020304" pitchFamily="18" charset="0"/>
                <a:ea typeface="Times New Roman" panose="02020603050405020304" pitchFamily="18" charset="0"/>
              </a:rPr>
              <a:t> vị </a:t>
            </a:r>
            <a:r>
              <a:rPr lang="en-US" sz="3200" i="1" dirty="0" err="1">
                <a:solidFill>
                  <a:srgbClr val="000000"/>
                </a:solidFill>
                <a:latin typeface="Times New Roman" panose="02020603050405020304" pitchFamily="18" charset="0"/>
                <a:ea typeface="Times New Roman" panose="02020603050405020304" pitchFamily="18" charset="0"/>
              </a:rPr>
              <a:t>đôi</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Bef>
                <a:spcPts val="1200"/>
              </a:spcBef>
              <a:spcAft>
                <a:spcPts val="600"/>
              </a:spcAft>
            </a:pPr>
            <a:r>
              <a:rPr lang="en-US" sz="32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1200"/>
              </a:spcBef>
              <a:spcAft>
                <a:spcPts val="600"/>
              </a:spcAft>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đứng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186550"/>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heel(4)">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8100" y="4425805"/>
            <a:ext cx="1338620" cy="2438400"/>
          </a:xfrm>
          <a:prstGeom prst="rect">
            <a:avLst/>
          </a:prstGeom>
        </p:spPr>
      </p:pic>
      <p:pic>
        <p:nvPicPr>
          <p:cNvPr id="20" name="Picture 19"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73" t="6174" r="32921" b="7680"/>
          <a:stretch/>
        </p:blipFill>
        <p:spPr bwMode="auto">
          <a:xfrm>
            <a:off x="228600" y="3256002"/>
            <a:ext cx="2674961" cy="3601998"/>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2977868" y="846160"/>
            <a:ext cx="9115277" cy="5447548"/>
          </a:xfrm>
          <a:prstGeom prst="cloudCallout">
            <a:avLst>
              <a:gd name="adj1" fmla="val -67648"/>
              <a:gd name="adj2" fmla="val 4581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vốn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chỉ</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nhưng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còn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hơn</a:t>
            </a:r>
            <a:r>
              <a:rPr lang="en-US" sz="2800"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chín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chỉ</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nhưng</a:t>
            </a:r>
            <a:r>
              <a:rPr lang="en-US" sz="2800" dirty="0" smtClean="0">
                <a:solidFill>
                  <a:schemeClr val="tx1"/>
                </a:solidFill>
                <a:latin typeface="Times New Roman" pitchFamily="18" charset="0"/>
                <a:cs typeface="Times New Roman" pitchFamily="18" charset="0"/>
              </a:rPr>
              <a:t> ở </a:t>
            </a:r>
            <a:r>
              <a:rPr lang="en-US" sz="2800" dirty="0" err="1" smtClean="0">
                <a:solidFill>
                  <a:schemeClr val="tx1"/>
                </a:solidFill>
                <a:latin typeface="Times New Roman" pitchFamily="18" charset="0"/>
                <a:cs typeface="Times New Roman" pitchFamily="18" charset="0"/>
              </a:rPr>
              <a:t>đây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biểu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nhiều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nhiều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nghề</a:t>
            </a:r>
            <a:r>
              <a:rPr lang="en-US" sz="2800" dirty="0" smtClean="0">
                <a:solidFill>
                  <a:schemeClr val="tx1"/>
                </a:solidFill>
                <a:latin typeface="Times New Roman" pitchFamily="18" charset="0"/>
                <a:cs typeface="Times New Roman" pitchFamily="18" charset="0"/>
              </a:rPr>
              <a:t>).</a:t>
            </a:r>
          </a:p>
          <a:p>
            <a:pPr algn="ctr"/>
            <a:r>
              <a:rPr lang="en-US" sz="2800" b="1" i="1" dirty="0" err="1" smtClean="0">
                <a:solidFill>
                  <a:prstClr val="black"/>
                </a:solidFill>
                <a:latin typeface="Times New Roman" pitchFamily="18" charset="0"/>
                <a:cs typeface="Times New Roman" pitchFamily="18" charset="0"/>
              </a:rPr>
              <a:t>Hãy</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tìm</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một</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thành</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ngữ</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có</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số</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từ</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được</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dùng</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theo</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cách</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như</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vậy</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và</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giải</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thích</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nghĩa</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của</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thành</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ngữ</a:t>
            </a:r>
            <a:r>
              <a:rPr lang="en-US" sz="2800" b="1" i="1" dirty="0" smtClean="0">
                <a:solidFill>
                  <a:prstClr val="black"/>
                </a:solidFill>
                <a:latin typeface="Times New Roman" pitchFamily="18" charset="0"/>
                <a:cs typeface="Times New Roman" pitchFamily="18" charset="0"/>
              </a:rPr>
              <a:t> </a:t>
            </a:r>
            <a:r>
              <a:rPr lang="en-US" sz="2800" b="1" i="1" dirty="0" err="1" smtClean="0">
                <a:solidFill>
                  <a:prstClr val="black"/>
                </a:solidFill>
                <a:latin typeface="Times New Roman" pitchFamily="18" charset="0"/>
                <a:cs typeface="Times New Roman" pitchFamily="18" charset="0"/>
              </a:rPr>
              <a:t>đó</a:t>
            </a:r>
            <a:r>
              <a:rPr lang="en-US" sz="2800" b="1" i="1" dirty="0" smtClean="0">
                <a:solidFill>
                  <a:prstClr val="black"/>
                </a:solidFill>
                <a:latin typeface="Times New Roman" pitchFamily="18" charset="0"/>
                <a:cs typeface="Times New Roman" pitchFamily="18" charset="0"/>
              </a:rPr>
              <a:t>.</a:t>
            </a:r>
            <a:endParaRPr lang="en-US" sz="2800" b="1" i="1" dirty="0">
              <a:solidFill>
                <a:prstClr val="black"/>
              </a:solidFill>
              <a:latin typeface="Times New Roman" pitchFamily="18" charset="0"/>
              <a:cs typeface="Times New Roman" pitchFamily="18" charset="0"/>
            </a:endParaRPr>
          </a:p>
        </p:txBody>
      </p:sp>
      <p:sp>
        <p:nvSpPr>
          <p:cNvPr id="9" name="Cloud Callout 8"/>
          <p:cNvSpPr/>
          <p:nvPr/>
        </p:nvSpPr>
        <p:spPr>
          <a:xfrm>
            <a:off x="304801" y="0"/>
            <a:ext cx="3929448" cy="2374322"/>
          </a:xfrm>
          <a:prstGeom prst="cloudCallout">
            <a:avLst>
              <a:gd name="adj1" fmla="val -67648"/>
              <a:gd name="adj2" fmla="val 4581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HƠN</a:t>
            </a:r>
            <a:endParaRPr lang="en-US" sz="36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8274845"/>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33"/>
          <p:cNvGrpSpPr/>
          <p:nvPr/>
        </p:nvGrpSpPr>
        <p:grpSpPr>
          <a:xfrm>
            <a:off x="-557822" y="-133383"/>
            <a:ext cx="3072422" cy="3015481"/>
            <a:chOff x="98975" y="1203167"/>
            <a:chExt cx="3143018" cy="3015481"/>
          </a:xfrm>
        </p:grpSpPr>
        <p:sp>
          <p:nvSpPr>
            <p:cNvPr id="20" name="椭圆 7"/>
            <p:cNvSpPr/>
            <p:nvPr/>
          </p:nvSpPr>
          <p:spPr>
            <a:xfrm>
              <a:off x="9528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4000" b="1" dirty="0">
                  <a:solidFill>
                    <a:prstClr val="black"/>
                  </a:solidFill>
                  <a:latin typeface="Times New Roman" panose="02020603050405020304" pitchFamily="18" charset="0"/>
                  <a:cs typeface="Times New Roman" panose="02020603050405020304" pitchFamily="18" charset="0"/>
                </a:rPr>
                <a:t>BÀI TẬP 5</a:t>
              </a:r>
              <a:endParaRPr lang="zh-CN" altLang="en-US" sz="4000" b="1" dirty="0">
                <a:solidFill>
                  <a:prstClr val="black"/>
                </a:solidFill>
                <a:latin typeface="Times New Roman" panose="02020603050405020304" pitchFamily="18" charset="0"/>
                <a:cs typeface="Times New Roman" panose="02020603050405020304" pitchFamily="18" charset="0"/>
              </a:endParaRPr>
            </a:p>
          </p:txBody>
        </p:sp>
        <p:pic>
          <p:nvPicPr>
            <p:cNvPr id="21" name="图片 8"/>
            <p:cNvPicPr>
              <a:picLocks noChangeAspect="1"/>
            </p:cNvPicPr>
            <p:nvPr/>
          </p:nvPicPr>
          <p:blipFill rotWithShape="1">
            <a:blip r:embed="rId3">
              <a:extLst>
                <a:ext uri="{28A0092B-C50C-407E-A947-70E740481C1C}">
                  <a14:useLocalDpi xmlns:a14="http://schemas.microsoft.com/office/drawing/2010/main" val="0"/>
                </a:ext>
              </a:extLst>
            </a:blip>
            <a:srcRect b="38468"/>
            <a:stretch/>
          </p:blipFill>
          <p:spPr>
            <a:xfrm>
              <a:off x="98975" y="2526872"/>
              <a:ext cx="2234859" cy="1691776"/>
            </a:xfrm>
            <a:prstGeom prst="rect">
              <a:avLst/>
            </a:prstGeom>
          </p:spPr>
        </p:pic>
      </p:grpSp>
      <p:sp>
        <p:nvSpPr>
          <p:cNvPr id="7" name="TextBox 6">
            <a:extLst>
              <a:ext uri="{FF2B5EF4-FFF2-40B4-BE49-F238E27FC236}">
                <a16:creationId xmlns:a16="http://schemas.microsoft.com/office/drawing/2014/main" id="{920CC596-1D61-9921-9EC7-E74B16709C15}"/>
              </a:ext>
            </a:extLst>
          </p:cNvPr>
          <p:cNvSpPr txBox="1"/>
          <p:nvPr/>
        </p:nvSpPr>
        <p:spPr>
          <a:xfrm>
            <a:off x="2434173" y="283625"/>
            <a:ext cx="9615274" cy="2276714"/>
          </a:xfrm>
          <a:prstGeom prst="rect">
            <a:avLst/>
          </a:prstGeom>
          <a:noFill/>
        </p:spPr>
        <p:txBody>
          <a:bodyPr wrap="square">
            <a:spAutoFit/>
          </a:bodyPr>
          <a:lstStyle/>
          <a:p>
            <a:pPr algn="just">
              <a:lnSpc>
                <a:spcPct val="107000"/>
              </a:lnSpc>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chìm</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bảy</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nổi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truân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vất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vả</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long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gặp</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khăn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trắc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bát</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cháo</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quãng</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bỏ</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a:t>
            </a:r>
            <a:endParaRPr lang="en-US" sz="3200" dirty="0">
              <a:solidFill>
                <a:srgbClr val="000000"/>
              </a:solidFill>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20CC596-1D61-9921-9EC7-E74B16709C15}"/>
              </a:ext>
            </a:extLst>
          </p:cNvPr>
          <p:cNvSpPr txBox="1"/>
          <p:nvPr/>
        </p:nvSpPr>
        <p:spPr>
          <a:xfrm>
            <a:off x="218364" y="2522239"/>
            <a:ext cx="11778018" cy="4262705"/>
          </a:xfrm>
          <a:prstGeom prst="rect">
            <a:avLst/>
          </a:prstGeom>
          <a:noFill/>
        </p:spPr>
        <p:txBody>
          <a:bodyPr wrap="square">
            <a:spAutoFit/>
          </a:bodyPr>
          <a:lstStyle/>
          <a:p>
            <a:pPr algn="just">
              <a:spcAft>
                <a:spcPts val="6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mười</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khó</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ea typeface="Calibri" panose="020F0502020204030204" pitchFamily="34" charset="0"/>
              <a:cs typeface="Times New Roman" panose="02020603050405020304" pitchFamily="18" charset="0"/>
            </a:endParaRPr>
          </a:p>
          <a:p>
            <a:pPr algn="just">
              <a:spcAft>
                <a:spcPts val="60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Gươm</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lưỡi</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miệng</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trăm</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Ý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gươm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đao</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bén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miệng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lưỡi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ea typeface="Calibri" panose="020F0502020204030204" pitchFamily="34" charset="0"/>
              <a:cs typeface="Times New Roman" panose="02020603050405020304" pitchFamily="18" charset="0"/>
            </a:endParaRPr>
          </a:p>
          <a:p>
            <a:pPr algn="just">
              <a:spcAft>
                <a:spcPts val="600"/>
              </a:spcAft>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tết</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đói</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tháng</a:t>
            </a:r>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hè</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túng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ea typeface="Calibri" panose="020F0502020204030204" pitchFamily="34" charset="0"/>
              <a:cs typeface="Times New Roman" panose="02020603050405020304" pitchFamily="18" charset="0"/>
            </a:endParaRPr>
          </a:p>
          <a:p>
            <a:pPr algn="just">
              <a:spcAft>
                <a:spcPts val="600"/>
              </a:spcAft>
            </a:pPr>
            <a:r>
              <a:rPr lang="en-US" sz="3200" i="1" dirty="0">
                <a:solidFill>
                  <a:srgbClr val="000000"/>
                </a:solidFill>
                <a:latin typeface="Times New Roman" panose="02020603050405020304" pitchFamily="18" charset="0"/>
                <a:ea typeface="Calibri" panose="020F0502020204030204" pitchFamily="34" charset="0"/>
              </a:rPr>
              <a:t>- </a:t>
            </a:r>
            <a:r>
              <a:rPr lang="en-US" sz="3200" b="1" i="1" dirty="0" err="1">
                <a:solidFill>
                  <a:srgbClr val="000000"/>
                </a:solidFill>
                <a:latin typeface="Times New Roman" panose="02020603050405020304" pitchFamily="18" charset="0"/>
                <a:ea typeface="Calibri" panose="020F0502020204030204" pitchFamily="34" charset="0"/>
              </a:rPr>
              <a:t>Một</a:t>
            </a:r>
            <a:r>
              <a:rPr lang="en-US" sz="3200" b="1" i="1" dirty="0">
                <a:solidFill>
                  <a:srgbClr val="000000"/>
                </a:solidFill>
                <a:latin typeface="Times New Roman" panose="02020603050405020304" pitchFamily="18" charset="0"/>
                <a:ea typeface="Calibri" panose="020F0502020204030204" pitchFamily="34" charset="0"/>
              </a:rPr>
              <a:t> </a:t>
            </a:r>
            <a:r>
              <a:rPr lang="en-US" sz="3200" b="1" i="1" dirty="0" err="1">
                <a:solidFill>
                  <a:srgbClr val="000000"/>
                </a:solidFill>
                <a:latin typeface="Times New Roman" panose="02020603050405020304" pitchFamily="18" charset="0"/>
                <a:ea typeface="Calibri" panose="020F0502020204030204" pitchFamily="34" charset="0"/>
              </a:rPr>
              <a:t>nghề</a:t>
            </a:r>
            <a:r>
              <a:rPr lang="en-US" sz="3200" b="1" i="1" dirty="0">
                <a:solidFill>
                  <a:srgbClr val="000000"/>
                </a:solidFill>
                <a:latin typeface="Times New Roman" panose="02020603050405020304" pitchFamily="18" charset="0"/>
                <a:ea typeface="Calibri" panose="020F0502020204030204" pitchFamily="34" charset="0"/>
              </a:rPr>
              <a:t> </a:t>
            </a:r>
            <a:r>
              <a:rPr lang="en-US" sz="3200" b="1" i="1" dirty="0" err="1">
                <a:solidFill>
                  <a:srgbClr val="000000"/>
                </a:solidFill>
                <a:latin typeface="Times New Roman" panose="02020603050405020304" pitchFamily="18" charset="0"/>
                <a:ea typeface="Calibri" panose="020F0502020204030204" pitchFamily="34" charset="0"/>
              </a:rPr>
              <a:t>thì</a:t>
            </a:r>
            <a:r>
              <a:rPr lang="en-US" sz="3200" b="1" i="1" dirty="0">
                <a:solidFill>
                  <a:srgbClr val="000000"/>
                </a:solidFill>
                <a:latin typeface="Times New Roman" panose="02020603050405020304" pitchFamily="18" charset="0"/>
                <a:ea typeface="Calibri" panose="020F0502020204030204" pitchFamily="34" charset="0"/>
              </a:rPr>
              <a:t> </a:t>
            </a:r>
            <a:r>
              <a:rPr lang="en-US" sz="3200" b="1" i="1" dirty="0" err="1">
                <a:solidFill>
                  <a:srgbClr val="000000"/>
                </a:solidFill>
                <a:latin typeface="Times New Roman" panose="02020603050405020304" pitchFamily="18" charset="0"/>
                <a:ea typeface="Calibri" panose="020F0502020204030204" pitchFamily="34" charset="0"/>
              </a:rPr>
              <a:t>sống</a:t>
            </a:r>
            <a:r>
              <a:rPr lang="en-US" sz="3200" b="1" i="1" dirty="0">
                <a:solidFill>
                  <a:srgbClr val="000000"/>
                </a:solidFill>
                <a:latin typeface="Times New Roman" panose="02020603050405020304" pitchFamily="18" charset="0"/>
                <a:ea typeface="Calibri" panose="020F0502020204030204" pitchFamily="34" charset="0"/>
              </a:rPr>
              <a:t>, </a:t>
            </a:r>
            <a:r>
              <a:rPr lang="en-US" sz="3200" b="1" i="1" dirty="0" err="1">
                <a:solidFill>
                  <a:srgbClr val="000000"/>
                </a:solidFill>
                <a:latin typeface="Times New Roman" panose="02020603050405020304" pitchFamily="18" charset="0"/>
                <a:ea typeface="Calibri" panose="020F0502020204030204" pitchFamily="34" charset="0"/>
              </a:rPr>
              <a:t>đống</a:t>
            </a:r>
            <a:r>
              <a:rPr lang="en-US" sz="3200" b="1" i="1" dirty="0">
                <a:solidFill>
                  <a:srgbClr val="000000"/>
                </a:solidFill>
                <a:latin typeface="Times New Roman" panose="02020603050405020304" pitchFamily="18" charset="0"/>
                <a:ea typeface="Calibri" panose="020F0502020204030204" pitchFamily="34" charset="0"/>
              </a:rPr>
              <a:t> </a:t>
            </a:r>
            <a:r>
              <a:rPr lang="en-US" sz="3200" b="1" i="1" dirty="0" err="1">
                <a:solidFill>
                  <a:srgbClr val="000000"/>
                </a:solidFill>
                <a:latin typeface="Times New Roman" panose="02020603050405020304" pitchFamily="18" charset="0"/>
                <a:ea typeface="Calibri" panose="020F0502020204030204" pitchFamily="34" charset="0"/>
              </a:rPr>
              <a:t>nghề</a:t>
            </a:r>
            <a:r>
              <a:rPr lang="en-US" sz="3200" b="1" i="1" dirty="0">
                <a:solidFill>
                  <a:srgbClr val="000000"/>
                </a:solidFill>
                <a:latin typeface="Times New Roman" panose="02020603050405020304" pitchFamily="18" charset="0"/>
                <a:ea typeface="Calibri" panose="020F0502020204030204" pitchFamily="34" charset="0"/>
              </a:rPr>
              <a:t> </a:t>
            </a:r>
            <a:r>
              <a:rPr lang="en-US" sz="3200" b="1" i="1" dirty="0" err="1">
                <a:solidFill>
                  <a:srgbClr val="000000"/>
                </a:solidFill>
                <a:latin typeface="Times New Roman" panose="02020603050405020304" pitchFamily="18" charset="0"/>
                <a:ea typeface="Calibri" panose="020F0502020204030204" pitchFamily="34" charset="0"/>
              </a:rPr>
              <a:t>thì</a:t>
            </a:r>
            <a:r>
              <a:rPr lang="en-US" sz="3200" b="1" i="1" dirty="0">
                <a:solidFill>
                  <a:srgbClr val="000000"/>
                </a:solidFill>
                <a:latin typeface="Times New Roman" panose="02020603050405020304" pitchFamily="18" charset="0"/>
                <a:ea typeface="Calibri" panose="020F0502020204030204" pitchFamily="34" charset="0"/>
              </a:rPr>
              <a:t> </a:t>
            </a:r>
            <a:r>
              <a:rPr lang="en-US" sz="3200" b="1" i="1" dirty="0" err="1">
                <a:solidFill>
                  <a:srgbClr val="000000"/>
                </a:solidFill>
                <a:latin typeface="Times New Roman" panose="02020603050405020304" pitchFamily="18" charset="0"/>
                <a:ea typeface="Calibri" panose="020F0502020204030204" pitchFamily="34" charset="0"/>
              </a:rPr>
              <a:t>chết</a:t>
            </a:r>
            <a:r>
              <a:rPr lang="en-US" sz="3200" i="1" dirty="0">
                <a:solidFill>
                  <a:srgbClr val="000000"/>
                </a:solidFill>
                <a:latin typeface="Times New Roman" panose="02020603050405020304" pitchFamily="18" charset="0"/>
                <a:ea typeface="Calibri" panose="020F0502020204030204" pitchFamily="34" charset="0"/>
              </a:rPr>
              <a:t>. </a:t>
            </a:r>
            <a:r>
              <a:rPr lang="en-US" sz="3200" dirty="0">
                <a:solidFill>
                  <a:srgbClr val="000000"/>
                </a:solidFill>
                <a:latin typeface="Times New Roman" panose="02020603050405020304" pitchFamily="18" charset="0"/>
                <a:ea typeface="Calibri" panose="020F0502020204030204" pitchFamily="34" charset="0"/>
              </a:rPr>
              <a:t>Ý </a:t>
            </a:r>
            <a:r>
              <a:rPr lang="en-US" sz="3200" dirty="0" err="1">
                <a:solidFill>
                  <a:srgbClr val="000000"/>
                </a:solidFill>
                <a:latin typeface="Times New Roman" panose="02020603050405020304" pitchFamily="18" charset="0"/>
                <a:ea typeface="Calibri" panose="020F0502020204030204" pitchFamily="34" charset="0"/>
              </a:rPr>
              <a:t>nói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giỏi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lĩnh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gì</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đó</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chuyên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sâu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còn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hơn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cái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gì</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cũng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chẳng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biết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tới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đâu</a:t>
            </a:r>
            <a:r>
              <a:rPr lang="en-US" sz="3200" dirty="0">
                <a:solidFill>
                  <a:srgbClr val="000000"/>
                </a:solidFill>
                <a:latin typeface="Times New Roman" panose="02020603050405020304" pitchFamily="18" charset="0"/>
                <a:ea typeface="Calibri" panose="020F0502020204030204" pitchFamily="34" charset="0"/>
              </a:rPr>
              <a:t>.</a:t>
            </a:r>
            <a:endParaRPr lang="en-US" sz="3200" dirty="0">
              <a:solidFill>
                <a:srgbClr val="000000"/>
              </a:solidFill>
            </a:endParaRPr>
          </a:p>
        </p:txBody>
      </p:sp>
    </p:spTree>
    <p:extLst>
      <p:ext uri="{BB962C8B-B14F-4D97-AF65-F5344CB8AC3E}">
        <p14:creationId xmlns:p14="http://schemas.microsoft.com/office/powerpoint/2010/main" val="467883298"/>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24" y="1173707"/>
            <a:ext cx="12192000" cy="5049672"/>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39001" b="29089"/>
          <a:stretch/>
        </p:blipFill>
        <p:spPr>
          <a:xfrm>
            <a:off x="2605356" y="-284677"/>
            <a:ext cx="6858000" cy="2188396"/>
          </a:xfrm>
          <a:prstGeom prst="rect">
            <a:avLst/>
          </a:prstGeom>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262" y="1303600"/>
            <a:ext cx="5086187" cy="460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20CC596-1D61-9921-9EC7-E74B16709C15}"/>
              </a:ext>
            </a:extLst>
          </p:cNvPr>
          <p:cNvSpPr txBox="1"/>
          <p:nvPr/>
        </p:nvSpPr>
        <p:spPr>
          <a:xfrm>
            <a:off x="410385" y="3250569"/>
            <a:ext cx="6318913" cy="2230098"/>
          </a:xfrm>
          <a:prstGeom prst="rect">
            <a:avLst/>
          </a:prstGeom>
          <a:noFill/>
        </p:spPr>
        <p:txBody>
          <a:bodyPr wrap="square">
            <a:spAutoFit/>
          </a:bodyPr>
          <a:lstStyle/>
          <a:p>
            <a:pPr indent="444500" algn="just">
              <a:lnSpc>
                <a:spcPct val="107000"/>
              </a:lnSpc>
              <a:spcAft>
                <a:spcPts val="800"/>
              </a:spcAft>
            </a:pP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 đặt câu có chứa số từ với nội dung liên quan đến </a:t>
            </a:r>
            <a:r>
              <a:rPr lang="vi-VN"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bức</a:t>
            </a:r>
            <a:r>
              <a:rPr lang="vi-VN"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tranh</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000000"/>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180236" y="1634115"/>
            <a:ext cx="6779209" cy="1616454"/>
          </a:xfrm>
          <a:prstGeom prst="rect">
            <a:avLst/>
          </a:prstGeom>
        </p:spPr>
      </p:pic>
    </p:spTree>
    <p:extLst>
      <p:ext uri="{BB962C8B-B14F-4D97-AF65-F5344CB8AC3E}">
        <p14:creationId xmlns:p14="http://schemas.microsoft.com/office/powerpoint/2010/main" val="472494280"/>
      </p:ext>
    </p:extLst>
  </p:cSld>
  <p:clrMapOvr>
    <a:masterClrMapping/>
  </p:clrMapOvr>
  <p:transition spd="slow"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C76909-FD0B-4180-B0C0-ABBDF47D0804}"/>
              </a:ext>
            </a:extLst>
          </p:cNvPr>
          <p:cNvSpPr txBox="1"/>
          <p:nvPr/>
        </p:nvSpPr>
        <p:spPr>
          <a:xfrm>
            <a:off x="636499" y="861530"/>
            <a:ext cx="11096625" cy="3888244"/>
          </a:xfrm>
          <a:prstGeom prst="rect">
            <a:avLst/>
          </a:prstGeom>
          <a:noFill/>
        </p:spPr>
        <p:txBody>
          <a:bodyPr wrap="square">
            <a:spAutoFit/>
          </a:bodyPr>
          <a:lstStyle/>
          <a:p>
            <a:pPr algn="ctr">
              <a:spcBef>
                <a:spcPts val="100"/>
              </a:spcBef>
              <a:spcAft>
                <a:spcPts val="100"/>
              </a:spcAft>
              <a:tabLst>
                <a:tab pos="90170" algn="l"/>
                <a:tab pos="180340" algn="l"/>
                <a:tab pos="270510" algn="l"/>
              </a:tabLst>
            </a:pPr>
            <a:r>
              <a:rPr lang="nl-NL"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HƯỚNG DẪN VỀ NHÀ</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a:p>
            <a:pPr indent="540385">
              <a:spcBef>
                <a:spcPts val="100"/>
              </a:spcBef>
              <a:spcAft>
                <a:spcPts val="100"/>
              </a:spcAft>
              <a:tabLst>
                <a:tab pos="90170" algn="l"/>
                <a:tab pos="180340" algn="l"/>
                <a:tab pos="270510" algn="l"/>
              </a:tabLst>
            </a:pPr>
            <a:r>
              <a:rPr lang="nl-NL"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VN chuẩn bị bài Người thầy đầu tiên</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a:p>
            <a:pPr indent="540385" algn="just">
              <a:spcBef>
                <a:spcPts val="100"/>
              </a:spcBef>
              <a:spcAft>
                <a:spcPts val="100"/>
              </a:spcAft>
              <a:tabLst>
                <a:tab pos="90170" algn="l"/>
                <a:tab pos="180340" algn="l"/>
                <a:tab pos="270510" algn="l"/>
              </a:tabLst>
            </a:pPr>
            <a:r>
              <a:rPr lang="nl-NL"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 - Đọc trước văn bản SGK và tự tóm tắt lại văn bản.</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a:p>
            <a:pPr indent="540385">
              <a:spcBef>
                <a:spcPts val="100"/>
              </a:spcBef>
              <a:spcAft>
                <a:spcPts val="100"/>
              </a:spcAft>
              <a:tabLst>
                <a:tab pos="90170" algn="l"/>
                <a:tab pos="180340" algn="l"/>
                <a:tab pos="270510" algn="l"/>
              </a:tabLst>
            </a:pPr>
            <a:r>
              <a:rPr lang="nl-NL"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Trả lời các câu hỏi cuối bài. </a:t>
            </a:r>
          </a:p>
          <a:p>
            <a:pPr indent="540385" algn="just">
              <a:spcBef>
                <a:spcPts val="100"/>
              </a:spcBef>
              <a:spcAft>
                <a:spcPts val="100"/>
              </a:spcAft>
              <a:tabLst>
                <a:tab pos="90170" algn="l"/>
                <a:tab pos="180340" algn="l"/>
                <a:tab pos="270510" algn="l"/>
              </a:tabLst>
            </a:pPr>
            <a:r>
              <a:rPr lang="nl-NL"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 thành các phiếu học tập.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6" name="组合 33">
            <a:extLst>
              <a:ext uri="{FF2B5EF4-FFF2-40B4-BE49-F238E27FC236}">
                <a16:creationId xmlns:a16="http://schemas.microsoft.com/office/drawing/2014/main" id="{8EA0C8EB-064B-4C65-A961-BC3406207535}"/>
              </a:ext>
            </a:extLst>
          </p:cNvPr>
          <p:cNvGrpSpPr/>
          <p:nvPr/>
        </p:nvGrpSpPr>
        <p:grpSpPr>
          <a:xfrm>
            <a:off x="10729303" y="5019675"/>
            <a:ext cx="2453297" cy="2167723"/>
            <a:chOff x="98975" y="1203167"/>
            <a:chExt cx="3143018" cy="3015481"/>
          </a:xfrm>
        </p:grpSpPr>
        <p:sp>
          <p:nvSpPr>
            <p:cNvPr id="7" name="椭圆 7">
              <a:extLst>
                <a:ext uri="{FF2B5EF4-FFF2-40B4-BE49-F238E27FC236}">
                  <a16:creationId xmlns:a16="http://schemas.microsoft.com/office/drawing/2014/main" id="{BEDF3CAF-3480-424F-A808-84B1C2EC035C}"/>
                </a:ext>
              </a:extLst>
            </p:cNvPr>
            <p:cNvSpPr/>
            <p:nvPr/>
          </p:nvSpPr>
          <p:spPr>
            <a:xfrm>
              <a:off x="9528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prstClr val="black"/>
                </a:solidFill>
                <a:latin typeface="Times New Roman" panose="02020603050405020304" pitchFamily="18" charset="0"/>
                <a:cs typeface="Times New Roman" panose="02020603050405020304" pitchFamily="18" charset="0"/>
              </a:endParaRPr>
            </a:p>
          </p:txBody>
        </p:sp>
        <p:pic>
          <p:nvPicPr>
            <p:cNvPr id="8" name="图片 8">
              <a:extLst>
                <a:ext uri="{FF2B5EF4-FFF2-40B4-BE49-F238E27FC236}">
                  <a16:creationId xmlns:a16="http://schemas.microsoft.com/office/drawing/2014/main" id="{DFC88953-E832-47A0-BAAE-1C6E6A9E56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8468"/>
            <a:stretch/>
          </p:blipFill>
          <p:spPr>
            <a:xfrm>
              <a:off x="98975" y="2526872"/>
              <a:ext cx="2234859" cy="1691776"/>
            </a:xfrm>
            <a:prstGeom prst="rect">
              <a:avLst/>
            </a:prstGeom>
          </p:spPr>
        </p:pic>
      </p:grpSp>
      <p:pic>
        <p:nvPicPr>
          <p:cNvPr id="9" name="图片 3">
            <a:extLst>
              <a:ext uri="{FF2B5EF4-FFF2-40B4-BE49-F238E27FC236}">
                <a16:creationId xmlns:a16="http://schemas.microsoft.com/office/drawing/2014/main" id="{9ECE72AB-2320-49D2-B2FB-DCC62A3F1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099" y="5842479"/>
            <a:ext cx="3561708" cy="1216158"/>
          </a:xfrm>
          <a:prstGeom prst="rect">
            <a:avLst/>
          </a:prstGeom>
        </p:spPr>
      </p:pic>
    </p:spTree>
    <p:extLst>
      <p:ext uri="{BB962C8B-B14F-4D97-AF65-F5344CB8AC3E}">
        <p14:creationId xmlns:p14="http://schemas.microsoft.com/office/powerpoint/2010/main" val="1423635761"/>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886200" y="-5715"/>
            <a:ext cx="829691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3"/>
          <p:cNvPicPr>
            <a:picLocks noChangeAspect="1"/>
          </p:cNvPicPr>
          <p:nvPr/>
        </p:nvPicPr>
        <p:blipFill>
          <a:blip r:embed="rId3" cstate="print"/>
          <a:srcRect l="16451" t="26544" r="13022" b="21858"/>
          <a:stretch>
            <a:fillRect/>
          </a:stretch>
        </p:blipFill>
        <p:spPr>
          <a:xfrm rot="2040000">
            <a:off x="9982585" y="968903"/>
            <a:ext cx="832485" cy="1069975"/>
          </a:xfrm>
          <a:prstGeom prst="rect">
            <a:avLst/>
          </a:prstGeom>
        </p:spPr>
      </p:pic>
      <p:sp>
        <p:nvSpPr>
          <p:cNvPr id="2" name="文本框 1"/>
          <p:cNvSpPr txBox="1"/>
          <p:nvPr/>
        </p:nvSpPr>
        <p:spPr>
          <a:xfrm rot="16200000">
            <a:off x="6783468" y="-640720"/>
            <a:ext cx="2215991" cy="6715127"/>
          </a:xfrm>
          <a:prstGeom prst="rect">
            <a:avLst/>
          </a:prstGeom>
          <a:noFill/>
        </p:spPr>
        <p:txBody>
          <a:bodyPr vert="eaVert" wrap="square" rtlCol="0">
            <a:spAutoFit/>
          </a:bodyPr>
          <a:lstStyle/>
          <a:p>
            <a:pPr algn="ctr"/>
            <a:r>
              <a:rPr lang="en-US" altLang="zh-CN" sz="6600" b="1" dirty="0" err="1">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Tạm</a:t>
            </a:r>
            <a:r>
              <a:rPr lang="en-US" altLang="zh-CN" sz="6600" b="1" dirty="0">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 </a:t>
            </a:r>
            <a:r>
              <a:rPr lang="en-US" altLang="zh-CN" sz="6600" b="1" dirty="0" err="1">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biệt</a:t>
            </a:r>
            <a:r>
              <a:rPr lang="en-US" altLang="zh-CN" sz="6600" b="1" dirty="0">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 </a:t>
            </a:r>
            <a:r>
              <a:rPr lang="en-US" altLang="zh-CN" sz="6600" b="1" dirty="0" err="1">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thầy</a:t>
            </a:r>
            <a:r>
              <a:rPr lang="en-US" altLang="zh-CN" sz="6600" b="1" dirty="0">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 </a:t>
            </a:r>
            <a:r>
              <a:rPr lang="en-US" altLang="zh-CN" sz="6600" b="1" dirty="0" err="1">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cô</a:t>
            </a:r>
            <a:r>
              <a:rPr lang="en-US" altLang="zh-CN" sz="6600" b="1" dirty="0">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 </a:t>
            </a:r>
            <a:r>
              <a:rPr lang="en-US" altLang="zh-CN" sz="6600" b="1" dirty="0" err="1">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và</a:t>
            </a:r>
            <a:r>
              <a:rPr lang="en-US" altLang="zh-CN" sz="6600" b="1" dirty="0">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 </a:t>
            </a:r>
            <a:r>
              <a:rPr lang="en-US" altLang="zh-CN" sz="6600" b="1" dirty="0" err="1">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các</a:t>
            </a:r>
            <a:r>
              <a:rPr lang="en-US" altLang="zh-CN" sz="6600" b="1" dirty="0">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 </a:t>
            </a:r>
            <a:r>
              <a:rPr lang="en-US" altLang="zh-CN" sz="6600" b="1" dirty="0" err="1">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em</a:t>
            </a:r>
            <a:r>
              <a:rPr lang="en-US" altLang="zh-CN" sz="6600" b="1" dirty="0">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rPr>
              <a:t>.</a:t>
            </a:r>
            <a:endParaRPr lang="zh-CN" altLang="en-US" sz="6600" b="1" dirty="0">
              <a:solidFill>
                <a:srgbClr val="7030A0"/>
              </a:solidFill>
              <a:latin typeface="Times New Roman" panose="02020603050405020304" pitchFamily="18" charset="0"/>
              <a:ea typeface="方正清刻本悦宋简体" panose="02000000000000000000" charset="-122"/>
              <a:cs typeface="Times New Roman" panose="02020603050405020304" pitchFamily="18" charset="0"/>
            </a:endParaRPr>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34" y="-182440"/>
            <a:ext cx="4406634" cy="6462897"/>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1028" y="4084124"/>
            <a:ext cx="2459044" cy="2962031"/>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13" y="4607966"/>
            <a:ext cx="4406634" cy="2438189"/>
          </a:xfrm>
          <a:prstGeom prst="rect">
            <a:avLst/>
          </a:prstGeom>
        </p:spPr>
      </p:pic>
      <p:pic>
        <p:nvPicPr>
          <p:cNvPr id="11" name="图片 10" descr="3"/>
          <p:cNvPicPr>
            <a:picLocks noChangeAspect="1"/>
          </p:cNvPicPr>
          <p:nvPr/>
        </p:nvPicPr>
        <p:blipFill>
          <a:blip r:embed="rId3" cstate="print"/>
          <a:srcRect l="16451" t="26544" r="13022" b="21858"/>
          <a:stretch>
            <a:fillRect/>
          </a:stretch>
        </p:blipFill>
        <p:spPr>
          <a:xfrm rot="20403175" flipH="1">
            <a:off x="6843241" y="3922979"/>
            <a:ext cx="832485" cy="1069975"/>
          </a:xfrm>
          <a:prstGeom prst="rect">
            <a:avLst/>
          </a:prstGeom>
        </p:spPr>
      </p:pic>
    </p:spTree>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Users\TRAM NGUYEN\Desktop\ngoai-25813-43b14.jpg"/>
          <p:cNvPicPr>
            <a:picLocks noGrp="1" noChangeAspect="1" noChangeArrowheads="1"/>
          </p:cNvPicPr>
          <p:nvPr>
            <p:ph idx="1"/>
          </p:nvPr>
        </p:nvPicPr>
        <p:blipFill>
          <a:blip r:embed="rId3"/>
          <a:srcRect/>
          <a:stretch>
            <a:fillRect/>
          </a:stretch>
        </p:blipFill>
        <p:spPr bwMode="auto">
          <a:xfrm>
            <a:off x="423080" y="-10633"/>
            <a:ext cx="12191999" cy="6868633"/>
          </a:xfrm>
          <a:prstGeom prst="rect">
            <a:avLst/>
          </a:prstGeom>
          <a:noFill/>
        </p:spPr>
      </p:pic>
      <p:sp>
        <p:nvSpPr>
          <p:cNvPr id="4" name="Oval Callout 3"/>
          <p:cNvSpPr/>
          <p:nvPr/>
        </p:nvSpPr>
        <p:spPr>
          <a:xfrm>
            <a:off x="8755582" y="2500306"/>
            <a:ext cx="2055326" cy="1857388"/>
          </a:xfrm>
          <a:prstGeom prst="wedgeEllipseCallout">
            <a:avLst>
              <a:gd name="adj1" fmla="val -54816"/>
              <a:gd name="adj2" fmla="val 25893"/>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solidFill>
                  <a:prstClr val="white"/>
                </a:solidFill>
                <a:latin typeface="Times New Roman" panose="02020603050405020304" pitchFamily="18" charset="0"/>
                <a:cs typeface="Times New Roman" panose="02020603050405020304" pitchFamily="18" charset="0"/>
              </a:rPr>
              <a:t>TRÍ</a:t>
            </a:r>
          </a:p>
          <a:p>
            <a:pPr algn="ctr"/>
            <a:r>
              <a:rPr lang="en-US" sz="2800" b="1" dirty="0">
                <a:solidFill>
                  <a:prstClr val="white"/>
                </a:solidFill>
                <a:latin typeface="Times New Roman" panose="02020603050405020304" pitchFamily="18" charset="0"/>
                <a:cs typeface="Times New Roman" panose="02020603050405020304" pitchFamily="18" charset="0"/>
              </a:rPr>
              <a:t>KHÔN</a:t>
            </a:r>
            <a:endParaRPr lang="vi-VN" sz="2800" b="1" dirty="0">
              <a:solidFill>
                <a:prstClr val="white"/>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6004291" y="0"/>
            <a:ext cx="4337330" cy="1142984"/>
          </a:xfrm>
          <a:prstGeom prst="cloudCallout">
            <a:avLst>
              <a:gd name="adj1" fmla="val -60218"/>
              <a:gd name="adj2" fmla="val 35517"/>
            </a:avLst>
          </a:prstGeom>
          <a:solidFill>
            <a:schemeClr val="accent6">
              <a:lumMod val="60000"/>
              <a:lumOff val="4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a:solidFill>
                  <a:prstClr val="white"/>
                </a:solidFill>
                <a:latin typeface="Times New Roman" panose="02020603050405020304" pitchFamily="18" charset="0"/>
                <a:cs typeface="Times New Roman" panose="02020603050405020304" pitchFamily="18" charset="0"/>
              </a:rPr>
              <a:t>ĐI CẢ NGÀY RỒI MỆT MÀ VUI.</a:t>
            </a:r>
            <a:endParaRPr lang="vi-VN" sz="2400" b="1" dirty="0">
              <a:solidFill>
                <a:prstClr val="white"/>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38282" y="6000769"/>
            <a:ext cx="9501254" cy="584775"/>
          </a:xfrm>
          <a:prstGeom prst="rect">
            <a:avLst/>
          </a:prstGeom>
          <a:solidFill>
            <a:schemeClr val="bg1"/>
          </a:solidFill>
        </p:spPr>
        <p:txBody>
          <a:bodyPr wrap="square" rtlCol="0">
            <a:spAutoFit/>
          </a:bodyPr>
          <a:lstStyle/>
          <a:p>
            <a:r>
              <a:rPr lang="en-US" sz="3200" b="1" dirty="0">
                <a:solidFill>
                  <a:srgbClr val="FF0000"/>
                </a:solidFill>
                <a:latin typeface="Times New Roman" pitchFamily="18" charset="0"/>
                <a:cs typeface="Times New Roman" pitchFamily="18" charset="0"/>
              </a:rPr>
              <a:t>ĐI MỘT NGÀY ĐÀNG HỌC MỘT SÀNG KHÔN</a:t>
            </a:r>
            <a:endParaRPr lang="vi-VN" sz="3200" b="1" dirty="0">
              <a:solidFill>
                <a:srgbClr val="FF0000"/>
              </a:solidFill>
              <a:cs typeface="Times New Roman" pitchFamily="18" charset="0"/>
            </a:endParaRPr>
          </a:p>
        </p:txBody>
      </p:sp>
    </p:spTree>
    <p:extLst>
      <p:ext uri="{BB962C8B-B14F-4D97-AF65-F5344CB8AC3E}">
        <p14:creationId xmlns:p14="http://schemas.microsoft.com/office/powerpoint/2010/main" val="2346687312"/>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5514" y="6145081"/>
            <a:ext cx="8238145"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MỘT MẤT MƯỜI NGỜ</a:t>
            </a:r>
            <a:endParaRPr lang="vi-VN" sz="3200" b="1" dirty="0">
              <a:solidFill>
                <a:srgbClr val="FF0000"/>
              </a:solidFill>
              <a:cs typeface="Times New Roman" pitchFamily="18" charset="0"/>
            </a:endParaRPr>
          </a:p>
        </p:txBody>
      </p:sp>
      <p:pic>
        <p:nvPicPr>
          <p:cNvPr id="7" name="Picture 6" descr="Text&#10;&#10;Description automatically generated">
            <a:extLst>
              <a:ext uri="{FF2B5EF4-FFF2-40B4-BE49-F238E27FC236}">
                <a16:creationId xmlns:a16="http://schemas.microsoft.com/office/drawing/2014/main" id="{10AA0284-002A-4611-8EC7-DE7600051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78" y="712919"/>
            <a:ext cx="10682243" cy="5078815"/>
          </a:xfrm>
          <a:prstGeom prst="rect">
            <a:avLst/>
          </a:prstGeom>
        </p:spPr>
      </p:pic>
    </p:spTree>
    <p:extLst>
      <p:ext uri="{BB962C8B-B14F-4D97-AF65-F5344CB8AC3E}">
        <p14:creationId xmlns:p14="http://schemas.microsoft.com/office/powerpoint/2010/main" val="1844491035"/>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85267" y="-38418"/>
            <a:ext cx="718820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
          <p:cNvPicPr>
            <a:picLocks noChangeAspect="1"/>
          </p:cNvPicPr>
          <p:nvPr/>
        </p:nvPicPr>
        <p:blipFill>
          <a:blip r:embed="rId3" cstate="print"/>
          <a:srcRect l="16451" t="26544" r="13022" b="21858"/>
          <a:stretch>
            <a:fillRect/>
          </a:stretch>
        </p:blipFill>
        <p:spPr>
          <a:xfrm rot="2040000">
            <a:off x="10174584" y="333554"/>
            <a:ext cx="832485" cy="1069975"/>
          </a:xfrm>
          <a:prstGeom prst="rect">
            <a:avLst/>
          </a:prstGeom>
        </p:spPr>
      </p:pic>
      <p:sp>
        <p:nvSpPr>
          <p:cNvPr id="5" name="文本框 4"/>
          <p:cNvSpPr txBox="1"/>
          <p:nvPr/>
        </p:nvSpPr>
        <p:spPr>
          <a:xfrm rot="16200000">
            <a:off x="6748152" y="109850"/>
            <a:ext cx="3631763" cy="6747935"/>
          </a:xfrm>
          <a:prstGeom prst="rect">
            <a:avLst/>
          </a:prstGeom>
          <a:noFill/>
        </p:spPr>
        <p:txBody>
          <a:bodyPr vert="eaVert" wrap="square" rtlCol="0">
            <a:spAutoFit/>
          </a:bodyPr>
          <a:lstStyle/>
          <a:p>
            <a:pPr algn="just"/>
            <a:r>
              <a:rPr lang="de-DE" sz="3200" dirty="0" smtClean="0">
                <a:latin typeface="Times New Roman" panose="02020603050405020304" pitchFamily="18" charset="0"/>
                <a:cs typeface="Times New Roman" panose="02020603050405020304" pitchFamily="18" charset="0"/>
              </a:rPr>
              <a:t>      Chúng </a:t>
            </a:r>
            <a:r>
              <a:rPr lang="de-DE" sz="3200" dirty="0">
                <a:latin typeface="Times New Roman" panose="02020603050405020304" pitchFamily="18" charset="0"/>
                <a:cs typeface="Times New Roman" panose="02020603050405020304" pitchFamily="18" charset="0"/>
              </a:rPr>
              <a:t>ta vừa chơi một trò chơi đơn giản. Các em có phát hiện </a:t>
            </a:r>
            <a:r>
              <a:rPr lang="de-DE" sz="3200" dirty="0" smtClean="0">
                <a:latin typeface="Times New Roman" panose="02020603050405020304" pitchFamily="18" charset="0"/>
                <a:cs typeface="Times New Roman" panose="02020603050405020304" pitchFamily="18" charset="0"/>
              </a:rPr>
              <a:t>điểm </a:t>
            </a:r>
            <a:r>
              <a:rPr lang="de-DE" sz="3200" dirty="0">
                <a:latin typeface="Times New Roman" panose="02020603050405020304" pitchFamily="18" charset="0"/>
                <a:cs typeface="Times New Roman" panose="02020603050405020304" pitchFamily="18" charset="0"/>
              </a:rPr>
              <a:t>chung của những câu hỏi đó không? Các đáp án, câu hỏi cô đưa ra đều liên quan đến con số. Những con số đó có vị trí, chức năng gì trong câu, bài học hôm nay chúng ta sẽ cùng nhau tìm hiểu rõ.</a:t>
            </a:r>
            <a:endParaRPr lang="zh-CN" altLang="en-US" sz="3200" dirty="0">
              <a:solidFill>
                <a:srgbClr val="7030A0"/>
              </a:solidFill>
              <a:latin typeface="Times New Roman" pitchFamily="18" charset="0"/>
              <a:ea typeface="方正清刻本悦宋简体" panose="02000000000000000000" charset="-122"/>
              <a:cs typeface="Times New Roman" pitchFamily="18"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35" y="546986"/>
            <a:ext cx="4212636" cy="6462897"/>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9697" y="4419811"/>
            <a:ext cx="3326303" cy="2438189"/>
          </a:xfrm>
          <a:prstGeom prst="rect">
            <a:avLst/>
          </a:prstGeom>
        </p:spPr>
      </p:pic>
    </p:spTree>
    <p:extLst>
      <p:ext uri="{BB962C8B-B14F-4D97-AF65-F5344CB8AC3E}">
        <p14:creationId xmlns:p14="http://schemas.microsoft.com/office/powerpoint/2010/main" val="1944013732"/>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 y="-5715"/>
            <a:ext cx="1219200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
          <p:cNvPicPr>
            <a:picLocks noChangeAspect="1"/>
          </p:cNvPicPr>
          <p:nvPr/>
        </p:nvPicPr>
        <p:blipFill>
          <a:blip r:embed="rId3" cstate="print"/>
          <a:srcRect l="16451" t="26544" r="13022" b="21858"/>
          <a:stretch>
            <a:fillRect/>
          </a:stretch>
        </p:blipFill>
        <p:spPr>
          <a:xfrm rot="2040000">
            <a:off x="6613038" y="1276677"/>
            <a:ext cx="832485" cy="1069975"/>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57" y="494895"/>
            <a:ext cx="6462897" cy="6462897"/>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1028" y="4084124"/>
            <a:ext cx="2459044" cy="2962031"/>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7886" y="4506595"/>
            <a:ext cx="4406634" cy="2438189"/>
          </a:xfrm>
          <a:prstGeom prst="rect">
            <a:avLst/>
          </a:prstGeom>
        </p:spPr>
      </p:pic>
      <p:sp>
        <p:nvSpPr>
          <p:cNvPr id="9" name="文本框 4">
            <a:extLst>
              <a:ext uri="{FF2B5EF4-FFF2-40B4-BE49-F238E27FC236}">
                <a16:creationId xmlns:a16="http://schemas.microsoft.com/office/drawing/2014/main" id="{9C0FE93C-5406-497B-A05E-E52A621E7446}"/>
              </a:ext>
            </a:extLst>
          </p:cNvPr>
          <p:cNvSpPr txBox="1"/>
          <p:nvPr/>
        </p:nvSpPr>
        <p:spPr>
          <a:xfrm rot="16200000">
            <a:off x="5291441" y="-2454509"/>
            <a:ext cx="2646878" cy="9973281"/>
          </a:xfrm>
          <a:prstGeom prst="rect">
            <a:avLst/>
          </a:prstGeom>
          <a:noFill/>
        </p:spPr>
        <p:txBody>
          <a:bodyPr vert="eaVert" wrap="square" rtlCol="0">
            <a:spAutoFit/>
          </a:bodyPr>
          <a:lstStyle/>
          <a:p>
            <a:pPr algn="ctr"/>
            <a:r>
              <a:rPr lang="en-US" altLang="zh-CN" sz="8000" b="1" dirty="0">
                <a:solidFill>
                  <a:srgbClr val="7030A0"/>
                </a:solidFill>
                <a:latin typeface="Times New Roman" pitchFamily="18" charset="0"/>
                <a:ea typeface="方正清刻本悦宋简体" panose="02000000000000000000" charset="-122"/>
                <a:cs typeface="Times New Roman" pitchFamily="18" charset="0"/>
              </a:rPr>
              <a:t>THỰC HÀNH </a:t>
            </a:r>
            <a:r>
              <a:rPr lang="en-US" altLang="zh-CN" sz="8000" b="1" dirty="0" err="1">
                <a:solidFill>
                  <a:srgbClr val="7030A0"/>
                </a:solidFill>
                <a:latin typeface="Times New Roman" pitchFamily="18" charset="0"/>
                <a:ea typeface="方正清刻本悦宋简体" panose="02000000000000000000" charset="-122"/>
                <a:cs typeface="Times New Roman" pitchFamily="18" charset="0"/>
              </a:rPr>
              <a:t>TIẾNG</a:t>
            </a:r>
            <a:r>
              <a:rPr lang="en-US" altLang="zh-CN" sz="8000" b="1" dirty="0">
                <a:solidFill>
                  <a:srgbClr val="7030A0"/>
                </a:solidFill>
                <a:latin typeface="Times New Roman" pitchFamily="18" charset="0"/>
                <a:ea typeface="方正清刻本悦宋简体" panose="02000000000000000000" charset="-122"/>
                <a:cs typeface="Times New Roman" pitchFamily="18" charset="0"/>
              </a:rPr>
              <a:t> </a:t>
            </a:r>
            <a:r>
              <a:rPr lang="en-US" altLang="zh-CN" sz="8000" b="1" dirty="0" err="1" smtClean="0">
                <a:solidFill>
                  <a:srgbClr val="7030A0"/>
                </a:solidFill>
                <a:latin typeface="Times New Roman" pitchFamily="18" charset="0"/>
                <a:ea typeface="方正清刻本悦宋简体" panose="02000000000000000000" charset="-122"/>
                <a:cs typeface="Times New Roman" pitchFamily="18" charset="0"/>
              </a:rPr>
              <a:t>VIỆT</a:t>
            </a:r>
            <a:endParaRPr lang="zh-CN" altLang="en-US" sz="7200" b="1" dirty="0">
              <a:solidFill>
                <a:srgbClr val="7030A0"/>
              </a:solidFill>
              <a:latin typeface="Times New Roman" pitchFamily="18" charset="0"/>
              <a:ea typeface="方正清刻本悦宋简体" panose="02000000000000000000" charset="-122"/>
              <a:cs typeface="Times New Roman" pitchFamily="18" charset="0"/>
            </a:endParaRPr>
          </a:p>
        </p:txBody>
      </p:sp>
      <p:sp>
        <p:nvSpPr>
          <p:cNvPr id="10" name="文本框 12">
            <a:extLst>
              <a:ext uri="{FF2B5EF4-FFF2-40B4-BE49-F238E27FC236}">
                <a16:creationId xmlns:a16="http://schemas.microsoft.com/office/drawing/2014/main" id="{3C83D07A-31BF-4B5D-AADE-F5B748A1D31D}"/>
              </a:ext>
            </a:extLst>
          </p:cNvPr>
          <p:cNvSpPr txBox="1"/>
          <p:nvPr/>
        </p:nvSpPr>
        <p:spPr>
          <a:xfrm rot="16200000">
            <a:off x="5732786" y="-877991"/>
            <a:ext cx="923330" cy="2953592"/>
          </a:xfrm>
          <a:prstGeom prst="rect">
            <a:avLst/>
          </a:prstGeom>
          <a:noFill/>
        </p:spPr>
        <p:txBody>
          <a:bodyPr vert="eaVert" wrap="square" rtlCol="0">
            <a:spAutoFit/>
          </a:bodyPr>
          <a:lstStyle/>
          <a:p>
            <a:pPr algn="dist"/>
            <a:r>
              <a:rPr lang="en-US" altLang="zh-CN" sz="4800" b="1" dirty="0" err="1">
                <a:solidFill>
                  <a:srgbClr val="FF0000"/>
                </a:solidFill>
                <a:latin typeface="Times New Roman" pitchFamily="18" charset="0"/>
                <a:cs typeface="Times New Roman" pitchFamily="18" charset="0"/>
              </a:rPr>
              <a:t>TIẾT</a:t>
            </a:r>
            <a:r>
              <a:rPr lang="en-US" altLang="zh-CN" sz="4800" b="1" dirty="0">
                <a:solidFill>
                  <a:srgbClr val="FF0000"/>
                </a:solidFill>
                <a:latin typeface="Times New Roman" pitchFamily="18" charset="0"/>
                <a:cs typeface="Times New Roman" pitchFamily="18" charset="0"/>
              </a:rPr>
              <a:t> </a:t>
            </a:r>
            <a:r>
              <a:rPr lang="en-US" altLang="zh-CN" sz="4800" b="1" dirty="0" smtClean="0">
                <a:solidFill>
                  <a:srgbClr val="FF0000"/>
                </a:solidFill>
                <a:latin typeface="Times New Roman" pitchFamily="18" charset="0"/>
                <a:cs typeface="Times New Roman" pitchFamily="18" charset="0"/>
              </a:rPr>
              <a:t>27</a:t>
            </a:r>
            <a:endParaRPr lang="en-US" altLang="zh-CN" sz="4800" b="1" dirty="0">
              <a:solidFill>
                <a:srgbClr val="FF0000"/>
              </a:solidFill>
              <a:latin typeface="Times New Roman" pitchFamily="18" charset="0"/>
              <a:cs typeface="Times New Roman" pitchFamily="18" charset="0"/>
            </a:endParaRPr>
          </a:p>
        </p:txBody>
      </p:sp>
    </p:spTree>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60420" y="-5715"/>
            <a:ext cx="8835390" cy="686371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rot="16200000">
            <a:off x="9008089" y="-1768934"/>
            <a:ext cx="923330" cy="4735477"/>
          </a:xfrm>
          <a:prstGeom prst="rect">
            <a:avLst/>
          </a:prstGeom>
          <a:noFill/>
        </p:spPr>
        <p:txBody>
          <a:bodyPr vert="eaVert" wrap="square" rtlCol="0">
            <a:spAutoFit/>
          </a:bodyPr>
          <a:lstStyle/>
          <a:p>
            <a:pPr algn="dist"/>
            <a:r>
              <a:rPr lang="en-US" altLang="zh-CN" sz="4800" b="1" dirty="0" err="1">
                <a:solidFill>
                  <a:schemeClr val="tx1">
                    <a:lumMod val="75000"/>
                    <a:lumOff val="25000"/>
                  </a:schemeClr>
                </a:solidFill>
                <a:latin typeface="Times New Roman" pitchFamily="18" charset="0"/>
                <a:cs typeface="Times New Roman" pitchFamily="18" charset="0"/>
              </a:rPr>
              <a:t>Nội</a:t>
            </a:r>
            <a:r>
              <a:rPr lang="en-US" altLang="zh-CN" sz="4800" b="1" dirty="0">
                <a:solidFill>
                  <a:schemeClr val="tx1">
                    <a:lumMod val="75000"/>
                    <a:lumOff val="25000"/>
                  </a:schemeClr>
                </a:solidFill>
                <a:latin typeface="Times New Roman" pitchFamily="18" charset="0"/>
                <a:cs typeface="Times New Roman" pitchFamily="18" charset="0"/>
              </a:rPr>
              <a:t> dung </a:t>
            </a:r>
            <a:r>
              <a:rPr lang="en-US" altLang="zh-CN" sz="4800" b="1" dirty="0" err="1">
                <a:solidFill>
                  <a:schemeClr val="tx1">
                    <a:lumMod val="75000"/>
                    <a:lumOff val="25000"/>
                  </a:schemeClr>
                </a:solidFill>
                <a:latin typeface="Times New Roman" pitchFamily="18" charset="0"/>
                <a:cs typeface="Times New Roman" pitchFamily="18" charset="0"/>
              </a:rPr>
              <a:t>bài</a:t>
            </a:r>
            <a:r>
              <a:rPr lang="en-US" altLang="zh-CN" sz="4800" b="1" dirty="0">
                <a:solidFill>
                  <a:schemeClr val="tx1">
                    <a:lumMod val="75000"/>
                    <a:lumOff val="25000"/>
                  </a:schemeClr>
                </a:solidFill>
                <a:latin typeface="Times New Roman" pitchFamily="18" charset="0"/>
                <a:cs typeface="Times New Roman" pitchFamily="18" charset="0"/>
              </a:rPr>
              <a:t> </a:t>
            </a:r>
            <a:r>
              <a:rPr lang="en-US" altLang="zh-CN" sz="4800" b="1" dirty="0" err="1">
                <a:solidFill>
                  <a:schemeClr val="tx1">
                    <a:lumMod val="75000"/>
                    <a:lumOff val="25000"/>
                  </a:schemeClr>
                </a:solidFill>
                <a:latin typeface="Times New Roman" pitchFamily="18" charset="0"/>
                <a:cs typeface="Times New Roman" pitchFamily="18" charset="0"/>
              </a:rPr>
              <a:t>học</a:t>
            </a:r>
            <a:endParaRPr lang="en-US" altLang="zh-CN" sz="4800" b="1" dirty="0">
              <a:solidFill>
                <a:schemeClr val="tx1">
                  <a:lumMod val="75000"/>
                  <a:lumOff val="25000"/>
                </a:schemeClr>
              </a:solidFill>
              <a:latin typeface="Times New Roman" pitchFamily="18" charset="0"/>
              <a:cs typeface="Times New Roman" pitchFamily="18" charset="0"/>
            </a:endParaRPr>
          </a:p>
        </p:txBody>
      </p:sp>
      <p:grpSp>
        <p:nvGrpSpPr>
          <p:cNvPr id="2" name="组合 1"/>
          <p:cNvGrpSpPr/>
          <p:nvPr/>
        </p:nvGrpSpPr>
        <p:grpSpPr>
          <a:xfrm>
            <a:off x="5594350" y="2228215"/>
            <a:ext cx="6838951" cy="631825"/>
            <a:chOff x="5010150" y="1796415"/>
            <a:chExt cx="6838951" cy="631825"/>
          </a:xfrm>
        </p:grpSpPr>
        <p:sp>
          <p:nvSpPr>
            <p:cNvPr id="11" name="椭圆 10"/>
            <p:cNvSpPr/>
            <p:nvPr/>
          </p:nvSpPr>
          <p:spPr>
            <a:xfrm>
              <a:off x="5010150" y="179641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75000"/>
                      <a:lumOff val="25000"/>
                    </a:schemeClr>
                  </a:solidFill>
                  <a:latin typeface="Times New Roman" pitchFamily="18" charset="0"/>
                  <a:ea typeface="微软雅黑" panose="020B0503020204020204" charset="-122"/>
                  <a:cs typeface="Times New Roman" pitchFamily="18" charset="0"/>
                </a:rPr>
                <a:t>I.</a:t>
              </a:r>
            </a:p>
          </p:txBody>
        </p:sp>
        <p:sp>
          <p:nvSpPr>
            <p:cNvPr id="38" name="文本框 37"/>
            <p:cNvSpPr txBox="1"/>
            <p:nvPr/>
          </p:nvSpPr>
          <p:spPr>
            <a:xfrm>
              <a:off x="5821045" y="1912620"/>
              <a:ext cx="6028056"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en-US" altLang="zh-CN" sz="3600" b="1" kern="0" noProof="0" dirty="0" err="1" smtClean="0">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Nhận</a:t>
              </a:r>
              <a:r>
                <a:rPr lang="en-US" altLang="zh-CN" sz="3600" b="1" kern="0" noProof="0" dirty="0" smtClean="0">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 </a:t>
              </a:r>
              <a:r>
                <a:rPr lang="en-US" altLang="zh-CN" sz="3600" b="1" kern="0" noProof="0" dirty="0" err="1" smtClean="0">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biết</a:t>
              </a:r>
              <a:r>
                <a:rPr lang="en-US" altLang="zh-CN" sz="3600" b="1" kern="0" noProof="0" dirty="0" smtClean="0">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 </a:t>
              </a:r>
              <a:r>
                <a:rPr lang="en-US" altLang="zh-CN" sz="3600" b="1" kern="0" noProof="0" dirty="0" err="1" smtClean="0">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số</a:t>
              </a:r>
              <a:r>
                <a:rPr lang="en-US" altLang="zh-CN" sz="3600" b="1" kern="0" noProof="0" dirty="0" smtClean="0">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 </a:t>
              </a:r>
              <a:r>
                <a:rPr lang="en-US" altLang="zh-CN" sz="3600" b="1" kern="0" noProof="0" dirty="0" err="1" smtClean="0">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từ</a:t>
              </a:r>
              <a:endParaRPr kumimoji="0" lang="zh-CN" altLang="en-US" sz="3600" b="1" i="0" u="none" strike="noStrike" kern="0" cap="none" spc="0" normalizeH="0" baseline="0" noProof="0" dirty="0">
                <a:ln>
                  <a:noFill/>
                </a:ln>
                <a:solidFill>
                  <a:schemeClr val="tx1">
                    <a:lumMod val="75000"/>
                    <a:lumOff val="25000"/>
                  </a:schemeClr>
                </a:solidFill>
                <a:effectLst/>
                <a:uLnTx/>
                <a:uFillTx/>
                <a:latin typeface="Times New Roman" pitchFamily="18" charset="0"/>
                <a:ea typeface="方正清刻本悦宋简体" panose="02000000000000000000" charset="-122"/>
                <a:cs typeface="Times New Roman" pitchFamily="18" charset="0"/>
                <a:sym typeface="+mn-ea"/>
              </a:endParaRPr>
            </a:p>
          </p:txBody>
        </p:sp>
        <p:sp>
          <p:nvSpPr>
            <p:cNvPr id="18" name="文本框 17"/>
            <p:cNvSpPr txBox="1"/>
            <p:nvPr/>
          </p:nvSpPr>
          <p:spPr>
            <a:xfrm>
              <a:off x="5821045" y="2181225"/>
              <a:ext cx="3064510" cy="247015"/>
            </a:xfrm>
            <a:prstGeom prst="rect">
              <a:avLst/>
            </a:prstGeom>
            <a:noFill/>
          </p:spPr>
          <p:txBody>
            <a:bodyPr anchor="ctr"/>
            <a:lstStyle/>
            <a:p>
              <a:pPr algn="l"/>
              <a:endParaRPr kumimoji="0" lang="en-US" altLang="zh-CN" sz="900" i="0" u="none" strike="noStrike" kern="0" cap="none" spc="0" normalizeH="0" baseline="0" noProof="0" dirty="0">
                <a:ln>
                  <a:noFill/>
                </a:ln>
                <a:solidFill>
                  <a:schemeClr val="tx1">
                    <a:lumMod val="65000"/>
                    <a:lumOff val="35000"/>
                  </a:schemeClr>
                </a:solidFill>
                <a:effectLst/>
                <a:uLnTx/>
                <a:uFillTx/>
                <a:ea typeface="方正舒体" panose="02010601030101010101" charset="-122"/>
                <a:sym typeface="+mn-ea"/>
              </a:endParaRPr>
            </a:p>
          </p:txBody>
        </p:sp>
      </p:grpSp>
      <p:grpSp>
        <p:nvGrpSpPr>
          <p:cNvPr id="3" name="组合 2"/>
          <p:cNvGrpSpPr/>
          <p:nvPr/>
        </p:nvGrpSpPr>
        <p:grpSpPr>
          <a:xfrm>
            <a:off x="5593715" y="3208655"/>
            <a:ext cx="6039484" cy="654050"/>
            <a:chOff x="5009515" y="2776855"/>
            <a:chExt cx="6039484" cy="654050"/>
          </a:xfrm>
        </p:grpSpPr>
        <p:sp>
          <p:nvSpPr>
            <p:cNvPr id="12" name="椭圆 11"/>
            <p:cNvSpPr/>
            <p:nvPr/>
          </p:nvSpPr>
          <p:spPr>
            <a:xfrm>
              <a:off x="5009515" y="277685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75000"/>
                      <a:lumOff val="25000"/>
                    </a:schemeClr>
                  </a:solidFill>
                  <a:latin typeface="Times New Roman" pitchFamily="18" charset="0"/>
                  <a:ea typeface="微软雅黑" panose="020B0503020204020204" charset="-122"/>
                  <a:cs typeface="Times New Roman" pitchFamily="18" charset="0"/>
                  <a:sym typeface="+mn-ea"/>
                </a:rPr>
                <a:t>II.</a:t>
              </a:r>
            </a:p>
          </p:txBody>
        </p:sp>
        <p:sp>
          <p:nvSpPr>
            <p:cNvPr id="40" name="文本框 39"/>
            <p:cNvSpPr txBox="1"/>
            <p:nvPr/>
          </p:nvSpPr>
          <p:spPr>
            <a:xfrm>
              <a:off x="5808344" y="2860675"/>
              <a:ext cx="5240655"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en-US" altLang="zh-CN" sz="3600" b="1" kern="0" dirty="0" err="1">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Luyện</a:t>
              </a:r>
              <a:r>
                <a:rPr lang="en-US" altLang="zh-CN" sz="3600" b="1" kern="0" dirty="0">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 </a:t>
              </a:r>
              <a:r>
                <a:rPr lang="en-US" altLang="zh-CN" sz="3600" b="1" kern="0" dirty="0" err="1">
                  <a:solidFill>
                    <a:schemeClr val="tx1">
                      <a:lumMod val="75000"/>
                      <a:lumOff val="25000"/>
                    </a:schemeClr>
                  </a:solidFill>
                  <a:latin typeface="Times New Roman" pitchFamily="18" charset="0"/>
                  <a:ea typeface="方正清刻本悦宋简体" panose="02000000000000000000" charset="-122"/>
                  <a:cs typeface="Times New Roman" pitchFamily="18" charset="0"/>
                  <a:sym typeface="+mn-ea"/>
                </a:rPr>
                <a:t>tập</a:t>
              </a:r>
              <a:endParaRPr kumimoji="0" lang="zh-CN" altLang="en-US" sz="3600" b="1" i="0" u="none" strike="noStrike" kern="0" cap="none" spc="0" normalizeH="0" baseline="0" noProof="0" dirty="0">
                <a:ln>
                  <a:noFill/>
                </a:ln>
                <a:solidFill>
                  <a:schemeClr val="tx1">
                    <a:lumMod val="75000"/>
                    <a:lumOff val="25000"/>
                  </a:schemeClr>
                </a:solidFill>
                <a:effectLst/>
                <a:uLnTx/>
                <a:uFillTx/>
                <a:latin typeface="Times New Roman" pitchFamily="18" charset="0"/>
                <a:ea typeface="方正清刻本悦宋简体" panose="02000000000000000000" charset="-122"/>
                <a:cs typeface="Times New Roman" pitchFamily="18" charset="0"/>
                <a:sym typeface="+mn-ea"/>
              </a:endParaRPr>
            </a:p>
          </p:txBody>
        </p:sp>
        <p:sp>
          <p:nvSpPr>
            <p:cNvPr id="19" name="文本框 18"/>
            <p:cNvSpPr txBox="1"/>
            <p:nvPr/>
          </p:nvSpPr>
          <p:spPr>
            <a:xfrm>
              <a:off x="5821045" y="3183890"/>
              <a:ext cx="3064510" cy="247015"/>
            </a:xfrm>
            <a:prstGeom prst="rect">
              <a:avLst/>
            </a:prstGeom>
            <a:noFill/>
          </p:spPr>
          <p:txBody>
            <a:bodyPr anchor="ctr"/>
            <a:lstStyle/>
            <a:p>
              <a:pPr algn="l"/>
              <a:endParaRPr kumimoji="0" lang="en-US" altLang="zh-CN" sz="900" i="0" u="none" strike="noStrike" kern="0" cap="none" spc="0" normalizeH="0" baseline="0" noProof="0" dirty="0">
                <a:ln>
                  <a:noFill/>
                </a:ln>
                <a:solidFill>
                  <a:schemeClr val="tx1">
                    <a:lumMod val="65000"/>
                    <a:lumOff val="35000"/>
                  </a:schemeClr>
                </a:solidFill>
                <a:effectLst/>
                <a:uLnTx/>
                <a:uFillTx/>
                <a:ea typeface="方正舒体" panose="02010601030101010101" charset="-122"/>
                <a:sym typeface="+mn-ea"/>
              </a:endParaRPr>
            </a:p>
          </p:txBody>
        </p:sp>
      </p:grpSp>
      <p:pic>
        <p:nvPicPr>
          <p:cNvPr id="22" name="图片 21" descr="3"/>
          <p:cNvPicPr>
            <a:picLocks noChangeAspect="1"/>
          </p:cNvPicPr>
          <p:nvPr/>
        </p:nvPicPr>
        <p:blipFill>
          <a:blip r:embed="rId3" cstate="print"/>
          <a:srcRect l="16451" t="26544" r="13022" b="21858"/>
          <a:stretch>
            <a:fillRect/>
          </a:stretch>
        </p:blipFill>
        <p:spPr>
          <a:xfrm rot="2040000">
            <a:off x="6341109" y="141298"/>
            <a:ext cx="832485" cy="1069975"/>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752" y="550611"/>
            <a:ext cx="6462897" cy="6462897"/>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32931">
            <a:off x="8289155" y="5042154"/>
            <a:ext cx="3719885" cy="2058211"/>
          </a:xfrm>
          <a:prstGeom prst="rect">
            <a:avLst/>
          </a:prstGeom>
        </p:spPr>
      </p:pic>
    </p:spTree>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1885" y="-38418"/>
            <a:ext cx="4748381"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
          <p:cNvPicPr>
            <a:picLocks noChangeAspect="1"/>
          </p:cNvPicPr>
          <p:nvPr/>
        </p:nvPicPr>
        <p:blipFill>
          <a:blip r:embed="rId3" cstate="print"/>
          <a:srcRect l="16451" t="26544" r="13022" b="21858"/>
          <a:stretch>
            <a:fillRect/>
          </a:stretch>
        </p:blipFill>
        <p:spPr>
          <a:xfrm rot="2040000">
            <a:off x="10174584" y="333554"/>
            <a:ext cx="832485" cy="1069975"/>
          </a:xfrm>
          <a:prstGeom prst="rect">
            <a:avLst/>
          </a:prstGeom>
        </p:spPr>
      </p:pic>
      <p:sp>
        <p:nvSpPr>
          <p:cNvPr id="5" name="文本框 4"/>
          <p:cNvSpPr txBox="1"/>
          <p:nvPr/>
        </p:nvSpPr>
        <p:spPr>
          <a:xfrm rot="16200000">
            <a:off x="8663967" y="1596381"/>
            <a:ext cx="2400657" cy="3774875"/>
          </a:xfrm>
          <a:prstGeom prst="rect">
            <a:avLst/>
          </a:prstGeom>
          <a:noFill/>
        </p:spPr>
        <p:txBody>
          <a:bodyPr vert="eaVert" wrap="square" rtlCol="0">
            <a:spAutoFit/>
          </a:bodyPr>
          <a:lstStyle/>
          <a:p>
            <a:pPr algn="ctr"/>
            <a:r>
              <a:rPr lang="en-US" altLang="zh-CN" sz="7200" b="1" dirty="0" err="1" smtClean="0">
                <a:solidFill>
                  <a:srgbClr val="7030A0"/>
                </a:solidFill>
                <a:latin typeface="Times New Roman" pitchFamily="18" charset="0"/>
                <a:ea typeface="方正清刻本悦宋简体" panose="02000000000000000000" charset="-122"/>
                <a:cs typeface="Times New Roman" pitchFamily="18" charset="0"/>
              </a:rPr>
              <a:t>Nhận</a:t>
            </a:r>
            <a:r>
              <a:rPr lang="en-US" altLang="zh-CN" sz="7200" b="1" dirty="0" smtClean="0">
                <a:solidFill>
                  <a:srgbClr val="7030A0"/>
                </a:solidFill>
                <a:latin typeface="Times New Roman" pitchFamily="18" charset="0"/>
                <a:ea typeface="方正清刻本悦宋简体" panose="02000000000000000000" charset="-122"/>
                <a:cs typeface="Times New Roman" pitchFamily="18" charset="0"/>
              </a:rPr>
              <a:t> </a:t>
            </a:r>
            <a:r>
              <a:rPr lang="en-US" altLang="zh-CN" sz="7200" b="1" dirty="0" err="1" smtClean="0">
                <a:solidFill>
                  <a:srgbClr val="7030A0"/>
                </a:solidFill>
                <a:latin typeface="Times New Roman" pitchFamily="18" charset="0"/>
                <a:ea typeface="方正清刻本悦宋简体" panose="02000000000000000000" charset="-122"/>
                <a:cs typeface="Times New Roman" pitchFamily="18" charset="0"/>
              </a:rPr>
              <a:t>biết</a:t>
            </a:r>
            <a:r>
              <a:rPr lang="en-US" altLang="zh-CN" sz="7200" b="1" dirty="0" smtClean="0">
                <a:solidFill>
                  <a:srgbClr val="7030A0"/>
                </a:solidFill>
                <a:latin typeface="Times New Roman" pitchFamily="18" charset="0"/>
                <a:ea typeface="方正清刻本悦宋简体" panose="02000000000000000000" charset="-122"/>
                <a:cs typeface="Times New Roman" pitchFamily="18" charset="0"/>
              </a:rPr>
              <a:t> </a:t>
            </a:r>
            <a:r>
              <a:rPr lang="en-US" altLang="zh-CN" sz="7200" b="1" dirty="0" err="1" smtClean="0">
                <a:solidFill>
                  <a:srgbClr val="7030A0"/>
                </a:solidFill>
                <a:latin typeface="Times New Roman" pitchFamily="18" charset="0"/>
                <a:ea typeface="方正清刻本悦宋简体" panose="02000000000000000000" charset="-122"/>
                <a:cs typeface="Times New Roman" pitchFamily="18" charset="0"/>
              </a:rPr>
              <a:t>số</a:t>
            </a:r>
            <a:r>
              <a:rPr lang="en-US" altLang="zh-CN" sz="7200" b="1" dirty="0" smtClean="0">
                <a:solidFill>
                  <a:srgbClr val="7030A0"/>
                </a:solidFill>
                <a:latin typeface="Times New Roman" pitchFamily="18" charset="0"/>
                <a:ea typeface="方正清刻本悦宋简体" panose="02000000000000000000" charset="-122"/>
                <a:cs typeface="Times New Roman" pitchFamily="18" charset="0"/>
              </a:rPr>
              <a:t> </a:t>
            </a:r>
            <a:r>
              <a:rPr lang="en-US" altLang="zh-CN" sz="7200" b="1" dirty="0" err="1" smtClean="0">
                <a:solidFill>
                  <a:srgbClr val="7030A0"/>
                </a:solidFill>
                <a:latin typeface="Times New Roman" pitchFamily="18" charset="0"/>
                <a:ea typeface="方正清刻本悦宋简体" panose="02000000000000000000" charset="-122"/>
                <a:cs typeface="Times New Roman" pitchFamily="18" charset="0"/>
              </a:rPr>
              <a:t>từ</a:t>
            </a:r>
            <a:endParaRPr lang="zh-CN" altLang="en-US" sz="7200" b="1" dirty="0">
              <a:solidFill>
                <a:srgbClr val="7030A0"/>
              </a:solidFill>
              <a:latin typeface="Times New Roman" pitchFamily="18" charset="0"/>
              <a:ea typeface="方正清刻本悦宋简体" panose="02000000000000000000" charset="-122"/>
              <a:cs typeface="Times New Roman" pitchFamily="18" charset="0"/>
            </a:endParaRPr>
          </a:p>
        </p:txBody>
      </p:sp>
      <p:sp>
        <p:nvSpPr>
          <p:cNvPr id="8" name="文本框 7"/>
          <p:cNvSpPr txBox="1"/>
          <p:nvPr/>
        </p:nvSpPr>
        <p:spPr>
          <a:xfrm rot="16200000">
            <a:off x="6949208" y="3086595"/>
            <a:ext cx="1200329" cy="625116"/>
          </a:xfrm>
          <a:prstGeom prst="rect">
            <a:avLst/>
          </a:prstGeom>
          <a:noFill/>
        </p:spPr>
        <p:txBody>
          <a:bodyPr vert="eaVert" wrap="square" rtlCol="0">
            <a:spAutoFit/>
          </a:bodyPr>
          <a:lstStyle/>
          <a:p>
            <a:pPr algn="l"/>
            <a:r>
              <a:rPr lang="en-US" altLang="zh-CN" sz="6600" b="1" dirty="0">
                <a:solidFill>
                  <a:srgbClr val="FF0000"/>
                </a:solidFill>
                <a:latin typeface="Times New Roman" panose="02020603050405020304" pitchFamily="18" charset="0"/>
                <a:ea typeface="方正清刻本悦宋简体" panose="02000000000000000000" charset="-122"/>
                <a:cs typeface="Times New Roman" panose="02020603050405020304" pitchFamily="18" charset="0"/>
              </a:rPr>
              <a:t>I.</a:t>
            </a:r>
            <a:endParaRPr lang="zh-CN" altLang="en-US" sz="6600" b="1" dirty="0">
              <a:solidFill>
                <a:srgbClr val="FF0000"/>
              </a:solidFill>
              <a:latin typeface="Times New Roman" panose="02020603050405020304" pitchFamily="18" charset="0"/>
              <a:ea typeface="方正清刻本悦宋简体" panose="02000000000000000000" charset="-122"/>
              <a:cs typeface="Times New Roman" panose="02020603050405020304" pitchFamily="18"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36" y="546986"/>
            <a:ext cx="6462897" cy="6462897"/>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886" y="4506595"/>
            <a:ext cx="4406634" cy="2438189"/>
          </a:xfrm>
          <a:prstGeom prst="rect">
            <a:avLst/>
          </a:prstGeom>
        </p:spPr>
      </p:pic>
    </p:spTree>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447344"/>
            <a:ext cx="12192000" cy="3372181"/>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39001" b="29089"/>
          <a:stretch/>
        </p:blipFill>
        <p:spPr>
          <a:xfrm>
            <a:off x="2667000" y="-396792"/>
            <a:ext cx="6858000" cy="163504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8099" y="5648325"/>
            <a:ext cx="3561708" cy="1505348"/>
          </a:xfrm>
          <a:prstGeom prst="rect">
            <a:avLst/>
          </a:prstGeom>
        </p:spPr>
      </p:pic>
      <p:sp>
        <p:nvSpPr>
          <p:cNvPr id="20" name="Rectangle 19"/>
          <p:cNvSpPr/>
          <p:nvPr/>
        </p:nvSpPr>
        <p:spPr>
          <a:xfrm>
            <a:off x="57150" y="788352"/>
            <a:ext cx="12109807" cy="707886"/>
          </a:xfrm>
          <a:prstGeom prst="rect">
            <a:avLst/>
          </a:prstGeom>
        </p:spPr>
        <p:txBody>
          <a:bodyPr wrap="square">
            <a:spAutoFit/>
          </a:bodyPr>
          <a:lstStyle/>
          <a:p>
            <a:pPr algn="ctr"/>
            <a:r>
              <a:rPr lang="en-US" sz="4000" b="1" dirty="0" smtClean="0">
                <a:solidFill>
                  <a:srgbClr val="FF0000"/>
                </a:solidFill>
                <a:latin typeface="Times New Roman" pitchFamily="18" charset="0"/>
                <a:cs typeface="Times New Roman" pitchFamily="18" charset="0"/>
              </a:rPr>
              <a:t>a. </a:t>
            </a:r>
            <a:r>
              <a:rPr lang="en-US" sz="4000" b="1" dirty="0" err="1">
                <a:solidFill>
                  <a:srgbClr val="FF0000"/>
                </a:solidFill>
                <a:latin typeface="Times New Roman" pitchFamily="18" charset="0"/>
                <a:cs typeface="Times New Roman" pitchFamily="18" charset="0"/>
              </a:rPr>
              <a:t>Ví</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dụ</a:t>
            </a:r>
            <a:endParaRPr lang="en-US" sz="4000" b="1" dirty="0">
              <a:solidFill>
                <a:srgbClr val="FF0000"/>
              </a:solidFill>
            </a:endParaRPr>
          </a:p>
        </p:txBody>
      </p:sp>
      <p:sp>
        <p:nvSpPr>
          <p:cNvPr id="28" name="Rectangle 27"/>
          <p:cNvSpPr/>
          <p:nvPr/>
        </p:nvSpPr>
        <p:spPr>
          <a:xfrm>
            <a:off x="207058" y="1463211"/>
            <a:ext cx="11809990" cy="1978747"/>
          </a:xfrm>
          <a:prstGeom prst="rect">
            <a:avLst/>
          </a:prstGeom>
        </p:spPr>
        <p:txBody>
          <a:bodyPr wrap="square">
            <a:spAutoFit/>
          </a:bodyPr>
          <a:lstStyle/>
          <a:p>
            <a:pPr marL="742950" indent="-742950" algn="just">
              <a:lnSpc>
                <a:spcPct val="200000"/>
              </a:lnSpc>
              <a:buAutoNum type="arabicParenBoth"/>
            </a:pPr>
            <a:r>
              <a:rPr lang="en-US" sz="3300" dirty="0" err="1">
                <a:latin typeface="Times New Roman" pitchFamily="18" charset="0"/>
                <a:cs typeface="Times New Roman" pitchFamily="18" charset="0"/>
              </a:rPr>
              <a:t>Tôi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đoán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được</a:t>
            </a:r>
            <a:r>
              <a:rPr lang="en-US" sz="3300" dirty="0">
                <a:latin typeface="Times New Roman" pitchFamily="18" charset="0"/>
                <a:cs typeface="Times New Roman" pitchFamily="18" charset="0"/>
              </a:rPr>
              <a:t> </a:t>
            </a:r>
            <a:r>
              <a:rPr lang="en-US" sz="3300" b="1" dirty="0" err="1">
                <a:solidFill>
                  <a:srgbClr val="7030A0"/>
                </a:solidFill>
                <a:latin typeface="Times New Roman" pitchFamily="18" charset="0"/>
                <a:cs typeface="Times New Roman" pitchFamily="18" charset="0"/>
              </a:rPr>
              <a:t>hai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loại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hoa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hoa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mồng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gà</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và</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hoa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hướng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dương</a:t>
            </a:r>
            <a:r>
              <a:rPr lang="en-US" sz="3300" dirty="0">
                <a:latin typeface="Times New Roman" pitchFamily="18" charset="0"/>
                <a:cs typeface="Times New Roman" pitchFamily="18" charset="0"/>
              </a:rPr>
              <a:t>.</a:t>
            </a:r>
          </a:p>
          <a:p>
            <a:pPr marL="742950" indent="-742950" algn="just">
              <a:lnSpc>
                <a:spcPct val="200000"/>
              </a:lnSpc>
              <a:buAutoNum type="arabicParenBoth"/>
            </a:pPr>
            <a:r>
              <a:rPr lang="en-US" sz="3300" dirty="0" err="1">
                <a:latin typeface="Times New Roman" pitchFamily="18" charset="0"/>
                <a:cs typeface="Times New Roman" pitchFamily="18" charset="0"/>
              </a:rPr>
              <a:t>Tôi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ngồi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bàn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thứ</a:t>
            </a:r>
            <a:r>
              <a:rPr lang="en-US" sz="3300" dirty="0">
                <a:latin typeface="Times New Roman" pitchFamily="18" charset="0"/>
                <a:cs typeface="Times New Roman" pitchFamily="18" charset="0"/>
              </a:rPr>
              <a:t> </a:t>
            </a:r>
            <a:r>
              <a:rPr lang="en-US" sz="3300" b="1" dirty="0" err="1">
                <a:solidFill>
                  <a:srgbClr val="7030A0"/>
                </a:solidFill>
                <a:latin typeface="Times New Roman" pitchFamily="18" charset="0"/>
                <a:cs typeface="Times New Roman" pitchFamily="18" charset="0"/>
              </a:rPr>
              <a:t>nhất</a:t>
            </a:r>
            <a:r>
              <a:rPr lang="en-US" sz="3300" b="1" dirty="0">
                <a:solidFill>
                  <a:srgbClr val="7030A0"/>
                </a:solidFill>
                <a:latin typeface="Times New Roman" pitchFamily="18" charset="0"/>
                <a:cs typeface="Times New Roman" pitchFamily="18" charset="0"/>
              </a:rPr>
              <a:t>.</a:t>
            </a:r>
            <a:endParaRPr lang="en-US" sz="3300" b="1" dirty="0">
              <a:solidFill>
                <a:srgbClr val="7030A0"/>
              </a:solidFill>
            </a:endParaRPr>
          </a:p>
        </p:txBody>
      </p:sp>
      <p:sp>
        <p:nvSpPr>
          <p:cNvPr id="10" name="TextBox 9">
            <a:extLst>
              <a:ext uri="{FF2B5EF4-FFF2-40B4-BE49-F238E27FC236}">
                <a16:creationId xmlns:a16="http://schemas.microsoft.com/office/drawing/2014/main" id="{6C2DAF42-EB02-41F5-AAA1-036A5ADAAE57}"/>
              </a:ext>
            </a:extLst>
          </p:cNvPr>
          <p:cNvSpPr txBox="1"/>
          <p:nvPr/>
        </p:nvSpPr>
        <p:spPr>
          <a:xfrm>
            <a:off x="207058" y="3962707"/>
            <a:ext cx="11582400" cy="2616101"/>
          </a:xfrm>
          <a:prstGeom prst="rect">
            <a:avLst/>
          </a:prstGeom>
          <a:noFill/>
        </p:spPr>
        <p:txBody>
          <a:bodyPr wrap="square">
            <a:spAutoFit/>
          </a:bodyPr>
          <a:lstStyle/>
          <a:p>
            <a:pPr indent="180340" algn="just">
              <a:spcBef>
                <a:spcPts val="600"/>
              </a:spcBef>
              <a:spcAft>
                <a:spcPts val="600"/>
              </a:spcAft>
            </a:pPr>
            <a:r>
              <a:rPr lang="nl-NL" sz="3600" dirty="0">
                <a:effectLst/>
                <a:latin typeface="Times New Roman" panose="02020603050405020304" pitchFamily="18" charset="0"/>
                <a:ea typeface="Times New Roman" panose="02020603050405020304" pitchFamily="18" charset="0"/>
                <a:cs typeface="Times New Roman" panose="02020603050405020304" pitchFamily="18" charset="0"/>
              </a:rPr>
              <a:t>Các từ in đậm bổ sung ý nghĩa cho những từ nào trong câu?</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p>
            <a:pPr indent="180340" algn="just">
              <a:spcBef>
                <a:spcPts val="600"/>
              </a:spcBef>
              <a:spcAft>
                <a:spcPts val="600"/>
              </a:spcAft>
              <a:tabLst>
                <a:tab pos="1515745" algn="l"/>
              </a:tabLst>
            </a:pPr>
            <a:r>
              <a:rPr lang="nl-NL" sz="3600" dirty="0">
                <a:effectLst/>
                <a:latin typeface="Times New Roman" panose="02020603050405020304" pitchFamily="18" charset="0"/>
                <a:ea typeface="Times New Roman" panose="02020603050405020304" pitchFamily="18" charset="0"/>
                <a:cs typeface="Times New Roman" panose="02020603050405020304" pitchFamily="18" charset="0"/>
              </a:rPr>
              <a:t>Những từ được bổ sung ý nghĩa thuộc về từ loại nào?</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a:p>
            <a:pPr indent="180340" algn="just">
              <a:spcBef>
                <a:spcPts val="600"/>
              </a:spcBef>
              <a:spcAft>
                <a:spcPts val="600"/>
              </a:spcAft>
            </a:pPr>
            <a:r>
              <a:rPr lang="nl-NL" sz="3600" dirty="0">
                <a:effectLst/>
                <a:latin typeface="Times New Roman" panose="02020603050405020304" pitchFamily="18" charset="0"/>
                <a:ea typeface="Times New Roman" panose="02020603050405020304" pitchFamily="18" charset="0"/>
                <a:cs typeface="Times New Roman" panose="02020603050405020304" pitchFamily="18" charset="0"/>
              </a:rPr>
              <a:t>Các từ in đậm đứng ở vị trí nào trong cụm từ và bổ sung ý nghĩa gì?</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338767"/>
      </p:ext>
    </p:extLst>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2888</TotalTime>
  <Words>1315</Words>
  <Application>Microsoft Office PowerPoint</Application>
  <PresentationFormat>Widescreen</PresentationFormat>
  <Paragraphs>127</Paragraphs>
  <Slides>26</Slides>
  <Notes>23</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微软雅黑</vt:lpstr>
      <vt:lpstr>宋体</vt:lpstr>
      <vt:lpstr>.VnTime</vt:lpstr>
      <vt:lpstr>Arial</vt:lpstr>
      <vt:lpstr>Calibri</vt:lpstr>
      <vt:lpstr>Calibri Light</vt:lpstr>
      <vt:lpstr>Futura-Condensed-Normal</vt:lpstr>
      <vt:lpstr>方正舒体</vt:lpstr>
      <vt:lpstr>方正姚体</vt:lpstr>
      <vt:lpstr>MS Mincho</vt:lpstr>
      <vt:lpstr>Times New Roman</vt:lpstr>
      <vt:lpstr>Wingdings</vt:lpstr>
      <vt:lpstr>方正清刻本悦宋简体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MT HOAHONG</cp:lastModifiedBy>
  <cp:revision>183</cp:revision>
  <dcterms:created xsi:type="dcterms:W3CDTF">2018-06-04T07:16:00Z</dcterms:created>
  <dcterms:modified xsi:type="dcterms:W3CDTF">2024-12-04T07:33:17Z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