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4"/>
  </p:notesMasterIdLst>
  <p:sldIdLst>
    <p:sldId id="257" r:id="rId2"/>
    <p:sldId id="259" r:id="rId3"/>
    <p:sldId id="260" r:id="rId4"/>
    <p:sldId id="261" r:id="rId5"/>
    <p:sldId id="262" r:id="rId6"/>
    <p:sldId id="263" r:id="rId7"/>
    <p:sldId id="266" r:id="rId8"/>
    <p:sldId id="264" r:id="rId9"/>
    <p:sldId id="265" r:id="rId10"/>
    <p:sldId id="344" r:id="rId11"/>
    <p:sldId id="345" r:id="rId12"/>
    <p:sldId id="402" r:id="rId13"/>
    <p:sldId id="341" r:id="rId14"/>
    <p:sldId id="312" r:id="rId15"/>
    <p:sldId id="311" r:id="rId16"/>
    <p:sldId id="342" r:id="rId17"/>
    <p:sldId id="343" r:id="rId18"/>
    <p:sldId id="315" r:id="rId19"/>
    <p:sldId id="316" r:id="rId20"/>
    <p:sldId id="278" r:id="rId21"/>
    <p:sldId id="270" r:id="rId22"/>
    <p:sldId id="271" r:id="rId23"/>
    <p:sldId id="313" r:id="rId24"/>
    <p:sldId id="314" r:id="rId25"/>
    <p:sldId id="321" r:id="rId26"/>
    <p:sldId id="322" r:id="rId27"/>
    <p:sldId id="323" r:id="rId28"/>
    <p:sldId id="403" r:id="rId29"/>
    <p:sldId id="281" r:id="rId30"/>
    <p:sldId id="319" r:id="rId31"/>
    <p:sldId id="317" r:id="rId32"/>
    <p:sldId id="324" r:id="rId33"/>
    <p:sldId id="325" r:id="rId34"/>
    <p:sldId id="326" r:id="rId35"/>
    <p:sldId id="291" r:id="rId36"/>
    <p:sldId id="292" r:id="rId37"/>
    <p:sldId id="404" r:id="rId38"/>
    <p:sldId id="285" r:id="rId39"/>
    <p:sldId id="284" r:id="rId40"/>
    <p:sldId id="269" r:id="rId41"/>
    <p:sldId id="287" r:id="rId42"/>
    <p:sldId id="288" r:id="rId43"/>
    <p:sldId id="329" r:id="rId44"/>
    <p:sldId id="328" r:id="rId45"/>
    <p:sldId id="286" r:id="rId46"/>
    <p:sldId id="330" r:id="rId47"/>
    <p:sldId id="289" r:id="rId48"/>
    <p:sldId id="290" r:id="rId49"/>
    <p:sldId id="331" r:id="rId50"/>
    <p:sldId id="332" r:id="rId51"/>
    <p:sldId id="293" r:id="rId52"/>
    <p:sldId id="336" r:id="rId53"/>
    <p:sldId id="338" r:id="rId54"/>
    <p:sldId id="339" r:id="rId55"/>
    <p:sldId id="295" r:id="rId56"/>
    <p:sldId id="335" r:id="rId57"/>
    <p:sldId id="333" r:id="rId58"/>
    <p:sldId id="334" r:id="rId59"/>
    <p:sldId id="298" r:id="rId60"/>
    <p:sldId id="299" r:id="rId61"/>
    <p:sldId id="300" r:id="rId62"/>
    <p:sldId id="301" r:id="rId63"/>
    <p:sldId id="302" r:id="rId64"/>
    <p:sldId id="303" r:id="rId65"/>
    <p:sldId id="304" r:id="rId66"/>
    <p:sldId id="305" r:id="rId67"/>
    <p:sldId id="306" r:id="rId68"/>
    <p:sldId id="307" r:id="rId69"/>
    <p:sldId id="309" r:id="rId70"/>
    <p:sldId id="310" r:id="rId71"/>
    <p:sldId id="348" r:id="rId72"/>
    <p:sldId id="349" r:id="rId73"/>
  </p:sldIdLst>
  <p:sldSz cx="12192000" cy="6858000"/>
  <p:notesSz cx="6858000" cy="9144000"/>
  <p:custDataLst>
    <p:tags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C08E8-3E35-432F-AF79-7131F614D636}"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9E2CF-F454-4CD6-94EA-71CD2867517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9DA67-8F0B-4DD8-B55E-35E50048CF5E}" type="slidenum">
              <a:rPr lang="en-US" smtClean="0"/>
              <a:t>61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070599-AB9E-49E1-A8A4-B33100F1BA0B}"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70599-AB9E-49E1-A8A4-B33100F1BA0B}"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70599-AB9E-49E1-A8A4-B33100F1BA0B}"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70599-AB9E-49E1-A8A4-B33100F1BA0B}"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070599-AB9E-49E1-A8A4-B33100F1BA0B}"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070599-AB9E-49E1-A8A4-B33100F1BA0B}"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070599-AB9E-49E1-A8A4-B33100F1BA0B}" type="datetimeFigureOut">
              <a:rPr lang="en-US" smtClean="0"/>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070599-AB9E-49E1-A8A4-B33100F1BA0B}" type="datetimeFigureOut">
              <a:rPr lang="en-US" smtClean="0"/>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070599-AB9E-49E1-A8A4-B33100F1BA0B}"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070599-AB9E-49E1-A8A4-B33100F1BA0B}"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9A20-AFE1-43D5-800D-6841C392657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70599-AB9E-49E1-A8A4-B33100F1BA0B}" type="datetimeFigureOut">
              <a:rPr lang="en-US" smtClean="0"/>
              <a:t>9/20/2023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F9A20-AFE1-43D5-800D-6841C392657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740" r:id="rId3"/>
    <p:sldLayoutId id="2147483741" r:id="rId4"/>
    <p:sldLayoutId id="2147483742" r:id="rId5"/>
    <p:sldLayoutId id="2147483743" r:id="rId6"/>
    <p:sldLayoutId id="2147483744"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5.wav"/><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s://toploigiai.vn/hoa-8-bai-24-tinh-chat-cua-oxi"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slide" Target="slide69.xml"/><Relationship Id="rId4" Type="http://schemas.openxmlformats.org/officeDocument/2006/relationships/image" Target="../media/image78.GIF"/></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22.xml"/><Relationship Id="rId3" Type="http://schemas.openxmlformats.org/officeDocument/2006/relationships/image" Target="../media/image80.GIF"/><Relationship Id="rId7" Type="http://schemas.openxmlformats.org/officeDocument/2006/relationships/slide" Target="slide21.xml"/><Relationship Id="rId12" Type="http://schemas.openxmlformats.org/officeDocument/2006/relationships/slide" Target="slide66.xml"/><Relationship Id="rId17" Type="http://schemas.openxmlformats.org/officeDocument/2006/relationships/slide" Target="slide69.xml"/><Relationship Id="rId2" Type="http://schemas.openxmlformats.org/officeDocument/2006/relationships/image" Target="../media/image79.png"/><Relationship Id="rId16" Type="http://schemas.openxmlformats.org/officeDocument/2006/relationships/slide" Target="slide68.xml"/><Relationship Id="rId1" Type="http://schemas.openxmlformats.org/officeDocument/2006/relationships/slideLayout" Target="../slideLayouts/slideLayout7.xml"/><Relationship Id="rId6" Type="http://schemas.openxmlformats.org/officeDocument/2006/relationships/slide" Target="slide62.xml"/><Relationship Id="rId11" Type="http://schemas.openxmlformats.org/officeDocument/2006/relationships/slide" Target="slide65.xml"/><Relationship Id="rId5" Type="http://schemas.openxmlformats.org/officeDocument/2006/relationships/slide" Target="slide61.xml"/><Relationship Id="rId15" Type="http://schemas.openxmlformats.org/officeDocument/2006/relationships/slide" Target="slide1.xml"/><Relationship Id="rId10" Type="http://schemas.openxmlformats.org/officeDocument/2006/relationships/slide" Target="slide4.xml"/><Relationship Id="rId4" Type="http://schemas.openxmlformats.org/officeDocument/2006/relationships/slide" Target="slide3.xml"/><Relationship Id="rId9" Type="http://schemas.openxmlformats.org/officeDocument/2006/relationships/slide" Target="slide64.xml"/><Relationship Id="rId14" Type="http://schemas.openxmlformats.org/officeDocument/2006/relationships/slide" Target="slide67.xml"/></Relationships>
</file>

<file path=ppt/slides/_rels/slide6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2.xml"/><Relationship Id="rId7" Type="http://schemas.openxmlformats.org/officeDocument/2006/relationships/slide" Target="slide60.xm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8.xml"/><Relationship Id="rId5" Type="http://schemas.openxmlformats.org/officeDocument/2006/relationships/audio" Target="../media/audio6.wav"/><Relationship Id="rId4" Type="http://schemas.openxmlformats.org/officeDocument/2006/relationships/notesSlide" Target="../notesSlides/notesSlide2.xml"/><Relationship Id="rId9" Type="http://schemas.openxmlformats.org/officeDocument/2006/relationships/audio" Target="../media/audio6.wav"/></Relationships>
</file>

<file path=ppt/slides/_rels/slide6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81.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60.xml"/><Relationship Id="rId5" Type="http://schemas.openxmlformats.org/officeDocument/2006/relationships/slide" Target="slide8.xml"/><Relationship Id="rId4" Type="http://schemas.openxmlformats.org/officeDocument/2006/relationships/audio" Target="../media/audio6.wav"/></Relationships>
</file>

<file path=ppt/slides/_rels/slide6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81.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60.xml"/><Relationship Id="rId5" Type="http://schemas.openxmlformats.org/officeDocument/2006/relationships/slide" Target="slide8.xml"/><Relationship Id="rId4" Type="http://schemas.openxmlformats.org/officeDocument/2006/relationships/audio" Target="../media/audio6.wav"/></Relationships>
</file>

<file path=ppt/slides/_rels/slide6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81.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60.xml"/><Relationship Id="rId5" Type="http://schemas.openxmlformats.org/officeDocument/2006/relationships/slide" Target="slide8.xml"/><Relationship Id="rId4" Type="http://schemas.openxmlformats.org/officeDocument/2006/relationships/audio" Target="../media/audio6.wav"/></Relationships>
</file>

<file path=ppt/slides/_rels/slide6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81.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60.xml"/><Relationship Id="rId5" Type="http://schemas.openxmlformats.org/officeDocument/2006/relationships/slide" Target="slide8.xml"/><Relationship Id="rId4" Type="http://schemas.openxmlformats.org/officeDocument/2006/relationships/audio" Target="../media/audio6.wav"/></Relationships>
</file>

<file path=ppt/slides/_rels/slide6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81.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60.xml"/><Relationship Id="rId5" Type="http://schemas.openxmlformats.org/officeDocument/2006/relationships/slide" Target="slide8.xml"/><Relationship Id="rId4" Type="http://schemas.openxmlformats.org/officeDocument/2006/relationships/audio" Target="../media/audio6.wav"/></Relationships>
</file>

<file path=ppt/slides/_rels/slide6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81.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60.xml"/><Relationship Id="rId5" Type="http://schemas.openxmlformats.org/officeDocument/2006/relationships/slide" Target="slide8.xml"/><Relationship Id="rId4" Type="http://schemas.openxmlformats.org/officeDocument/2006/relationships/audio" Target="../media/audio6.wav"/></Relationships>
</file>

<file path=ppt/slides/_rels/slide6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81.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60.xml"/><Relationship Id="rId5" Type="http://schemas.openxmlformats.org/officeDocument/2006/relationships/slide" Target="slide8.xml"/><Relationship Id="rId4" Type="http://schemas.openxmlformats.org/officeDocument/2006/relationships/audio" Target="../media/audio6.wav"/></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C:\Users\Public\Pictures\Sample Pictures\Cap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927351" y="6381750"/>
            <a:ext cx="720725" cy="33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a:solidFill>
                  <a:srgbClr val="FF0000"/>
                </a:solidFill>
                <a:latin typeface="Times New Roman" panose="02020603050405020304" pitchFamily="18" charset="0"/>
                <a:cs typeface="Times New Roman" panose="02020603050405020304" pitchFamily="18" charset="0"/>
              </a:rPr>
              <a:t>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Rectangle: Rounded Corners 64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p:cNvSpPr/>
          <p:nvPr/>
        </p:nvSpPr>
        <p:spPr>
          <a:xfrm>
            <a:off x="2527628" y="482994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p:cNvSpPr/>
          <p:nvPr/>
        </p:nvSpPr>
        <p:spPr>
          <a:xfrm>
            <a:off x="2527627" y="481338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Arial" panose="020B0604020202020204" pitchFamily="34" charset="0"/>
                <a:cs typeface="Arial" panose="020B0604020202020204" pitchFamily="34" charset="0"/>
              </a:rPr>
              <a:t>TIME’S UP!</a:t>
            </a:r>
          </a:p>
        </p:txBody>
      </p:sp>
      <p:pic>
        <p:nvPicPr>
          <p:cNvPr id="189" name="图片 5" descr="OPL20U25GSXzBJYl68kk8uQGfFKzs7yb1M4KJWUiLk6ZEvGF+qCIPSnY57AbBFCvTW$21.2022.70$70+K4lPs7H94VUqPe2XwIsfPRnrXQE//QTEXxb8/8N4CNc6FpgZahzpTjFhMzSA7T/nHJa11DE8Ng2TP3iAmRczFlmslSuUNOgUeb6yRvs0="/>
          <p:cNvPicPr>
            <a:picLocks noChangeAspect="1"/>
          </p:cNvPicPr>
          <p:nvPr/>
        </p:nvPicPr>
        <p:blipFill>
          <a:blip r:embed="rId3"/>
          <a:stretch>
            <a:fillRect/>
          </a:stretch>
        </p:blipFill>
        <p:spPr>
          <a:xfrm>
            <a:off x="1165218" y="809542"/>
            <a:ext cx="799624" cy="920115"/>
          </a:xfrm>
          <a:prstGeom prst="rect">
            <a:avLst/>
          </a:prstGeom>
        </p:spPr>
      </p:pic>
      <p:sp>
        <p:nvSpPr>
          <p:cNvPr id="190" name="矩形 1" descr="OPL20U25GSXzBJYl68kk8uQGfFKzs7yb1M4KJWUiLk6ZEvGF+qCIPSnY57AbBFCvTW$21.2022.70$70+K4lPs7H94VUqPe2XwIsfPRnrXQE//QTEXxb8/8N4CNc6FpgZahzpTjFhMzSA7T/nHJa11DE8Ng2TP3iAmRczFlmslSuUNOgUeb6yRvs0="/>
          <p:cNvSpPr/>
          <p:nvPr/>
        </p:nvSpPr>
        <p:spPr>
          <a:xfrm>
            <a:off x="3304903" y="952162"/>
            <a:ext cx="8203474" cy="3844677"/>
          </a:xfrm>
          <a:prstGeom prst="rect">
            <a:avLst/>
          </a:prstGeom>
          <a:noFill/>
          <a:ln w="57150">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1" name="图片 7" descr="OPL20U25GSXzBJYl68kk8uQGfFKzs7yb1M4KJWUiLk6ZEvGF+qCIPSnY57AbBFCvTW$21.2022.70$70+K4lPs7H94VUqPe2XwIsfPRnrXQE//QTEXxb8/8N4CNc6FpgZahzpTjFhMzSA7T/nHJa11DE8Ng2TP3iAmRczFlmslSuUNOgUeb6yRvs0="/>
          <p:cNvPicPr>
            <a:picLocks noChangeAspect="1"/>
          </p:cNvPicPr>
          <p:nvPr/>
        </p:nvPicPr>
        <p:blipFill>
          <a:blip r:embed="rId4" cstate="print"/>
          <a:stretch>
            <a:fillRect/>
          </a:stretch>
        </p:blipFill>
        <p:spPr>
          <a:xfrm>
            <a:off x="17510" y="3505836"/>
            <a:ext cx="2514123" cy="3352164"/>
          </a:xfrm>
          <a:prstGeom prst="rect">
            <a:avLst/>
          </a:prstGeom>
        </p:spPr>
      </p:pic>
      <p:sp>
        <p:nvSpPr>
          <p:cNvPr id="192" name="Hộp Văn bản 11" descr="OPL20U25GSXzBJYl68kk8uQGfFKzs7yb1M4KJWUiLk6ZEvGF+qCIPSnY57AbBFCvTW$21.2022.70$70+K4lPs7H94VUqPe2XwIsfPRnrXQE//QTEXxb8/8N4CNc6FpgZahzpTjFhMzSA7T/nHJa11DE8Ng2TP3iAmRczFlmslSuUNOgUeb6yRvs0="/>
          <p:cNvSpPr txBox="1"/>
          <p:nvPr/>
        </p:nvSpPr>
        <p:spPr>
          <a:xfrm>
            <a:off x="2418699" y="279784"/>
            <a:ext cx="6703529" cy="587853"/>
          </a:xfrm>
          <a:prstGeom prst="rect">
            <a:avLst/>
          </a:prstGeom>
          <a:noFill/>
        </p:spPr>
        <p:txBody>
          <a:bodyPr wrap="square">
            <a:spAutoFit/>
          </a:bodyPr>
          <a:lstStyle/>
          <a:p>
            <a:pPr algn="ctr">
              <a:lnSpc>
                <a:spcPct val="115000"/>
              </a:lnSpc>
              <a:spcAft>
                <a:spcPts val="800"/>
              </a:spcAft>
            </a:pPr>
            <a:r>
              <a:rPr lang="en-US" sz="2800" b="1" dirty="0" err="1">
                <a:solidFill>
                  <a:schemeClr val="accent3">
                    <a:lumMod val="50000"/>
                  </a:schemeClr>
                </a:solidFill>
                <a:latin typeface="Calibri" panose="020F0502020204030204" pitchFamily="34" charset="0"/>
                <a:cs typeface="Calibri" panose="020F0502020204030204" pitchFamily="34" charset="0"/>
              </a:rPr>
              <a:t>Thảo</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luận</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nhóm</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và</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trả</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lời</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câu</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hỏi</a:t>
            </a:r>
            <a:endParaRPr lang="vi-VN" sz="2000" b="1" dirty="0">
              <a:solidFill>
                <a:schemeClr val="accent3">
                  <a:lumMod val="50000"/>
                </a:schemeClr>
              </a:solidFill>
              <a:latin typeface="Calibri" panose="020F0502020204030204" pitchFamily="34" charset="0"/>
              <a:cs typeface="Calibri" panose="020F0502020204030204" pitchFamily="34" charset="0"/>
            </a:endParaRPr>
          </a:p>
        </p:txBody>
      </p:sp>
      <p:sp>
        <p:nvSpPr>
          <p:cNvPr id="193" name="Rectangle 192" descr="OPL20U25GSXzBJYl68kk8uQGfFKzs7yb1M4KJWUiLk6ZEvGF+qCIPSnY57AbBFCvTW$21.2022.70$70+K4lPs7H94VUqPe2XwIsfPRnrXQE//QTEXxb8/8N4CNc6FpgZahzpTjFhMzSA7T/nHJa11DE8Ng2TP3iAmRczFlmslSuUNOgUeb6yRvs0="/>
          <p:cNvSpPr/>
          <p:nvPr/>
        </p:nvSpPr>
        <p:spPr>
          <a:xfrm>
            <a:off x="3415560" y="1163964"/>
            <a:ext cx="8001377" cy="3416320"/>
          </a:xfrm>
          <a:prstGeom prst="rect">
            <a:avLst/>
          </a:prstGeom>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nay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proton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ublic\Pictures\Sample Pictures\Capture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908" y="522867"/>
            <a:ext cx="8216537" cy="474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down)">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1.2022.70$70+K4lPs7H94VUqPe2XwIsfPRnrXQE//QTEXxb8/8N4CNc6FpgZahzpTjFhMzSA7T/nHJa11DE8Ng2TP3iAmRczFlmslSuUNOgUeb6yRvs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5"/>
            <a:ext cx="12192000" cy="756348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OPL20U25GSXzBJYl68kk8uQGfFKzs7yb1M4KJWUiLk6ZEvGF+qCIPSnY57AbBFCvTW$21.2022.70$70+K4lPs7H94VUqPe2XwIsfPRnrXQE//QTEXxb8/8N4CNc6FpgZahzpTjFhMzSA7T/nHJa11DE8Ng2TP3iAmRczFlmslSuUNOgUeb6yRvs0="/>
          <p:cNvSpPr txBox="1"/>
          <p:nvPr/>
        </p:nvSpPr>
        <p:spPr>
          <a:xfrm>
            <a:off x="1004416" y="428906"/>
            <a:ext cx="9663584" cy="892552"/>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2</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Mỗi</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nguyên</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tố</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hóa</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học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có</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đặc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điểm</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gì</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Lấy</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ví</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dụ</a:t>
            </a:r>
            <a:r>
              <a:rPr lang="en-US" sz="2400" b="1" dirty="0">
                <a:solidFill>
                  <a:schemeClr val="accent5">
                    <a:lumMod val="75000"/>
                  </a:schemeClr>
                </a:solidFill>
                <a:latin typeface="Times New Roman" panose="02020603050405020304" pitchFamily="18" charset="0"/>
                <a:cs typeface="Times New Roman" panose="02020603050405020304" pitchFamily="18" charset="0"/>
              </a:rPr>
              <a:t>?</a:t>
            </a:r>
          </a:p>
          <a:p>
            <a:endParaRPr lang="en-US" sz="2800" b="1" dirty="0">
              <a:solidFill>
                <a:schemeClr val="accent5">
                  <a:lumMod val="75000"/>
                </a:schemeClr>
              </a:solidFill>
            </a:endParaRPr>
          </a:p>
        </p:txBody>
      </p:sp>
      <p:sp>
        <p:nvSpPr>
          <p:cNvPr id="7" name="Rectangle 6" descr="OPL20U25GSXzBJYl68kk8uQGfFKzs7yb1M4KJWUiLk6ZEvGF+qCIPSnY57AbBFCvTW$21.2022.70$70+K4lPs7H94VUqPe2XwIsfPRnrXQE//QTEXxb8/8N4CNc6FpgZahzpTjFhMzSA7T/nHJa11DE8Ng2TP3iAmRczFlmslSuUNOgUeb6yRvs0="/>
          <p:cNvSpPr/>
          <p:nvPr/>
        </p:nvSpPr>
        <p:spPr>
          <a:xfrm>
            <a:off x="822960" y="1066801"/>
            <a:ext cx="9845040" cy="1200329"/>
          </a:xfrm>
          <a:prstGeom prst="rect">
            <a:avLst/>
          </a:prstGeom>
          <a:solidFill>
            <a:schemeClr val="bg1"/>
          </a:solidFill>
        </p:spPr>
        <p:txBody>
          <a:bodyPr wrap="square">
            <a:spAutoFit/>
          </a:bodyPr>
          <a:lstStyle/>
          <a:p>
            <a:pPr algn="just"/>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Mỗi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tố</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tính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riêng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biệt</a:t>
            </a:r>
            <a:r>
              <a:rPr lang="fr-FR" sz="2400" dirty="0">
                <a:latin typeface="Times New Roman" panose="02020603050405020304" pitchFamily="18" charset="0"/>
                <a:cs typeface="Times New Roman" panose="02020603050405020304" pitchFamily="18" charset="0"/>
              </a:rPr>
              <a:t> do </a:t>
            </a:r>
            <a:r>
              <a:rPr lang="fr-FR" sz="2400" dirty="0" err="1">
                <a:latin typeface="Times New Roman" panose="02020603050405020304" pitchFamily="18" charset="0"/>
                <a:cs typeface="Times New Roman" panose="02020603050405020304" pitchFamily="18" charset="0"/>
              </a:rPr>
              <a:t>được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hình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thành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từ</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số</a:t>
            </a:r>
            <a:r>
              <a:rPr lang="fr-FR" sz="2400" dirty="0">
                <a:latin typeface="Times New Roman" panose="02020603050405020304" pitchFamily="18" charset="0"/>
                <a:cs typeface="Times New Roman" panose="02020603050405020304" pitchFamily="18" charset="0"/>
              </a:rPr>
              <a:t> proton </a:t>
            </a:r>
            <a:r>
              <a:rPr lang="fr-FR" sz="2400" dirty="0" err="1">
                <a:latin typeface="Times New Roman" panose="02020603050405020304" pitchFamily="18" charset="0"/>
                <a:cs typeface="Times New Roman" panose="02020603050405020304" pitchFamily="18" charset="0"/>
              </a:rPr>
              <a:t>xác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định</a:t>
            </a:r>
            <a:r>
              <a:rPr lang="fr-FR" sz="2400" dirty="0">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dụ</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1.2022.70$70+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618" y="2458749"/>
            <a:ext cx="3588833" cy="2886020"/>
          </a:xfrm>
          <a:prstGeom prst="rect">
            <a:avLst/>
          </a:prstGeom>
        </p:spPr>
      </p:pic>
      <p:pic>
        <p:nvPicPr>
          <p:cNvPr id="8" name="Picture 7" descr="OPL20U25GSXzBJYl68kk8uQGfFKzs7yb1M4KJWUiLk6ZEvGF+qCIPSnY57AbBFCvTW$21.2022.70$70+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918" y="2458749"/>
            <a:ext cx="3588833" cy="2886020"/>
          </a:xfrm>
          <a:prstGeom prst="rect">
            <a:avLst/>
          </a:prstGeom>
        </p:spPr>
      </p:pic>
      <p:sp>
        <p:nvSpPr>
          <p:cNvPr id="10" name="Line Callout 1 9" descr="OPL20U25GSXzBJYl68kk8uQGfFKzs7yb1M4KJWUiLk6ZEvGF+qCIPSnY57AbBFCvTW$21.2022.70$70+K4lPs7H94VUqPe2XwIsfPRnrXQE//QTEXxb8/8N4CNc6FpgZahzpTjFhMzSA7T/nHJa11DE8Ng2TP3iAmRczFlmslSuUNOgUeb6yRvs0="/>
          <p:cNvSpPr/>
          <p:nvPr/>
        </p:nvSpPr>
        <p:spPr>
          <a:xfrm>
            <a:off x="3895673" y="5502122"/>
            <a:ext cx="981127" cy="612648"/>
          </a:xfrm>
          <a:prstGeom prst="borderCallout1">
            <a:avLst>
              <a:gd name="adj1" fmla="val 43976"/>
              <a:gd name="adj2" fmla="val 118"/>
              <a:gd name="adj3" fmla="val -30447"/>
              <a:gd name="adj4" fmla="val -341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Chì</a:t>
            </a:r>
            <a:endParaRPr lang="en-US" sz="2800" dirty="0">
              <a:latin typeface="Times New Roman" panose="02020603050405020304" pitchFamily="18" charset="0"/>
              <a:cs typeface="Times New Roman" panose="02020603050405020304" pitchFamily="18" charset="0"/>
            </a:endParaRPr>
          </a:p>
        </p:txBody>
      </p:sp>
      <p:sp>
        <p:nvSpPr>
          <p:cNvPr id="11" name="Line Callout 1 10" descr="OPL20U25GSXzBJYl68kk8uQGfFKzs7yb1M4KJWUiLk6ZEvGF+qCIPSnY57AbBFCvTW$21.2022.70$70+K4lPs7H94VUqPe2XwIsfPRnrXQE//QTEXxb8/8N4CNc6FpgZahzpTjFhMzSA7T/nHJa11DE8Ng2TP3iAmRczFlmslSuUNOgUeb6yRvs0="/>
          <p:cNvSpPr/>
          <p:nvPr/>
        </p:nvSpPr>
        <p:spPr>
          <a:xfrm>
            <a:off x="8024611" y="5502122"/>
            <a:ext cx="1347989" cy="612648"/>
          </a:xfrm>
          <a:prstGeom prst="borderCallout1">
            <a:avLst>
              <a:gd name="adj1" fmla="val 43976"/>
              <a:gd name="adj2" fmla="val 118"/>
              <a:gd name="adj3" fmla="val -28345"/>
              <a:gd name="adj4" fmla="val -665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á vàng vẫn ở mức thấp: Có nên &quot;nắm dao rơi&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085" y="653848"/>
            <a:ext cx="5715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0307" y="5082988"/>
            <a:ext cx="11442556" cy="954107"/>
          </a:xfrm>
          <a:prstGeom prst="rect">
            <a:avLst/>
          </a:prstGeom>
          <a:noFill/>
        </p:spPr>
        <p:txBody>
          <a:bodyPr wrap="non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mẩu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chỉ</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chứa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mỗi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vàng</a:t>
            </a:r>
            <a:r>
              <a:rPr lang="en-US" sz="2800" dirty="0">
                <a:solidFill>
                  <a:srgbClr val="002060"/>
                </a:solidFill>
                <a:latin typeface="Times New Roman" panose="02020603050405020304" pitchFamily="18" charset="0"/>
                <a:cs typeface="Times New Roman" panose="02020603050405020304" pitchFamily="18" charset="0"/>
              </a:rPr>
              <a:t> </a:t>
            </a:r>
          </a:p>
          <a:p>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70 proton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nhân</a:t>
            </a:r>
            <a:r>
              <a:rPr lang="en-US" sz="2800" dirty="0">
                <a:solidFill>
                  <a:srgbClr val="002060"/>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ublic\Pictures\Sample Pictures\Capt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010" y="967061"/>
            <a:ext cx="8786812" cy="434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3752010" y="413685"/>
            <a:ext cx="4214812" cy="729554"/>
          </a:xfrm>
          <a:prstGeom prst="roundRect">
            <a:avLst/>
          </a:prstGeom>
          <a:solidFill>
            <a:schemeClr val="bg1"/>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tx2"/>
                </a:solidFill>
              </a:rPr>
              <a:t>Nguyên</a:t>
            </a:r>
            <a:r>
              <a:rPr lang="en-US" sz="4000" b="1" dirty="0">
                <a:solidFill>
                  <a:schemeClr val="tx2"/>
                </a:solidFill>
              </a:rPr>
              <a:t> </a:t>
            </a:r>
            <a:r>
              <a:rPr lang="en-US" sz="4000" b="1" dirty="0" err="1">
                <a:solidFill>
                  <a:schemeClr val="tx2"/>
                </a:solidFill>
              </a:rPr>
              <a:t>tử</a:t>
            </a:r>
            <a:r>
              <a:rPr lang="en-US" sz="4000" b="1" dirty="0">
                <a:solidFill>
                  <a:schemeClr val="tx2"/>
                </a:solidFill>
              </a:rPr>
              <a:t> </a:t>
            </a:r>
            <a:r>
              <a:rPr lang="en-US" sz="4000" b="1" dirty="0" err="1">
                <a:solidFill>
                  <a:schemeClr val="tx2"/>
                </a:solidFill>
              </a:rPr>
              <a:t>chì</a:t>
            </a:r>
            <a:endParaRPr lang="vi-VN" sz="4000" b="1" dirty="0">
              <a:solidFill>
                <a:schemeClr val="tx2"/>
              </a:solidFill>
            </a:endParaRPr>
          </a:p>
        </p:txBody>
      </p:sp>
      <p:sp>
        <p:nvSpPr>
          <p:cNvPr id="7173" name="TextBox 4"/>
          <p:cNvSpPr txBox="1">
            <a:spLocks noChangeArrowheads="1"/>
          </p:cNvSpPr>
          <p:nvPr/>
        </p:nvSpPr>
        <p:spPr bwMode="auto">
          <a:xfrm>
            <a:off x="542493" y="5474639"/>
            <a:ext cx="1120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a:solidFill>
                  <a:srgbClr val="002060"/>
                </a:solidFill>
                <a:latin typeface="Times New Roman" panose="02020603050405020304" pitchFamily="18" charset="0"/>
                <a:cs typeface="Times New Roman" panose="02020603050405020304" pitchFamily="18" charset="0"/>
              </a:rPr>
              <a:t>Một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mẩu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chì</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chất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chỉ</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chứa</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các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chì</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mỗi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chì</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có</a:t>
            </a:r>
            <a:r>
              <a:rPr lang="en-US" altLang="en-US" sz="2400" b="1" dirty="0">
                <a:solidFill>
                  <a:srgbClr val="002060"/>
                </a:solidFill>
                <a:latin typeface="Times New Roman" panose="02020603050405020304" pitchFamily="18" charset="0"/>
                <a:cs typeface="Times New Roman" panose="02020603050405020304" pitchFamily="18" charset="0"/>
              </a:rPr>
              <a:t> 82 proton </a:t>
            </a:r>
            <a:r>
              <a:rPr lang="en-US" altLang="en-US" sz="2400" b="1" dirty="0" err="1">
                <a:solidFill>
                  <a:srgbClr val="002060"/>
                </a:solidFill>
                <a:latin typeface="Times New Roman" panose="02020603050405020304" pitchFamily="18" charset="0"/>
                <a:cs typeface="Times New Roman" panose="02020603050405020304" pitchFamily="18" charset="0"/>
              </a:rPr>
              <a:t>trong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hạt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nhân</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pic>
        <p:nvPicPr>
          <p:cNvPr id="3074" name="Picture 2" descr="Chì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906" y="1545611"/>
            <a:ext cx="3025588" cy="32947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diamond(in)">
                                      <p:cBhvr>
                                        <p:cTn id="7"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2560320" y="352698"/>
            <a:ext cx="7859486" cy="4937760"/>
          </a:xfrm>
          <a:prstGeom prst="rect">
            <a:avLst/>
          </a:prstGeom>
        </p:spPr>
      </p:pic>
      <p:sp>
        <p:nvSpPr>
          <p:cNvPr id="4" name="Rectangle 3"/>
          <p:cNvSpPr/>
          <p:nvPr/>
        </p:nvSpPr>
        <p:spPr>
          <a:xfrm>
            <a:off x="971006" y="5163233"/>
            <a:ext cx="9975668" cy="954107"/>
          </a:xfrm>
          <a:prstGeom prst="rect">
            <a:avLst/>
          </a:prstGeom>
        </p:spPr>
        <p:txBody>
          <a:bodyPr wrap="square">
            <a:spAutoFit/>
          </a:bodyPr>
          <a:lstStyle/>
          <a:p>
            <a:pPr marL="342900" indent="-342900">
              <a:spcBef>
                <a:spcPct val="0"/>
              </a:spcBef>
              <a:buFontTx/>
              <a:buChar char="-"/>
            </a:pP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nguyên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proton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thuộc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một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nguyên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hoá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21.2022.70$70+K4lPs7H94VUqPe2XwIsfPRnrXQE//QTEXxb8/8N4CNc6FpgZahzpTjFhMzSA7T/nHJa11DE8Ng2TP3iAmRczFlmslSuUNOgUeb6yRvs0="/>
          <p:cNvSpPr txBox="1"/>
          <p:nvPr/>
        </p:nvSpPr>
        <p:spPr>
          <a:xfrm>
            <a:off x="6683450" y="115353"/>
            <a:ext cx="3189767" cy="523220"/>
          </a:xfrm>
          <a:prstGeom prst="rect">
            <a:avLst/>
          </a:prstGeom>
          <a:noFill/>
        </p:spPr>
        <p:txBody>
          <a:bodyPr wrap="square" rtlCol="0">
            <a:spAutoFit/>
          </a:bodyPr>
          <a:lstStyle/>
          <a:p>
            <a:pPr algn="ctr"/>
            <a:r>
              <a:rPr lang="en-US" sz="2800" b="1" dirty="0">
                <a:latin typeface="Times New Roman" panose="02020603050405020304" pitchFamily="18" charset="0"/>
                <a:ea typeface="Arial" panose="020B0604020202020204" pitchFamily="34" charset="0"/>
                <a:cs typeface="Arial" panose="020B0604020202020204" pitchFamily="34" charset="0"/>
              </a:rPr>
              <a:t> </a:t>
            </a:r>
            <a:endParaRPr lang="en-US" sz="2800" b="1" dirty="0">
              <a:latin typeface="Calibri" panose="020F0502020204030204" pitchFamily="34" charset="0"/>
              <a:ea typeface="Calibri" panose="020F0502020204030204" pitchFamily="34" charset="0"/>
              <a:cs typeface="Arial" panose="020B0604020202020204" pitchFamily="34" charset="0"/>
            </a:endParaRPr>
          </a:p>
        </p:txBody>
      </p:sp>
      <p:sp>
        <p:nvSpPr>
          <p:cNvPr id="9" name="Rectangle 8" descr="OPL20U25GSXzBJYl68kk8uQGfFKzs7yb1M4KJWUiLk6ZEvGF+qCIPSnY57AbBFCvTW$21.2022.70$70+K4lPs7H94VUqPe2XwIsfPRnrXQE//QTEXxb8/8N4CNc6FpgZahzpTjFhMzSA7T/nHJa11DE8Ng2TP3iAmRczFlmslSuUNOgUeb6yRvs0="/>
          <p:cNvSpPr/>
          <p:nvPr/>
        </p:nvSpPr>
        <p:spPr>
          <a:xfrm>
            <a:off x="553492" y="216869"/>
            <a:ext cx="7132163" cy="523220"/>
          </a:xfrm>
          <a:prstGeom prst="rect">
            <a:avLst/>
          </a:prstGeom>
        </p:spPr>
        <p:txBody>
          <a:bodyPr wrap="square">
            <a:spAutoFit/>
          </a:bodyPr>
          <a:lstStyle/>
          <a:p>
            <a:pPr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proton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0" name="Picture 9" descr="OPL20U25GSXzBJYl68kk8uQGfFKzs7yb1M4KJWUiLk6ZEvGF+qCIPSnY57AbBFCvTW$21.2022.70$70+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1228" y="1777286"/>
            <a:ext cx="7620000" cy="4340627"/>
          </a:xfrm>
          <a:prstGeom prst="rect">
            <a:avLst/>
          </a:prstGeom>
        </p:spPr>
      </p:pic>
      <p:sp>
        <p:nvSpPr>
          <p:cNvPr id="8" name="TextBox 7" descr="OPL20U25GSXzBJYl68kk8uQGfFKzs7yb1M4KJWUiLk6ZEvGF+qCIPSnY57AbBFCvTW$21.2022.70$70+K4lPs7H94VUqPe2XwIsfPRnrXQE//QTEXxb8/8N4CNc6FpgZahzpTjFhMzSA7T/nHJa11DE8Ng2TP3iAmRczFlmslSuUNOgUeb6yRvs0="/>
          <p:cNvSpPr txBox="1"/>
          <p:nvPr/>
        </p:nvSpPr>
        <p:spPr>
          <a:xfrm>
            <a:off x="2421228" y="924695"/>
            <a:ext cx="9439468" cy="954107"/>
          </a:xfrm>
          <a:prstGeom prst="rect">
            <a:avLst/>
          </a:prstGeom>
          <a:noFill/>
        </p:spPr>
        <p:txBody>
          <a:bodyPr wrap="square">
            <a:spAutoFit/>
          </a:bodyPr>
          <a:lstStyle/>
          <a:p>
            <a:pPr defTabSz="457200">
              <a:defRPr/>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Số</a:t>
            </a:r>
            <a:r>
              <a:rPr lang="fr-FR"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proton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chính</a:t>
            </a:r>
            <a:r>
              <a:rPr lang="fr-FR" sz="2800" dirty="0">
                <a:latin typeface="Times New Roman" panose="02020603050405020304" pitchFamily="18" charset="0"/>
                <a:cs typeface="Times New Roman" panose="02020603050405020304" pitchFamily="18" charset="0"/>
              </a:rPr>
              <a:t> là </a:t>
            </a:r>
            <a:r>
              <a:rPr lang="fr-FR" sz="2800" dirty="0" err="1">
                <a:latin typeface="Times New Roman" panose="02020603050405020304" pitchFamily="18" charset="0"/>
                <a:cs typeface="Times New Roman" panose="02020603050405020304" pitchFamily="18" charset="0"/>
              </a:rPr>
              <a:t>số</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hiệu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nguyên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tử</a:t>
            </a:r>
            <a:r>
              <a:rPr lang="fr-FR" sz="2800" dirty="0">
                <a:latin typeface="Times New Roman" panose="02020603050405020304" pitchFamily="18" charset="0"/>
                <a:cs typeface="Times New Roman" panose="02020603050405020304" pitchFamily="18" charset="0"/>
              </a:rPr>
              <a:t>. </a:t>
            </a:r>
          </a:p>
          <a:p>
            <a:pPr defTabSz="457200">
              <a:defRPr/>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Mỗi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nguyên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tố</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hóa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học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có</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duy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nhất</a:t>
            </a:r>
            <a:r>
              <a:rPr lang="fr-FR" sz="2800" dirty="0">
                <a:latin typeface="Times New Roman" panose="02020603050405020304" pitchFamily="18" charset="0"/>
                <a:cs typeface="Times New Roman" panose="02020603050405020304" pitchFamily="18" charset="0"/>
              </a:rPr>
              <a:t> 1 </a:t>
            </a:r>
            <a:r>
              <a:rPr lang="fr-FR" sz="2800" dirty="0" err="1">
                <a:latin typeface="Times New Roman" panose="02020603050405020304" pitchFamily="18" charset="0"/>
                <a:cs typeface="Times New Roman" panose="02020603050405020304" pitchFamily="18" charset="0"/>
              </a:rPr>
              <a:t>số</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hiệu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nguyên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tử</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ảng tuần hoàn nguyên tố hoá học ĐẦY ĐỦ nhất LỚP 8,9,1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723" y="1561963"/>
            <a:ext cx="5715000" cy="35242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ảng tuần hoàn nguyên tố hóa học lớp 8, 9,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655" y="1104175"/>
            <a:ext cx="4248150" cy="3467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linds(horizontal)">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 to="" calcmode="lin" valueType="num">
                                      <p:cBhvr>
                                        <p:cTn id="12" dur="1" fill="hold"/>
                                        <p:tgtEl>
                                          <p:spTgt spid="205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ài 3: Sơ lược về bảng tuần hoàn các nguyên tố hoá học - Hoc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10" y="1094784"/>
            <a:ext cx="5447212" cy="47181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HTN Lớp 7 Bài 4: Sơ lược về bảng tuần hoàn các nguyên tố hóa học Giải sách  Khoa học tự nhiên 7 Kết nối tri thức với cuộc sống trang 23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222" y="731520"/>
            <a:ext cx="5930538" cy="50814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to="" calcmode="lin" valueType="num">
                                      <p:cBhvr>
                                        <p:cTn id="7" dur="1" fill="hold"/>
                                        <p:tgtEl>
                                          <p:spTgt spid="4098"/>
                                        </p:tgtEl>
                                      </p:cBhvr>
                                    </p:anim>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blinds(horizontal)">
                                      <p:cBhvr>
                                        <p:cTn id="1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6102" y="0"/>
            <a:ext cx="10202091" cy="6858000"/>
          </a:xfrm>
          <a:prstGeom prst="rect">
            <a:avLst/>
          </a:prstGeom>
        </p:spPr>
      </p:pic>
      <p:pic>
        <p:nvPicPr>
          <p:cNvPr id="29" name="Ghen-Co-Vy-MIN-ERI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748937" y="591051"/>
            <a:ext cx="609600" cy="609600"/>
          </a:xfrm>
          <a:prstGeom prst="rect">
            <a:avLst/>
          </a:prstGeom>
        </p:spPr>
      </p:pic>
      <p:pic>
        <p:nvPicPr>
          <p:cNvPr id="31" name="Picture 30">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39315" t="62197" r="38456" b="16132"/>
          <a:stretch>
            <a:fillRect/>
          </a:stretch>
        </p:blipFill>
        <p:spPr>
          <a:xfrm>
            <a:off x="4767451" y="2896461"/>
            <a:ext cx="2657098" cy="1276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2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50 Mẫu hình nền powerpoint dễ thương cho bạn tham kh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750898" y="1468756"/>
            <a:ext cx="8690203" cy="34298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Tx/>
              <a:buChar char="-"/>
              <a:defRPr/>
            </a:pPr>
            <a:r>
              <a:rPr lang="en-US" sz="2800" b="1" dirty="0" err="1">
                <a:solidFill>
                  <a:schemeClr val="tx1"/>
                </a:solidFill>
                <a:latin typeface="Times New Roman" panose="02020603050405020304" pitchFamily="18" charset="0"/>
                <a:cs typeface="Times New Roman" panose="02020603050405020304" pitchFamily="18" charset="0"/>
              </a:rPr>
              <a:t>Nguyên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hóa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hợp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nguyên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a:t>
            </a:r>
            <a:r>
              <a:rPr lang="en-US" sz="2800" b="1" dirty="0">
                <a:solidFill>
                  <a:schemeClr val="tx1"/>
                </a:solidFill>
                <a:latin typeface="Times New Roman" panose="02020603050405020304" pitchFamily="18" charset="0"/>
                <a:cs typeface="Times New Roman" panose="02020603050405020304" pitchFamily="18" charset="0"/>
              </a:rPr>
              <a:t> proton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a:t>
            </a:r>
          </a:p>
          <a:p>
            <a:pPr marL="342900" indent="-342900">
              <a:buFontTx/>
              <a:buChar char="-"/>
              <a:defRPr/>
            </a:pP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nguyên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nguyên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hóa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đều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tính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hóa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giống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nhau</a:t>
            </a:r>
            <a:r>
              <a:rPr lang="en-US" sz="2800" b="1" dirty="0">
                <a:solidFill>
                  <a:schemeClr val="tx1"/>
                </a:solidFill>
                <a:latin typeface="Times New Roman" panose="02020603050405020304" pitchFamily="18" charset="0"/>
                <a:cs typeface="Times New Roman" panose="02020603050405020304" pitchFamily="18" charset="0"/>
              </a:rPr>
              <a:t>. </a:t>
            </a:r>
            <a:endParaRPr lang="vi-VN" sz="2800" b="1" dirty="0">
              <a:solidFill>
                <a:schemeClr val="tx1"/>
              </a:solidFill>
              <a:latin typeface="Times New Roman" panose="02020603050405020304" pitchFamily="18" charset="0"/>
              <a:cs typeface="Times New Roman" panose="02020603050405020304" pitchFamily="18" charset="0"/>
            </a:endParaRPr>
          </a:p>
        </p:txBody>
      </p:sp>
      <p:pic>
        <p:nvPicPr>
          <p:cNvPr id="5" name="Picture 21" descr="Tay viÕt "/>
          <p:cNvPicPr>
            <a:picLocks noChangeAspect="1" noChangeArrowheads="1" noCrop="1"/>
          </p:cNvPicPr>
          <p:nvPr/>
        </p:nvPicPr>
        <p:blipFill>
          <a:blip r:embed="rId3"/>
          <a:srcRect/>
          <a:stretch>
            <a:fillRect/>
          </a:stretch>
        </p:blipFill>
        <p:spPr bwMode="auto">
          <a:xfrm>
            <a:off x="533399" y="1918018"/>
            <a:ext cx="9906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Hãy gọi tên vật thể, tên chất trong các hình ảnh dưới đây: - Quế An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3" name="AutoShape 4" descr="Hãy gọi tên vật thể, tên chất trong các hình ảnh dưới đây: - Quế An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4" name="AutoShape 6" descr="Tập Hợp Lớn Các Động Vật Khác Nhau Và Các Vật Thể Khác Trên Nền Trắng Hình  minh họa Sẵn có - Tải xuống Hình ảnh Ngay bây giờ - iStoc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45" name="Picture 7" descr="C:\Users\Admin\Pictures\istockphoto-1214896264-1024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928688"/>
            <a:ext cx="86439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5"/>
          <p:cNvSpPr txBox="1">
            <a:spLocks noChangeArrowheads="1"/>
          </p:cNvSpPr>
          <p:nvPr/>
        </p:nvSpPr>
        <p:spPr bwMode="auto">
          <a:xfrm>
            <a:off x="1831975" y="359569"/>
            <a:ext cx="7929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err="1">
                <a:solidFill>
                  <a:srgbClr val="002060"/>
                </a:solidFill>
              </a:rPr>
              <a:t>Các</a:t>
            </a:r>
            <a:r>
              <a:rPr lang="en-US" altLang="en-US" sz="1800" b="1" dirty="0">
                <a:solidFill>
                  <a:srgbClr val="002060"/>
                </a:solidFill>
              </a:rPr>
              <a:t> </a:t>
            </a:r>
            <a:r>
              <a:rPr lang="en-US" altLang="en-US" sz="1800" b="1" dirty="0" err="1">
                <a:solidFill>
                  <a:srgbClr val="002060"/>
                </a:solidFill>
              </a:rPr>
              <a:t>vật</a:t>
            </a:r>
            <a:r>
              <a:rPr lang="en-US" altLang="en-US" sz="1800" b="1" dirty="0">
                <a:solidFill>
                  <a:srgbClr val="002060"/>
                </a:solidFill>
              </a:rPr>
              <a:t> </a:t>
            </a:r>
            <a:r>
              <a:rPr lang="en-US" altLang="en-US" sz="1800" b="1" dirty="0" err="1">
                <a:solidFill>
                  <a:srgbClr val="002060"/>
                </a:solidFill>
              </a:rPr>
              <a:t>thể</a:t>
            </a:r>
            <a:r>
              <a:rPr lang="en-US" altLang="en-US" sz="1800" b="1" dirty="0">
                <a:solidFill>
                  <a:srgbClr val="002060"/>
                </a:solidFill>
              </a:rPr>
              <a:t> </a:t>
            </a:r>
            <a:r>
              <a:rPr lang="en-US" altLang="en-US" sz="1800" b="1" dirty="0" err="1">
                <a:solidFill>
                  <a:srgbClr val="002060"/>
                </a:solidFill>
              </a:rPr>
              <a:t>xung</a:t>
            </a:r>
            <a:r>
              <a:rPr lang="en-US" altLang="en-US" sz="1800" b="1" dirty="0">
                <a:solidFill>
                  <a:srgbClr val="002060"/>
                </a:solidFill>
              </a:rPr>
              <a:t> </a:t>
            </a:r>
            <a:r>
              <a:rPr lang="en-US" altLang="en-US" sz="1800" b="1" dirty="0" err="1">
                <a:solidFill>
                  <a:srgbClr val="002060"/>
                </a:solidFill>
              </a:rPr>
              <a:t>quanh</a:t>
            </a:r>
            <a:r>
              <a:rPr lang="en-US" altLang="en-US" sz="1800" b="1" dirty="0">
                <a:solidFill>
                  <a:srgbClr val="002060"/>
                </a:solidFill>
              </a:rPr>
              <a:t> </a:t>
            </a:r>
            <a:r>
              <a:rPr lang="en-US" altLang="en-US" sz="1800" b="1" dirty="0" err="1">
                <a:solidFill>
                  <a:srgbClr val="002060"/>
                </a:solidFill>
              </a:rPr>
              <a:t>chúng</a:t>
            </a:r>
            <a:r>
              <a:rPr lang="en-US" altLang="en-US" sz="1800" b="1" dirty="0">
                <a:solidFill>
                  <a:srgbClr val="002060"/>
                </a:solidFill>
              </a:rPr>
              <a:t> ta </a:t>
            </a:r>
            <a:r>
              <a:rPr lang="en-US" altLang="en-US" sz="1800" b="1" dirty="0" err="1">
                <a:solidFill>
                  <a:srgbClr val="002060"/>
                </a:solidFill>
              </a:rPr>
              <a:t>được</a:t>
            </a:r>
            <a:r>
              <a:rPr lang="en-US" altLang="en-US" sz="1800" b="1" dirty="0">
                <a:solidFill>
                  <a:srgbClr val="002060"/>
                </a:solidFill>
              </a:rPr>
              <a:t> </a:t>
            </a:r>
            <a:r>
              <a:rPr lang="en-US" altLang="en-US" sz="1800" b="1" dirty="0" err="1">
                <a:solidFill>
                  <a:srgbClr val="002060"/>
                </a:solidFill>
              </a:rPr>
              <a:t>tạo</a:t>
            </a:r>
            <a:r>
              <a:rPr lang="en-US" altLang="en-US" sz="1800" b="1" dirty="0">
                <a:solidFill>
                  <a:srgbClr val="002060"/>
                </a:solidFill>
              </a:rPr>
              <a:t> </a:t>
            </a:r>
            <a:r>
              <a:rPr lang="en-US" altLang="en-US" sz="1800" b="1" dirty="0" err="1">
                <a:solidFill>
                  <a:srgbClr val="002060"/>
                </a:solidFill>
              </a:rPr>
              <a:t>nên</a:t>
            </a:r>
            <a:r>
              <a:rPr lang="en-US" altLang="en-US" sz="1800" b="1" dirty="0">
                <a:solidFill>
                  <a:srgbClr val="002060"/>
                </a:solidFill>
              </a:rPr>
              <a:t> </a:t>
            </a:r>
            <a:r>
              <a:rPr lang="en-US" altLang="en-US" sz="1800" b="1" dirty="0" err="1">
                <a:solidFill>
                  <a:srgbClr val="002060"/>
                </a:solidFill>
              </a:rPr>
              <a:t>từ</a:t>
            </a:r>
            <a:r>
              <a:rPr lang="en-US" altLang="en-US" sz="1800" b="1" dirty="0">
                <a:solidFill>
                  <a:srgbClr val="002060"/>
                </a:solidFill>
              </a:rPr>
              <a:t> </a:t>
            </a:r>
            <a:r>
              <a:rPr lang="en-US" altLang="en-US" sz="1800" b="1" dirty="0" err="1">
                <a:solidFill>
                  <a:srgbClr val="002060"/>
                </a:solidFill>
              </a:rPr>
              <a:t>rất</a:t>
            </a:r>
            <a:r>
              <a:rPr lang="en-US" altLang="en-US" sz="1800" b="1" dirty="0">
                <a:solidFill>
                  <a:srgbClr val="002060"/>
                </a:solidFill>
              </a:rPr>
              <a:t> </a:t>
            </a:r>
            <a:r>
              <a:rPr lang="en-US" altLang="en-US" sz="1800" b="1" dirty="0" err="1">
                <a:solidFill>
                  <a:srgbClr val="002060"/>
                </a:solidFill>
              </a:rPr>
              <a:t>nhiều</a:t>
            </a:r>
            <a:r>
              <a:rPr lang="en-US" altLang="en-US" sz="1800" b="1" dirty="0">
                <a:solidFill>
                  <a:srgbClr val="002060"/>
                </a:solidFill>
              </a:rPr>
              <a:t> </a:t>
            </a:r>
            <a:r>
              <a:rPr lang="en-US" altLang="en-US" sz="1800" b="1" dirty="0" err="1">
                <a:solidFill>
                  <a:srgbClr val="002060"/>
                </a:solidFill>
              </a:rPr>
              <a:t>nguyên</a:t>
            </a:r>
            <a:r>
              <a:rPr lang="en-US" altLang="en-US" sz="1800" b="1" dirty="0">
                <a:solidFill>
                  <a:srgbClr val="002060"/>
                </a:solidFill>
              </a:rPr>
              <a:t> </a:t>
            </a:r>
            <a:r>
              <a:rPr lang="en-US" altLang="en-US" sz="1800" b="1" dirty="0" err="1">
                <a:solidFill>
                  <a:srgbClr val="002060"/>
                </a:solidFill>
              </a:rPr>
              <a:t>tử</a:t>
            </a:r>
            <a:r>
              <a:rPr lang="en-US" altLang="en-US" sz="1800" b="1" dirty="0">
                <a:solidFill>
                  <a:srgbClr val="002060"/>
                </a:solidFill>
              </a:rPr>
              <a:t> </a:t>
            </a:r>
            <a:endParaRPr lang="vi-VN" altLang="en-US" sz="1800" b="1" dirty="0">
              <a:solidFill>
                <a:srgbClr val="00206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Phân loại chất Mô hình hạt của đồng ở thể rắn, khí oxygen, khí hiếm helium,  khí carbon dioxide và muối ă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1267" name="Picture 3" descr="C:\Users\Public\Pictures\Sample Pictures\Captur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8" y="500063"/>
            <a:ext cx="370046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C:\Users\Public\Pictures\Sample Pictures\Capture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6" y="500063"/>
            <a:ext cx="3929063"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4"/>
          <p:cNvSpPr txBox="1">
            <a:spLocks noChangeArrowheads="1"/>
          </p:cNvSpPr>
          <p:nvPr/>
        </p:nvSpPr>
        <p:spPr bwMode="auto">
          <a:xfrm>
            <a:off x="3139306" y="4909186"/>
            <a:ext cx="5786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dirty="0" err="1">
                <a:solidFill>
                  <a:srgbClr val="002060"/>
                </a:solidFill>
              </a:rPr>
              <a:t>Nguyên</a:t>
            </a:r>
            <a:r>
              <a:rPr lang="en-US" altLang="en-US" sz="4000" b="1" dirty="0">
                <a:solidFill>
                  <a:srgbClr val="002060"/>
                </a:solidFill>
              </a:rPr>
              <a:t> </a:t>
            </a:r>
            <a:r>
              <a:rPr lang="en-US" altLang="en-US" sz="4000" b="1" dirty="0" err="1">
                <a:solidFill>
                  <a:srgbClr val="002060"/>
                </a:solidFill>
              </a:rPr>
              <a:t>tử</a:t>
            </a:r>
            <a:r>
              <a:rPr lang="en-US" altLang="en-US" sz="4000" b="1" dirty="0">
                <a:solidFill>
                  <a:srgbClr val="002060"/>
                </a:solidFill>
              </a:rPr>
              <a:t> </a:t>
            </a:r>
            <a:r>
              <a:rPr lang="en-US" altLang="en-US" sz="4000" b="1" dirty="0" err="1">
                <a:solidFill>
                  <a:srgbClr val="002060"/>
                </a:solidFill>
              </a:rPr>
              <a:t>cùng</a:t>
            </a:r>
            <a:r>
              <a:rPr lang="en-US" altLang="en-US" sz="4000" b="1" dirty="0">
                <a:solidFill>
                  <a:srgbClr val="002060"/>
                </a:solidFill>
              </a:rPr>
              <a:t> </a:t>
            </a:r>
            <a:r>
              <a:rPr lang="en-US" altLang="en-US" sz="4000" b="1" dirty="0" err="1">
                <a:solidFill>
                  <a:srgbClr val="002060"/>
                </a:solidFill>
              </a:rPr>
              <a:t>loại</a:t>
            </a:r>
            <a:r>
              <a:rPr lang="en-US" altLang="en-US" sz="4000" b="1" dirty="0">
                <a:solidFill>
                  <a:srgbClr val="002060"/>
                </a:solidFill>
              </a:rPr>
              <a:t> </a:t>
            </a:r>
            <a:endParaRPr lang="vi-VN" altLang="en-US" sz="4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 to="" calcmode="lin" valueType="num">
                                      <p:cBhvr>
                                        <p:cTn id="7" dur="1" fill="hold"/>
                                        <p:tgtEl>
                                          <p:spTgt spid="11267"/>
                                        </p:tgtEl>
                                      </p:cBhvr>
                                    </p:anim>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blinds(horizontal)">
                                      <p:cBhvr>
                                        <p:cTn id="12" dur="500"/>
                                        <p:tgtEl>
                                          <p:spTgt spid="1126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269"/>
                                        </p:tgtEl>
                                        <p:attrNameLst>
                                          <p:attrName>style.visibility</p:attrName>
                                        </p:attrNameLst>
                                      </p:cBhvr>
                                      <p:to>
                                        <p:strVal val="visible"/>
                                      </p:to>
                                    </p:set>
                                    <p:animEffect transition="in" filter="diamond(in)">
                                      <p:cBhvr>
                                        <p:cTn id="17" dur="2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16304" y="785073"/>
            <a:ext cx="862148" cy="705395"/>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4"/>
          <p:cNvSpPr txBox="1">
            <a:spLocks noChangeArrowheads="1"/>
          </p:cNvSpPr>
          <p:nvPr/>
        </p:nvSpPr>
        <p:spPr bwMode="auto">
          <a:xfrm>
            <a:off x="1214847" y="613954"/>
            <a:ext cx="1055478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342900" indent="-342900" eaLnBrk="1" hangingPunct="1">
              <a:spcBef>
                <a:spcPct val="0"/>
              </a:spcBef>
              <a:buFontTx/>
              <a:buChar char="-"/>
            </a:pPr>
            <a:r>
              <a:rPr lang="en-US" altLang="en-US" sz="2400" b="1" dirty="0">
                <a:solidFill>
                  <a:srgbClr val="002060"/>
                </a:solidFill>
                <a:latin typeface="Times New Roman" panose="02020603050405020304" pitchFamily="18" charset="0"/>
                <a:cs typeface="Times New Roman" panose="02020603050405020304" pitchFamily="18" charset="0"/>
              </a:rPr>
              <a:t>Ở </a:t>
            </a:r>
            <a:r>
              <a:rPr lang="en-US" altLang="en-US" sz="2400" b="1" dirty="0" err="1">
                <a:solidFill>
                  <a:srgbClr val="002060"/>
                </a:solidFill>
                <a:latin typeface="Times New Roman" panose="02020603050405020304" pitchFamily="18" charset="0"/>
                <a:cs typeface="Times New Roman" panose="02020603050405020304" pitchFamily="18" charset="0"/>
              </a:rPr>
              <a:t>Hy</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lạp</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cổ</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đại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người</a:t>
            </a:r>
            <a:r>
              <a:rPr lang="en-US" altLang="en-US" sz="2400" b="1" dirty="0">
                <a:solidFill>
                  <a:srgbClr val="002060"/>
                </a:solidFill>
                <a:latin typeface="Times New Roman" panose="02020603050405020304" pitchFamily="18" charset="0"/>
                <a:cs typeface="Times New Roman" panose="02020603050405020304" pitchFamily="18" charset="0"/>
              </a:rPr>
              <a:t> ta tin </a:t>
            </a:r>
            <a:r>
              <a:rPr lang="en-US" altLang="en-US" sz="2400" b="1" dirty="0" err="1">
                <a:solidFill>
                  <a:srgbClr val="002060"/>
                </a:solidFill>
                <a:latin typeface="Times New Roman" panose="02020603050405020304" pitchFamily="18" charset="0"/>
                <a:cs typeface="Times New Roman" panose="02020603050405020304" pitchFamily="18" charset="0"/>
              </a:rPr>
              <a:t>rằng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mọi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thứ</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đều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được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tạo</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ra</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từ</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một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hoặc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nhiều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tố</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là</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lửa</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không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khí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nước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và</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đất</a:t>
            </a:r>
            <a:r>
              <a:rPr lang="en-US" altLang="en-US" sz="2400" b="1" dirty="0">
                <a:solidFill>
                  <a:srgbClr val="002060"/>
                </a:solidFill>
                <a:latin typeface="Times New Roman" panose="02020603050405020304" pitchFamily="18" charset="0"/>
                <a:cs typeface="Times New Roman" panose="02020603050405020304" pitchFamily="18" charset="0"/>
              </a:rPr>
              <a:t>.</a:t>
            </a:r>
          </a:p>
          <a:p>
            <a:pPr marL="342900" indent="-342900" eaLnBrk="1" hangingPunct="1">
              <a:spcBef>
                <a:spcPct val="0"/>
              </a:spcBef>
              <a:buFontTx/>
              <a:buChar char="-"/>
            </a:pPr>
            <a:endParaRPr lang="en-US" altLang="en-US" sz="2400" b="1" dirty="0">
              <a:solidFill>
                <a:srgbClr val="00206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Char char="-"/>
            </a:pPr>
            <a:endParaRPr lang="en-US" altLang="en-US" sz="2400" b="1" dirty="0">
              <a:solidFill>
                <a:srgbClr val="00206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Char char="-"/>
            </a:pPr>
            <a:endParaRPr lang="en-US" altLang="en-US" sz="2400" b="1" dirty="0">
              <a:solidFill>
                <a:srgbClr val="00206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Char char="-"/>
            </a:pPr>
            <a:endParaRPr lang="en-US" altLang="en-US" sz="2400" b="1" dirty="0">
              <a:solidFill>
                <a:srgbClr val="00206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Char char="-"/>
            </a:pPr>
            <a:endParaRPr lang="en-US" altLang="en-US" sz="2400" b="1"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Ống nhòm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389" y="785073"/>
            <a:ext cx="582063" cy="5081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Ngọn Lửa đỏ Rực PNG , đốt Cháy, Cháy, Ngọn Lửa PNG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4847" y="2438240"/>
            <a:ext cx="2246810" cy="24080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 đám mây, Bầu trời, Ánh sáng mặt trời, không khí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4274" y="2378683"/>
            <a:ext cx="2246812" cy="22978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ất Nông Nghiệp Với Đất Đai Màu Mỡ Ở Asturias Tây Ban Nha Hình ảnh Sẵn có -  Tải xuống Hình ảnh Ngay bây giờ - iSt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4981" y="2378683"/>
            <a:ext cx="2448604" cy="22978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nền đơn Giản Và Tươi đẹp Mỹ Phẩm Hình ảnh Chính Ảnh Nền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3250" y="2378683"/>
            <a:ext cx="2281730" cy="2297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to="" calcmode="lin" valueType="num">
                                      <p:cBhvr>
                                        <p:cTn id="12" dur="1" fill="hold"/>
                                        <p:tgtEl>
                                          <p:spTgt spid="1028"/>
                                        </p:tgtEl>
                                      </p:cBhvr>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linds(horizontal)">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 to="" calcmode="lin" valueType="num">
                                      <p:cBhvr>
                                        <p:cTn id="22" dur="1" fill="hold"/>
                                        <p:tgtEl>
                                          <p:spTgt spid="1034"/>
                                        </p:tgtEl>
                                      </p:cBhvr>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blinds(horizontal)">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Kim mộc thủy hỏa thổ là gì? Mối liên hệ giữa chúng ra 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379" y="1136469"/>
            <a:ext cx="6662056" cy="51206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53440" y="437887"/>
            <a:ext cx="10419806" cy="830997"/>
          </a:xfrm>
          <a:prstGeom prst="rect">
            <a:avLst/>
          </a:prstGeom>
        </p:spPr>
        <p:txBody>
          <a:bodyPr wrap="square">
            <a:spAutoFit/>
          </a:bodyPr>
          <a:lstStyle/>
          <a:p>
            <a:pPr>
              <a:spcBef>
                <a:spcPct val="0"/>
              </a:spcBef>
              <a:buNone/>
            </a:pPr>
            <a:r>
              <a:rPr lang="en-US" altLang="en-US" sz="2400" b="1" dirty="0">
                <a:solidFill>
                  <a:srgbClr val="002060"/>
                </a:solidFill>
                <a:latin typeface="Times New Roman" panose="02020603050405020304" pitchFamily="18" charset="0"/>
                <a:cs typeface="Times New Roman" panose="02020603050405020304" pitchFamily="18" charset="0"/>
              </a:rPr>
              <a:t>- Ở </a:t>
            </a:r>
            <a:r>
              <a:rPr lang="en-US" altLang="en-US" sz="2400" b="1" dirty="0" err="1">
                <a:solidFill>
                  <a:srgbClr val="002060"/>
                </a:solidFill>
                <a:latin typeface="Times New Roman" panose="02020603050405020304" pitchFamily="18" charset="0"/>
                <a:cs typeface="Times New Roman" panose="02020603050405020304" pitchFamily="18" charset="0"/>
              </a:rPr>
              <a:t>Trung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Hoa</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cổ</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đại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họ</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sử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dụng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năm</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tố</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đó</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là</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kim</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mộc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thuỷ</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hoả</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và</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thổ</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để</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giải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thích</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các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hiện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tượng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của</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giới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tự</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nhiên</a:t>
            </a:r>
            <a:r>
              <a:rPr lang="en-US" altLang="en-US" sz="2400" b="1" dirty="0">
                <a:solidFill>
                  <a:srgbClr val="002060"/>
                </a:solidFill>
                <a:latin typeface="Times New Roman" panose="02020603050405020304" pitchFamily="18" charset="0"/>
                <a:cs typeface="Times New Roman" panose="02020603050405020304" pitchFamily="18" charset="0"/>
              </a:rPr>
              <a:t>.</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234" y="296862"/>
            <a:ext cx="8194360" cy="290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2"/>
          <p:cNvSpPr txBox="1">
            <a:spLocks noChangeArrowheads="1"/>
          </p:cNvSpPr>
          <p:nvPr/>
        </p:nvSpPr>
        <p:spPr bwMode="auto">
          <a:xfrm>
            <a:off x="1242946" y="239002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err="1"/>
              <a:t>Nguyên</a:t>
            </a:r>
            <a:r>
              <a:rPr lang="en-US" altLang="en-US" sz="1800" b="1" dirty="0"/>
              <a:t> </a:t>
            </a:r>
            <a:r>
              <a:rPr lang="en-US" altLang="en-US" sz="1800" b="1" dirty="0" err="1"/>
              <a:t>tử</a:t>
            </a:r>
            <a:r>
              <a:rPr lang="en-US" altLang="en-US" sz="1800" b="1" dirty="0"/>
              <a:t> 1</a:t>
            </a:r>
            <a:endParaRPr lang="vi-VN" altLang="en-US" sz="1800" b="1" dirty="0"/>
          </a:p>
        </p:txBody>
      </p:sp>
      <p:sp>
        <p:nvSpPr>
          <p:cNvPr id="13316" name="TextBox 3"/>
          <p:cNvSpPr txBox="1">
            <a:spLocks noChangeArrowheads="1"/>
          </p:cNvSpPr>
          <p:nvPr/>
        </p:nvSpPr>
        <p:spPr bwMode="auto">
          <a:xfrm>
            <a:off x="3881439" y="2398354"/>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err="1"/>
              <a:t>Nguyên</a:t>
            </a:r>
            <a:r>
              <a:rPr lang="en-US" altLang="en-US" sz="1800" b="1" dirty="0"/>
              <a:t> </a:t>
            </a:r>
            <a:r>
              <a:rPr lang="en-US" altLang="en-US" sz="1800" b="1" dirty="0" err="1"/>
              <a:t>tử</a:t>
            </a:r>
            <a:r>
              <a:rPr lang="en-US" altLang="en-US" sz="1800" b="1" dirty="0"/>
              <a:t> 2</a:t>
            </a:r>
            <a:endParaRPr lang="vi-VN" altLang="en-US" sz="1800" b="1" dirty="0"/>
          </a:p>
        </p:txBody>
      </p:sp>
      <p:sp>
        <p:nvSpPr>
          <p:cNvPr id="13317" name="TextBox 4"/>
          <p:cNvSpPr txBox="1">
            <a:spLocks noChangeArrowheads="1"/>
          </p:cNvSpPr>
          <p:nvPr/>
        </p:nvSpPr>
        <p:spPr bwMode="auto">
          <a:xfrm>
            <a:off x="6381751" y="2381458"/>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err="1"/>
              <a:t>Nguyên</a:t>
            </a:r>
            <a:r>
              <a:rPr lang="en-US" altLang="en-US" sz="1800" b="1" dirty="0"/>
              <a:t> </a:t>
            </a:r>
            <a:r>
              <a:rPr lang="en-US" altLang="en-US" sz="1800" b="1" dirty="0" err="1"/>
              <a:t>tử</a:t>
            </a:r>
            <a:r>
              <a:rPr lang="en-US" altLang="en-US" sz="1800" b="1" dirty="0"/>
              <a:t> 3</a:t>
            </a:r>
            <a:endParaRPr lang="vi-VN" altLang="en-US" sz="1800" b="1" dirty="0"/>
          </a:p>
        </p:txBody>
      </p:sp>
      <p:sp>
        <p:nvSpPr>
          <p:cNvPr id="6" name="Oval 5"/>
          <p:cNvSpPr/>
          <p:nvPr/>
        </p:nvSpPr>
        <p:spPr>
          <a:xfrm>
            <a:off x="2381250" y="3714751"/>
            <a:ext cx="285750" cy="2143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7" name="Oval 6"/>
          <p:cNvSpPr/>
          <p:nvPr/>
        </p:nvSpPr>
        <p:spPr>
          <a:xfrm>
            <a:off x="2381250" y="4071938"/>
            <a:ext cx="285750" cy="214312"/>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8" name="Oval 7"/>
          <p:cNvSpPr/>
          <p:nvPr/>
        </p:nvSpPr>
        <p:spPr>
          <a:xfrm>
            <a:off x="3452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9" name="Oval 8"/>
          <p:cNvSpPr/>
          <p:nvPr/>
        </p:nvSpPr>
        <p:spPr>
          <a:xfrm>
            <a:off x="5738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Oval 9"/>
          <p:cNvSpPr/>
          <p:nvPr/>
        </p:nvSpPr>
        <p:spPr>
          <a:xfrm>
            <a:off x="8024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1" name="Oval 10"/>
          <p:cNvSpPr/>
          <p:nvPr/>
        </p:nvSpPr>
        <p:spPr>
          <a:xfrm>
            <a:off x="2381250" y="4429126"/>
            <a:ext cx="285750" cy="214313"/>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3324" name="TextBox 11"/>
          <p:cNvSpPr txBox="1">
            <a:spLocks noChangeArrowheads="1"/>
          </p:cNvSpPr>
          <p:nvPr/>
        </p:nvSpPr>
        <p:spPr bwMode="auto">
          <a:xfrm>
            <a:off x="2881314" y="3643314"/>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electron</a:t>
            </a:r>
            <a:endParaRPr lang="vi-VN" altLang="en-US" sz="1800" b="1"/>
          </a:p>
        </p:txBody>
      </p:sp>
      <p:sp>
        <p:nvSpPr>
          <p:cNvPr id="13325" name="TextBox 12"/>
          <p:cNvSpPr txBox="1">
            <a:spLocks noChangeArrowheads="1"/>
          </p:cNvSpPr>
          <p:nvPr/>
        </p:nvSpPr>
        <p:spPr bwMode="auto">
          <a:xfrm>
            <a:off x="2890839" y="3987800"/>
            <a:ext cx="185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t>proton</a:t>
            </a:r>
            <a:endParaRPr lang="vi-VN" altLang="en-US" sz="1800" b="1" dirty="0"/>
          </a:p>
        </p:txBody>
      </p:sp>
      <p:sp>
        <p:nvSpPr>
          <p:cNvPr id="13326" name="TextBox 13"/>
          <p:cNvSpPr txBox="1">
            <a:spLocks noChangeArrowheads="1"/>
          </p:cNvSpPr>
          <p:nvPr/>
        </p:nvSpPr>
        <p:spPr bwMode="auto">
          <a:xfrm>
            <a:off x="2881314" y="434498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neutron</a:t>
            </a:r>
            <a:endParaRPr lang="vi-VN" altLang="en-US" sz="1800" b="1"/>
          </a:p>
        </p:txBody>
      </p:sp>
      <p:graphicFrame>
        <p:nvGraphicFramePr>
          <p:cNvPr id="15" name="Table 14"/>
          <p:cNvGraphicFramePr>
            <a:graphicFrameLocks noGrp="1"/>
          </p:cNvGraphicFramePr>
          <p:nvPr/>
        </p:nvGraphicFramePr>
        <p:xfrm>
          <a:off x="4262438" y="3725754"/>
          <a:ext cx="6096000" cy="2500312"/>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625078">
                <a:tc>
                  <a:txBody>
                    <a:bodyPr/>
                    <a:lstStyle/>
                    <a:p>
                      <a:endParaRPr lang="vi-VN" sz="1800" b="1">
                        <a:solidFill>
                          <a:schemeClr val="tx2"/>
                        </a:solidFill>
                      </a:endParaRPr>
                    </a:p>
                  </a:txBody>
                  <a:tcPr marT="45719" marB="45719"/>
                </a:tc>
                <a:tc>
                  <a:txBody>
                    <a:bodyPr/>
                    <a:lstStyle/>
                    <a:p>
                      <a:r>
                        <a:rPr lang="en-US" sz="1800" b="1" dirty="0" err="1">
                          <a:solidFill>
                            <a:schemeClr val="bg1"/>
                          </a:solidFill>
                        </a:rPr>
                        <a:t>Số</a:t>
                      </a:r>
                      <a:r>
                        <a:rPr lang="en-US" sz="1800" b="1" baseline="0" dirty="0">
                          <a:solidFill>
                            <a:schemeClr val="bg1"/>
                          </a:solidFill>
                        </a:rPr>
                        <a:t> proton</a:t>
                      </a:r>
                      <a:endParaRPr lang="vi-VN" sz="1800" b="1" dirty="0">
                        <a:solidFill>
                          <a:schemeClr val="bg1"/>
                        </a:solidFill>
                      </a:endParaRPr>
                    </a:p>
                  </a:txBody>
                  <a:tcPr marT="45719" marB="45719"/>
                </a:tc>
                <a:tc>
                  <a:txBody>
                    <a:bodyPr/>
                    <a:lstStyle/>
                    <a:p>
                      <a:r>
                        <a:rPr lang="en-US" sz="1800" b="1">
                          <a:solidFill>
                            <a:schemeClr val="bg1"/>
                          </a:solidFill>
                        </a:rPr>
                        <a:t>Số</a:t>
                      </a:r>
                      <a:r>
                        <a:rPr lang="en-US" sz="1800" b="1" baseline="0">
                          <a:solidFill>
                            <a:schemeClr val="bg1"/>
                          </a:solidFill>
                        </a:rPr>
                        <a:t> electron</a:t>
                      </a:r>
                      <a:endParaRPr lang="vi-VN" sz="1800" b="1">
                        <a:solidFill>
                          <a:schemeClr val="bg1"/>
                        </a:solidFill>
                      </a:endParaRPr>
                    </a:p>
                  </a:txBody>
                  <a:tcPr marT="45719" marB="45719"/>
                </a:tc>
                <a:tc>
                  <a:txBody>
                    <a:bodyPr/>
                    <a:lstStyle/>
                    <a:p>
                      <a:r>
                        <a:rPr lang="en-US" sz="1800" b="1">
                          <a:solidFill>
                            <a:schemeClr val="bg1"/>
                          </a:solidFill>
                        </a:rPr>
                        <a:t>Số</a:t>
                      </a:r>
                      <a:r>
                        <a:rPr lang="en-US" sz="1800" b="1" baseline="0">
                          <a:solidFill>
                            <a:schemeClr val="bg1"/>
                          </a:solidFill>
                        </a:rPr>
                        <a:t>  neutron</a:t>
                      </a:r>
                      <a:endParaRPr lang="vi-VN" sz="1800" b="1">
                        <a:solidFill>
                          <a:schemeClr val="bg1"/>
                        </a:solidFill>
                      </a:endParaRPr>
                    </a:p>
                  </a:txBody>
                  <a:tcPr marT="45719" marB="45719"/>
                </a:tc>
                <a:extLst>
                  <a:ext uri="{0D108BD9-81ED-4DB2-BD59-A6C34878D82A}">
                    <a16:rowId xmlns:a16="http://schemas.microsoft.com/office/drawing/2014/main" val="10000"/>
                  </a:ext>
                </a:extLst>
              </a:tr>
              <a:tr h="625078">
                <a:tc>
                  <a:txBody>
                    <a:bodyPr/>
                    <a:lstStyle/>
                    <a:p>
                      <a:r>
                        <a:rPr lang="en-US" sz="1800" b="1" dirty="0" err="1">
                          <a:solidFill>
                            <a:schemeClr val="tx2"/>
                          </a:solidFill>
                        </a:rPr>
                        <a:t>Nguyên</a:t>
                      </a:r>
                      <a:r>
                        <a:rPr lang="en-US" sz="1800" b="1" baseline="0" dirty="0">
                          <a:solidFill>
                            <a:schemeClr val="tx2"/>
                          </a:solidFill>
                        </a:rPr>
                        <a:t> </a:t>
                      </a:r>
                      <a:r>
                        <a:rPr lang="en-US" sz="1800" b="1" baseline="0" dirty="0" err="1">
                          <a:solidFill>
                            <a:schemeClr val="tx2"/>
                          </a:solidFill>
                        </a:rPr>
                        <a:t>tử</a:t>
                      </a:r>
                      <a:r>
                        <a:rPr lang="en-US" sz="1800" b="1" baseline="0" dirty="0">
                          <a:solidFill>
                            <a:schemeClr val="tx2"/>
                          </a:solidFill>
                        </a:rPr>
                        <a:t> 1</a:t>
                      </a:r>
                      <a:endParaRPr lang="vi-VN" sz="1800" b="1" dirty="0">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extLst>
                  <a:ext uri="{0D108BD9-81ED-4DB2-BD59-A6C34878D82A}">
                    <a16:rowId xmlns:a16="http://schemas.microsoft.com/office/drawing/2014/main" val="10001"/>
                  </a:ext>
                </a:extLst>
              </a:tr>
              <a:tr h="625078">
                <a:tc>
                  <a:txBody>
                    <a:bodyPr/>
                    <a:lstStyle/>
                    <a:p>
                      <a:r>
                        <a:rPr lang="en-US" sz="1800" b="1" dirty="0" err="1">
                          <a:solidFill>
                            <a:schemeClr val="tx2"/>
                          </a:solidFill>
                        </a:rPr>
                        <a:t>Nguyên</a:t>
                      </a:r>
                      <a:r>
                        <a:rPr lang="en-US" sz="1800" b="1" baseline="0" dirty="0">
                          <a:solidFill>
                            <a:schemeClr val="tx2"/>
                          </a:solidFill>
                        </a:rPr>
                        <a:t> </a:t>
                      </a:r>
                      <a:r>
                        <a:rPr lang="en-US" sz="1800" b="1" baseline="0" dirty="0" err="1">
                          <a:solidFill>
                            <a:schemeClr val="tx2"/>
                          </a:solidFill>
                        </a:rPr>
                        <a:t>tử</a:t>
                      </a:r>
                      <a:r>
                        <a:rPr lang="en-US" sz="1800" b="1" baseline="0" dirty="0">
                          <a:solidFill>
                            <a:schemeClr val="tx2"/>
                          </a:solidFill>
                        </a:rPr>
                        <a:t> 2</a:t>
                      </a:r>
                      <a:endParaRPr lang="vi-VN" sz="1800" b="1" dirty="0">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extLst>
                  <a:ext uri="{0D108BD9-81ED-4DB2-BD59-A6C34878D82A}">
                    <a16:rowId xmlns:a16="http://schemas.microsoft.com/office/drawing/2014/main" val="10002"/>
                  </a:ext>
                </a:extLst>
              </a:tr>
              <a:tr h="625078">
                <a:tc>
                  <a:txBody>
                    <a:bodyPr/>
                    <a:lstStyle/>
                    <a:p>
                      <a:r>
                        <a:rPr lang="en-US" sz="1800" b="1">
                          <a:solidFill>
                            <a:schemeClr val="tx2"/>
                          </a:solidFill>
                        </a:rPr>
                        <a:t>Nguyên</a:t>
                      </a:r>
                      <a:r>
                        <a:rPr lang="en-US" sz="1800" b="1" baseline="0">
                          <a:solidFill>
                            <a:schemeClr val="tx2"/>
                          </a:solidFill>
                        </a:rPr>
                        <a:t> tử 3</a:t>
                      </a:r>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dirty="0">
                        <a:solidFill>
                          <a:schemeClr val="tx2"/>
                        </a:solidFill>
                      </a:endParaRPr>
                    </a:p>
                  </a:txBody>
                  <a:tcPr marT="45719" marB="45719"/>
                </a:tc>
                <a:extLst>
                  <a:ext uri="{0D108BD9-81ED-4DB2-BD59-A6C34878D82A}">
                    <a16:rowId xmlns:a16="http://schemas.microsoft.com/office/drawing/2014/main" val="10003"/>
                  </a:ext>
                </a:extLst>
              </a:tr>
            </a:tbl>
          </a:graphicData>
        </a:graphic>
      </p:graphicFrame>
      <p:sp>
        <p:nvSpPr>
          <p:cNvPr id="16" name="Rounded Rectangle 15"/>
          <p:cNvSpPr/>
          <p:nvPr/>
        </p:nvSpPr>
        <p:spPr>
          <a:xfrm>
            <a:off x="6056812" y="3258165"/>
            <a:ext cx="3000375" cy="3571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rPr>
              <a:t>PHIẾU HỌC TẬP 1</a:t>
            </a:r>
            <a:endParaRPr lang="vi-VN" sz="2800" b="1" dirty="0">
              <a:solidFill>
                <a:schemeClr val="tx1"/>
              </a:solidFill>
            </a:endParaRPr>
          </a:p>
        </p:txBody>
      </p:sp>
      <p:sp>
        <p:nvSpPr>
          <p:cNvPr id="17" name="TextBox 16"/>
          <p:cNvSpPr txBox="1"/>
          <p:nvPr/>
        </p:nvSpPr>
        <p:spPr>
          <a:xfrm>
            <a:off x="6238875" y="4339378"/>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18" name="TextBox 17"/>
          <p:cNvSpPr txBox="1"/>
          <p:nvPr/>
        </p:nvSpPr>
        <p:spPr>
          <a:xfrm>
            <a:off x="6238875" y="4997089"/>
            <a:ext cx="642938" cy="523875"/>
          </a:xfrm>
          <a:prstGeom prst="rect">
            <a:avLst/>
          </a:prstGeom>
          <a:noFill/>
        </p:spPr>
        <p:txBody>
          <a:bodyPr>
            <a:spAutoFit/>
          </a:bodyPr>
          <a:lstStyle/>
          <a:p>
            <a:pPr algn="ctr" eaLnBrk="1" hangingPunct="1">
              <a:defRPr/>
            </a:pPr>
            <a:r>
              <a:rPr lang="en-US" sz="2800" b="1" dirty="0">
                <a:solidFill>
                  <a:schemeClr val="tx2">
                    <a:lumMod val="75000"/>
                  </a:schemeClr>
                </a:solidFill>
              </a:rPr>
              <a:t>1</a:t>
            </a:r>
            <a:endParaRPr lang="vi-VN" sz="2800" b="1" dirty="0">
              <a:solidFill>
                <a:schemeClr val="tx2">
                  <a:lumMod val="75000"/>
                </a:schemeClr>
              </a:solidFill>
            </a:endParaRPr>
          </a:p>
        </p:txBody>
      </p:sp>
      <p:sp>
        <p:nvSpPr>
          <p:cNvPr id="19" name="TextBox 18"/>
          <p:cNvSpPr txBox="1"/>
          <p:nvPr/>
        </p:nvSpPr>
        <p:spPr>
          <a:xfrm>
            <a:off x="6259015" y="5649065"/>
            <a:ext cx="642938" cy="523875"/>
          </a:xfrm>
          <a:prstGeom prst="rect">
            <a:avLst/>
          </a:prstGeom>
          <a:noFill/>
        </p:spPr>
        <p:txBody>
          <a:bodyPr>
            <a:spAutoFit/>
          </a:bodyPr>
          <a:lstStyle/>
          <a:p>
            <a:pPr algn="ctr" eaLnBrk="1" hangingPunct="1">
              <a:defRPr/>
            </a:pPr>
            <a:r>
              <a:rPr lang="en-US" sz="2800" b="1" dirty="0">
                <a:solidFill>
                  <a:schemeClr val="tx2">
                    <a:lumMod val="75000"/>
                  </a:schemeClr>
                </a:solidFill>
              </a:rPr>
              <a:t>1</a:t>
            </a:r>
            <a:endParaRPr lang="vi-VN" sz="2800" b="1" dirty="0">
              <a:solidFill>
                <a:schemeClr val="tx2">
                  <a:lumMod val="75000"/>
                </a:schemeClr>
              </a:solidFill>
            </a:endParaRPr>
          </a:p>
        </p:txBody>
      </p:sp>
      <p:sp>
        <p:nvSpPr>
          <p:cNvPr id="20" name="TextBox 19"/>
          <p:cNvSpPr txBox="1"/>
          <p:nvPr/>
        </p:nvSpPr>
        <p:spPr>
          <a:xfrm>
            <a:off x="7743281" y="4393081"/>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1" name="TextBox 20"/>
          <p:cNvSpPr txBox="1"/>
          <p:nvPr/>
        </p:nvSpPr>
        <p:spPr>
          <a:xfrm>
            <a:off x="7810500" y="5006415"/>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2" name="TextBox 21"/>
          <p:cNvSpPr txBox="1"/>
          <p:nvPr/>
        </p:nvSpPr>
        <p:spPr>
          <a:xfrm>
            <a:off x="7810500" y="5649064"/>
            <a:ext cx="642938" cy="523875"/>
          </a:xfrm>
          <a:prstGeom prst="rect">
            <a:avLst/>
          </a:prstGeom>
          <a:noFill/>
        </p:spPr>
        <p:txBody>
          <a:bodyPr>
            <a:spAutoFit/>
          </a:bodyPr>
          <a:lstStyle/>
          <a:p>
            <a:pPr algn="ctr" eaLnBrk="1" hangingPunct="1">
              <a:defRPr/>
            </a:pPr>
            <a:r>
              <a:rPr lang="en-US" sz="2800" b="1" dirty="0">
                <a:solidFill>
                  <a:schemeClr val="tx2">
                    <a:lumMod val="75000"/>
                  </a:schemeClr>
                </a:solidFill>
              </a:rPr>
              <a:t>1</a:t>
            </a:r>
            <a:endParaRPr lang="vi-VN" sz="2800" b="1" dirty="0">
              <a:solidFill>
                <a:schemeClr val="tx2">
                  <a:lumMod val="75000"/>
                </a:schemeClr>
              </a:solidFill>
            </a:endParaRPr>
          </a:p>
        </p:txBody>
      </p:sp>
      <p:sp>
        <p:nvSpPr>
          <p:cNvPr id="23" name="TextBox 22"/>
          <p:cNvSpPr txBox="1"/>
          <p:nvPr/>
        </p:nvSpPr>
        <p:spPr>
          <a:xfrm>
            <a:off x="9247687" y="4385855"/>
            <a:ext cx="642937" cy="523875"/>
          </a:xfrm>
          <a:prstGeom prst="rect">
            <a:avLst/>
          </a:prstGeom>
          <a:noFill/>
        </p:spPr>
        <p:txBody>
          <a:bodyPr>
            <a:spAutoFit/>
          </a:bodyPr>
          <a:lstStyle/>
          <a:p>
            <a:pPr algn="ctr" eaLnBrk="1" hangingPunct="1">
              <a:defRPr/>
            </a:pPr>
            <a:r>
              <a:rPr lang="en-US" sz="2800" b="1" dirty="0">
                <a:solidFill>
                  <a:schemeClr val="tx2">
                    <a:lumMod val="75000"/>
                  </a:schemeClr>
                </a:solidFill>
              </a:rPr>
              <a:t>0</a:t>
            </a:r>
            <a:endParaRPr lang="vi-VN" sz="2800" b="1" dirty="0">
              <a:solidFill>
                <a:schemeClr val="tx2">
                  <a:lumMod val="75000"/>
                </a:schemeClr>
              </a:solidFill>
            </a:endParaRPr>
          </a:p>
        </p:txBody>
      </p:sp>
      <p:sp>
        <p:nvSpPr>
          <p:cNvPr id="24" name="TextBox 23"/>
          <p:cNvSpPr txBox="1"/>
          <p:nvPr/>
        </p:nvSpPr>
        <p:spPr>
          <a:xfrm>
            <a:off x="9247686" y="5006415"/>
            <a:ext cx="642937" cy="523875"/>
          </a:xfrm>
          <a:prstGeom prst="rect">
            <a:avLst/>
          </a:prstGeom>
          <a:noFill/>
        </p:spPr>
        <p:txBody>
          <a:bodyPr>
            <a:spAutoFit/>
          </a:bodyPr>
          <a:lstStyle/>
          <a:p>
            <a:pPr algn="ctr" eaLnBrk="1" hangingPunct="1">
              <a:defRPr/>
            </a:pPr>
            <a:r>
              <a:rPr lang="en-US" sz="2800" b="1" dirty="0">
                <a:solidFill>
                  <a:schemeClr val="tx2">
                    <a:lumMod val="75000"/>
                  </a:schemeClr>
                </a:solidFill>
              </a:rPr>
              <a:t>1</a:t>
            </a:r>
            <a:endParaRPr lang="vi-VN" sz="2800" b="1" dirty="0">
              <a:solidFill>
                <a:schemeClr val="tx2">
                  <a:lumMod val="75000"/>
                </a:schemeClr>
              </a:solidFill>
            </a:endParaRPr>
          </a:p>
        </p:txBody>
      </p:sp>
      <p:sp>
        <p:nvSpPr>
          <p:cNvPr id="25" name="TextBox 24"/>
          <p:cNvSpPr txBox="1"/>
          <p:nvPr/>
        </p:nvSpPr>
        <p:spPr>
          <a:xfrm>
            <a:off x="9262657" y="5625220"/>
            <a:ext cx="642937" cy="523875"/>
          </a:xfrm>
          <a:prstGeom prst="rect">
            <a:avLst/>
          </a:prstGeom>
          <a:noFill/>
        </p:spPr>
        <p:txBody>
          <a:bodyPr>
            <a:spAutoFit/>
          </a:bodyPr>
          <a:lstStyle/>
          <a:p>
            <a:pPr algn="ctr" eaLnBrk="1" hangingPunct="1">
              <a:defRPr/>
            </a:pPr>
            <a:r>
              <a:rPr lang="en-US" sz="2800" b="1" dirty="0">
                <a:solidFill>
                  <a:schemeClr val="tx2">
                    <a:lumMod val="75000"/>
                  </a:schemeClr>
                </a:solidFill>
              </a:rPr>
              <a:t>2</a:t>
            </a:r>
            <a:endParaRPr lang="vi-VN" sz="2800" b="1" dirty="0">
              <a:solidFill>
                <a:schemeClr val="tx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across)">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ox(in)">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heckerboard(across)">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heckerboard(across)">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heckerboard(across)">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heckerboard(across)">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checkerboard(across)">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p:bldP spid="20" grpId="0"/>
      <p:bldP spid="21" grpId="0"/>
      <p:bldP spid="22"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616" y="888026"/>
            <a:ext cx="8240759" cy="316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p:cNvSpPr txBox="1">
            <a:spLocks noChangeArrowheads="1"/>
          </p:cNvSpPr>
          <p:nvPr/>
        </p:nvSpPr>
        <p:spPr bwMode="auto">
          <a:xfrm>
            <a:off x="595313" y="192256"/>
            <a:ext cx="106779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a:solidFill>
                  <a:srgbClr val="C00000"/>
                </a:solidFill>
                <a:latin typeface="Times New Roman" panose="02020603050405020304" pitchFamily="18" charset="0"/>
                <a:cs typeface="Times New Roman" panose="02020603050405020304" pitchFamily="18" charset="0"/>
              </a:rPr>
              <a:t>Quan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sát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hình</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sau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và</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cho</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biết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điểm</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giống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nhau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và</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khác</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nhau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về</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cấu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tạo</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giữa</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ba</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nguyên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tử</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hidrogen</a:t>
            </a:r>
            <a:r>
              <a:rPr lang="en-US" altLang="en-US" sz="2400" b="1" dirty="0">
                <a:solidFill>
                  <a:srgbClr val="C00000"/>
                </a:solidFill>
                <a:latin typeface="Times New Roman" panose="02020603050405020304" pitchFamily="18" charset="0"/>
                <a:cs typeface="Times New Roman" panose="02020603050405020304" pitchFamily="18" charset="0"/>
              </a:rPr>
              <a:t>. </a:t>
            </a:r>
            <a:endParaRPr lang="vi-VN" altLang="en-US" sz="2400" b="1" dirty="0">
              <a:solidFill>
                <a:srgbClr val="C00000"/>
              </a:solidFill>
              <a:latin typeface="Times New Roman" panose="02020603050405020304" pitchFamily="18" charset="0"/>
              <a:cs typeface="Times New Roman" panose="02020603050405020304" pitchFamily="18" charset="0"/>
            </a:endParaRPr>
          </a:p>
        </p:txBody>
      </p:sp>
      <p:sp>
        <p:nvSpPr>
          <p:cNvPr id="14340" name="TextBox 3"/>
          <p:cNvSpPr txBox="1">
            <a:spLocks noChangeArrowheads="1"/>
          </p:cNvSpPr>
          <p:nvPr/>
        </p:nvSpPr>
        <p:spPr bwMode="auto">
          <a:xfrm>
            <a:off x="3381375"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1" name="TextBox 4"/>
          <p:cNvSpPr txBox="1">
            <a:spLocks noChangeArrowheads="1"/>
          </p:cNvSpPr>
          <p:nvPr/>
        </p:nvSpPr>
        <p:spPr bwMode="auto">
          <a:xfrm>
            <a:off x="5595938"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2" name="TextBox 5"/>
          <p:cNvSpPr txBox="1">
            <a:spLocks noChangeArrowheads="1"/>
          </p:cNvSpPr>
          <p:nvPr/>
        </p:nvSpPr>
        <p:spPr bwMode="auto">
          <a:xfrm>
            <a:off x="8167688" y="114300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3" name="TextBox 6"/>
          <p:cNvSpPr txBox="1">
            <a:spLocks noChangeArrowheads="1"/>
          </p:cNvSpPr>
          <p:nvPr/>
        </p:nvSpPr>
        <p:spPr bwMode="auto">
          <a:xfrm>
            <a:off x="35337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4" name="TextBox 7"/>
          <p:cNvSpPr txBox="1">
            <a:spLocks noChangeArrowheads="1"/>
          </p:cNvSpPr>
          <p:nvPr/>
        </p:nvSpPr>
        <p:spPr bwMode="auto">
          <a:xfrm>
            <a:off x="5667375" y="255905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5" name="TextBox 8"/>
          <p:cNvSpPr txBox="1">
            <a:spLocks noChangeArrowheads="1"/>
          </p:cNvSpPr>
          <p:nvPr/>
        </p:nvSpPr>
        <p:spPr bwMode="auto">
          <a:xfrm>
            <a:off x="79533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6" name="TextBox 9"/>
          <p:cNvSpPr txBox="1">
            <a:spLocks noChangeArrowheads="1"/>
          </p:cNvSpPr>
          <p:nvPr/>
        </p:nvSpPr>
        <p:spPr bwMode="auto">
          <a:xfrm>
            <a:off x="6238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1n</a:t>
            </a:r>
            <a:endParaRPr lang="vi-VN" altLang="en-US" sz="1800" b="1">
              <a:solidFill>
                <a:srgbClr val="FF0000"/>
              </a:solidFill>
            </a:endParaRPr>
          </a:p>
        </p:txBody>
      </p:sp>
      <p:sp>
        <p:nvSpPr>
          <p:cNvPr id="14347" name="TextBox 10"/>
          <p:cNvSpPr txBox="1">
            <a:spLocks noChangeArrowheads="1"/>
          </p:cNvSpPr>
          <p:nvPr/>
        </p:nvSpPr>
        <p:spPr bwMode="auto">
          <a:xfrm>
            <a:off x="8524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2n</a:t>
            </a:r>
            <a:endParaRPr lang="vi-VN" altLang="en-US" sz="1800" b="1">
              <a:solidFill>
                <a:srgbClr val="FF0000"/>
              </a:solidFill>
            </a:endParaRPr>
          </a:p>
        </p:txBody>
      </p:sp>
      <p:sp>
        <p:nvSpPr>
          <p:cNvPr id="14348" name="TextBox 11"/>
          <p:cNvSpPr txBox="1">
            <a:spLocks noChangeArrowheads="1"/>
          </p:cNvSpPr>
          <p:nvPr/>
        </p:nvSpPr>
        <p:spPr bwMode="auto">
          <a:xfrm>
            <a:off x="841601" y="4218034"/>
            <a:ext cx="105547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pPr>
            <a:r>
              <a:rPr lang="en-US" altLang="en-US" sz="2400" b="1" dirty="0" err="1">
                <a:solidFill>
                  <a:srgbClr val="002060"/>
                </a:solidFill>
                <a:latin typeface="Times New Roman" panose="02020603050405020304" pitchFamily="18" charset="0"/>
                <a:cs typeface="Times New Roman" panose="02020603050405020304" pitchFamily="18" charset="0"/>
              </a:rPr>
              <a:t>Giống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nhau</a:t>
            </a:r>
            <a:r>
              <a:rPr lang="en-US" altLang="en-US" sz="2400" b="1" dirty="0">
                <a:solidFill>
                  <a:srgbClr val="002060"/>
                </a:solidFill>
                <a:latin typeface="Times New Roman" panose="02020603050405020304" pitchFamily="18" charset="0"/>
                <a:cs typeface="Times New Roman" panose="02020603050405020304" pitchFamily="18" charset="0"/>
              </a:rPr>
              <a:t> : </a:t>
            </a:r>
            <a:r>
              <a:rPr lang="en-US" altLang="en-US" sz="2400" b="1" dirty="0" err="1">
                <a:solidFill>
                  <a:srgbClr val="002060"/>
                </a:solidFill>
                <a:latin typeface="Times New Roman" panose="02020603050405020304" pitchFamily="18" charset="0"/>
                <a:cs typeface="Times New Roman" panose="02020603050405020304" pitchFamily="18" charset="0"/>
              </a:rPr>
              <a:t>Đều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có</a:t>
            </a:r>
            <a:r>
              <a:rPr lang="en-US" altLang="en-US" sz="2400" b="1" dirty="0">
                <a:solidFill>
                  <a:srgbClr val="002060"/>
                </a:solidFill>
                <a:latin typeface="Times New Roman" panose="02020603050405020304" pitchFamily="18" charset="0"/>
                <a:cs typeface="Times New Roman" panose="02020603050405020304" pitchFamily="18" charset="0"/>
              </a:rPr>
              <a:t> 1 proton </a:t>
            </a:r>
            <a:r>
              <a:rPr lang="en-US" altLang="en-US" sz="2400" b="1" dirty="0" err="1">
                <a:solidFill>
                  <a:srgbClr val="002060"/>
                </a:solidFill>
                <a:latin typeface="Times New Roman" panose="02020603050405020304" pitchFamily="18" charset="0"/>
                <a:cs typeface="Times New Roman" panose="02020603050405020304" pitchFamily="18" charset="0"/>
              </a:rPr>
              <a:t>trong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hạt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nhân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và</a:t>
            </a:r>
            <a:r>
              <a:rPr lang="en-US" altLang="en-US" sz="2400" b="1" dirty="0">
                <a:solidFill>
                  <a:srgbClr val="002060"/>
                </a:solidFill>
                <a:latin typeface="Times New Roman" panose="02020603050405020304" pitchFamily="18" charset="0"/>
                <a:cs typeface="Times New Roman" panose="02020603050405020304" pitchFamily="18" charset="0"/>
              </a:rPr>
              <a:t> 1 electron ở </a:t>
            </a:r>
            <a:r>
              <a:rPr lang="en-US" altLang="en-US" sz="2400" b="1" dirty="0" err="1">
                <a:solidFill>
                  <a:srgbClr val="002060"/>
                </a:solidFill>
                <a:latin typeface="Times New Roman" panose="02020603050405020304" pitchFamily="18" charset="0"/>
                <a:cs typeface="Times New Roman" panose="02020603050405020304" pitchFamily="18" charset="0"/>
              </a:rPr>
              <a:t>lớp</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vỏ</a:t>
            </a:r>
            <a:endParaRPr lang="en-US" altLang="en-US" sz="2400" b="1" dirty="0">
              <a:solidFill>
                <a:srgbClr val="002060"/>
              </a:solidFill>
              <a:latin typeface="Times New Roman" panose="02020603050405020304" pitchFamily="18" charset="0"/>
              <a:cs typeface="Times New Roman" panose="02020603050405020304" pitchFamily="18" charset="0"/>
            </a:endParaRPr>
          </a:p>
          <a:p>
            <a:pPr eaLnBrk="1" hangingPunct="1">
              <a:spcBef>
                <a:spcPct val="0"/>
              </a:spcBef>
            </a:pPr>
            <a:r>
              <a:rPr lang="en-US" altLang="en-US" sz="2400" b="1" dirty="0" err="1">
                <a:solidFill>
                  <a:srgbClr val="002060"/>
                </a:solidFill>
                <a:latin typeface="Times New Roman" panose="02020603050405020304" pitchFamily="18" charset="0"/>
                <a:cs typeface="Times New Roman" panose="02020603050405020304" pitchFamily="18" charset="0"/>
              </a:rPr>
              <a:t>Khác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nhau</a:t>
            </a:r>
            <a:r>
              <a:rPr lang="en-US" altLang="en-US" sz="2400" b="1" dirty="0">
                <a:solidFill>
                  <a:srgbClr val="002060"/>
                </a:solidFill>
                <a:latin typeface="Times New Roman" panose="02020603050405020304" pitchFamily="18" charset="0"/>
                <a:cs typeface="Times New Roman" panose="02020603050405020304" pitchFamily="18" charset="0"/>
              </a:rPr>
              <a:t> : </a:t>
            </a:r>
          </a:p>
          <a:p>
            <a:pPr eaLnBrk="1" hangingPunct="1">
              <a:spcBef>
                <a:spcPct val="0"/>
              </a:spcBef>
              <a:buFontTx/>
              <a:buNone/>
            </a:pP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thứ</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nhất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không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có</a:t>
            </a:r>
            <a:r>
              <a:rPr lang="en-US" altLang="en-US" sz="2400" b="1" dirty="0">
                <a:solidFill>
                  <a:srgbClr val="002060"/>
                </a:solidFill>
                <a:latin typeface="Times New Roman" panose="02020603050405020304" pitchFamily="18" charset="0"/>
                <a:cs typeface="Times New Roman" panose="02020603050405020304" pitchFamily="18" charset="0"/>
              </a:rPr>
              <a:t> neutron,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thứ</a:t>
            </a:r>
            <a:r>
              <a:rPr lang="en-US" altLang="en-US" sz="2400" b="1" dirty="0">
                <a:solidFill>
                  <a:srgbClr val="002060"/>
                </a:solidFill>
                <a:latin typeface="Times New Roman" panose="02020603050405020304" pitchFamily="18" charset="0"/>
                <a:cs typeface="Times New Roman" panose="02020603050405020304" pitchFamily="18" charset="0"/>
              </a:rPr>
              <a:t> 2 </a:t>
            </a:r>
            <a:r>
              <a:rPr lang="en-US" altLang="en-US" sz="2400" b="1" dirty="0" err="1">
                <a:solidFill>
                  <a:srgbClr val="002060"/>
                </a:solidFill>
                <a:latin typeface="Times New Roman" panose="02020603050405020304" pitchFamily="18" charset="0"/>
                <a:cs typeface="Times New Roman" panose="02020603050405020304" pitchFamily="18" charset="0"/>
              </a:rPr>
              <a:t>có</a:t>
            </a:r>
            <a:r>
              <a:rPr lang="en-US" altLang="en-US" sz="2400" b="1" dirty="0">
                <a:solidFill>
                  <a:srgbClr val="002060"/>
                </a:solidFill>
                <a:latin typeface="Times New Roman" panose="02020603050405020304" pitchFamily="18" charset="0"/>
                <a:cs typeface="Times New Roman" panose="02020603050405020304" pitchFamily="18" charset="0"/>
              </a:rPr>
              <a:t> 1 neutron,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thứ</a:t>
            </a:r>
            <a:r>
              <a:rPr lang="en-US" altLang="en-US" sz="2400" b="1" dirty="0">
                <a:solidFill>
                  <a:srgbClr val="002060"/>
                </a:solidFill>
                <a:latin typeface="Times New Roman" panose="02020603050405020304" pitchFamily="18" charset="0"/>
                <a:cs typeface="Times New Roman" panose="02020603050405020304" pitchFamily="18" charset="0"/>
              </a:rPr>
              <a:t> 3 </a:t>
            </a:r>
            <a:r>
              <a:rPr lang="en-US" altLang="en-US" sz="2400" b="1" dirty="0" err="1">
                <a:solidFill>
                  <a:srgbClr val="002060"/>
                </a:solidFill>
                <a:latin typeface="Times New Roman" panose="02020603050405020304" pitchFamily="18" charset="0"/>
                <a:cs typeface="Times New Roman" panose="02020603050405020304" pitchFamily="18" charset="0"/>
              </a:rPr>
              <a:t>có</a:t>
            </a:r>
            <a:r>
              <a:rPr lang="en-US" altLang="en-US" sz="2400" b="1" dirty="0">
                <a:solidFill>
                  <a:srgbClr val="002060"/>
                </a:solidFill>
                <a:latin typeface="Times New Roman" panose="02020603050405020304" pitchFamily="18" charset="0"/>
                <a:cs typeface="Times New Roman" panose="02020603050405020304" pitchFamily="18" charset="0"/>
              </a:rPr>
              <a:t> 2 neutron </a:t>
            </a:r>
            <a:r>
              <a:rPr lang="en-US" altLang="en-US" sz="2400" b="1" dirty="0" err="1">
                <a:solidFill>
                  <a:srgbClr val="002060"/>
                </a:solidFill>
                <a:latin typeface="Times New Roman" panose="02020603050405020304" pitchFamily="18" charset="0"/>
                <a:cs typeface="Times New Roman" panose="02020603050405020304" pitchFamily="18" charset="0"/>
              </a:rPr>
              <a:t>trong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hạt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nhân</a:t>
            </a:r>
            <a:r>
              <a:rPr lang="en-US" altLang="en-US" sz="2400" b="1" dirty="0">
                <a:solidFill>
                  <a:srgbClr val="002060"/>
                </a:solidFill>
                <a:latin typeface="Times New Roman" panose="02020603050405020304" pitchFamily="18" charset="0"/>
                <a:cs typeface="Times New Roman" panose="02020603050405020304" pitchFamily="18" charset="0"/>
              </a:rPr>
              <a:t>. </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348">
                                            <p:txEl>
                                              <p:pRg st="0" end="0"/>
                                            </p:txEl>
                                          </p:spTgt>
                                        </p:tgtEl>
                                        <p:attrNameLst>
                                          <p:attrName>style.visibility</p:attrName>
                                        </p:attrNameLst>
                                      </p:cBhvr>
                                      <p:to>
                                        <p:strVal val="visible"/>
                                      </p:to>
                                    </p:set>
                                    <p:animEffect transition="in" filter="checkerboard(across)">
                                      <p:cBhvr>
                                        <p:cTn id="7" dur="500"/>
                                        <p:tgtEl>
                                          <p:spTgt spid="143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4348">
                                            <p:txEl>
                                              <p:pRg st="1" end="1"/>
                                            </p:txEl>
                                          </p:spTgt>
                                        </p:tgtEl>
                                        <p:attrNameLst>
                                          <p:attrName>style.visibility</p:attrName>
                                        </p:attrNameLst>
                                      </p:cBhvr>
                                      <p:to>
                                        <p:strVal val="visible"/>
                                      </p:to>
                                    </p:set>
                                    <p:animEffect transition="in" filter="checkerboard(across)">
                                      <p:cBhvr>
                                        <p:cTn id="12" dur="500"/>
                                        <p:tgtEl>
                                          <p:spTgt spid="14348">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14348">
                                            <p:txEl>
                                              <p:pRg st="2" end="2"/>
                                            </p:txEl>
                                          </p:spTgt>
                                        </p:tgtEl>
                                        <p:attrNameLst>
                                          <p:attrName>style.visibility</p:attrName>
                                        </p:attrNameLst>
                                      </p:cBhvr>
                                      <p:to>
                                        <p:strVal val="visible"/>
                                      </p:to>
                                    </p:set>
                                    <p:animEffect transition="in" filter="checkerboard(across)">
                                      <p:cBhvr>
                                        <p:cTn id="15" dur="500"/>
                                        <p:tgtEl>
                                          <p:spTgt spid="143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344" y="547688"/>
            <a:ext cx="8358188" cy="354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3"/>
          <p:cNvSpPr txBox="1">
            <a:spLocks noChangeArrowheads="1"/>
          </p:cNvSpPr>
          <p:nvPr/>
        </p:nvSpPr>
        <p:spPr bwMode="auto">
          <a:xfrm>
            <a:off x="3381375"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4" name="TextBox 4"/>
          <p:cNvSpPr txBox="1">
            <a:spLocks noChangeArrowheads="1"/>
          </p:cNvSpPr>
          <p:nvPr/>
        </p:nvSpPr>
        <p:spPr bwMode="auto">
          <a:xfrm>
            <a:off x="5595938"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5" name="TextBox 5"/>
          <p:cNvSpPr txBox="1">
            <a:spLocks noChangeArrowheads="1"/>
          </p:cNvSpPr>
          <p:nvPr/>
        </p:nvSpPr>
        <p:spPr bwMode="auto">
          <a:xfrm>
            <a:off x="8167688" y="114300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6" name="TextBox 6"/>
          <p:cNvSpPr txBox="1">
            <a:spLocks noChangeArrowheads="1"/>
          </p:cNvSpPr>
          <p:nvPr/>
        </p:nvSpPr>
        <p:spPr bwMode="auto">
          <a:xfrm>
            <a:off x="35337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7" name="TextBox 7"/>
          <p:cNvSpPr txBox="1">
            <a:spLocks noChangeArrowheads="1"/>
          </p:cNvSpPr>
          <p:nvPr/>
        </p:nvSpPr>
        <p:spPr bwMode="auto">
          <a:xfrm>
            <a:off x="5667375" y="255905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8" name="TextBox 8"/>
          <p:cNvSpPr txBox="1">
            <a:spLocks noChangeArrowheads="1"/>
          </p:cNvSpPr>
          <p:nvPr/>
        </p:nvSpPr>
        <p:spPr bwMode="auto">
          <a:xfrm>
            <a:off x="79533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9" name="TextBox 9"/>
          <p:cNvSpPr txBox="1">
            <a:spLocks noChangeArrowheads="1"/>
          </p:cNvSpPr>
          <p:nvPr/>
        </p:nvSpPr>
        <p:spPr bwMode="auto">
          <a:xfrm>
            <a:off x="6238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1n</a:t>
            </a:r>
            <a:endParaRPr lang="vi-VN" altLang="en-US" sz="1800" b="1">
              <a:solidFill>
                <a:srgbClr val="FF0000"/>
              </a:solidFill>
            </a:endParaRPr>
          </a:p>
        </p:txBody>
      </p:sp>
      <p:sp>
        <p:nvSpPr>
          <p:cNvPr id="15370" name="TextBox 10"/>
          <p:cNvSpPr txBox="1">
            <a:spLocks noChangeArrowheads="1"/>
          </p:cNvSpPr>
          <p:nvPr/>
        </p:nvSpPr>
        <p:spPr bwMode="auto">
          <a:xfrm>
            <a:off x="8524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2n</a:t>
            </a:r>
            <a:endParaRPr lang="vi-VN" altLang="en-US" sz="1800" b="1">
              <a:solidFill>
                <a:srgbClr val="FF0000"/>
              </a:solidFill>
            </a:endParaRPr>
          </a:p>
        </p:txBody>
      </p:sp>
      <p:sp>
        <p:nvSpPr>
          <p:cNvPr id="13" name="Cloud Callout 12"/>
          <p:cNvSpPr/>
          <p:nvPr/>
        </p:nvSpPr>
        <p:spPr>
          <a:xfrm>
            <a:off x="1063126" y="4249737"/>
            <a:ext cx="9065623" cy="1643063"/>
          </a:xfrm>
          <a:prstGeom prst="cloudCallout">
            <a:avLst>
              <a:gd name="adj1" fmla="val 23268"/>
              <a:gd name="adj2" fmla="val -817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FF0000"/>
                </a:solidFill>
                <a:latin typeface="Times New Roman" panose="02020603050405020304" pitchFamily="18" charset="0"/>
                <a:cs typeface="Times New Roman" panose="02020603050405020304" pitchFamily="18" charset="0"/>
              </a:rPr>
              <a:t>Vì</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đều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thuộc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cùng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hóa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 </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518829" y="4225925"/>
            <a:ext cx="9440092" cy="1815882"/>
          </a:xfrm>
          <a:prstGeom prst="rect">
            <a:avLst/>
          </a:prstGeom>
        </p:spPr>
        <p:txBody>
          <a:bodyPr wrap="square">
            <a:spAutoFit/>
          </a:bodyPr>
          <a:lstStyle/>
          <a:p>
            <a:r>
              <a:rPr lang="vi-VN" sz="2800" dirty="0">
                <a:solidFill>
                  <a:srgbClr val="002060"/>
                </a:solidFill>
                <a:latin typeface="+mj-lt"/>
              </a:rPr>
              <a:t>+ Các nguyên tử H có 1 proton nhưng có thể có số neutron khác nhau (không có, có 1 neutron hoặc có 2 neutron). Chúng đều thuộc về một nguyên tố hydrogen vì các nguyên tử này có cùng số proton.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344" y="547688"/>
            <a:ext cx="8358188" cy="354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3"/>
          <p:cNvSpPr txBox="1">
            <a:spLocks noChangeArrowheads="1"/>
          </p:cNvSpPr>
          <p:nvPr/>
        </p:nvSpPr>
        <p:spPr bwMode="auto">
          <a:xfrm>
            <a:off x="3381375"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4" name="TextBox 4"/>
          <p:cNvSpPr txBox="1">
            <a:spLocks noChangeArrowheads="1"/>
          </p:cNvSpPr>
          <p:nvPr/>
        </p:nvSpPr>
        <p:spPr bwMode="auto">
          <a:xfrm>
            <a:off x="5595938"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5" name="TextBox 5"/>
          <p:cNvSpPr txBox="1">
            <a:spLocks noChangeArrowheads="1"/>
          </p:cNvSpPr>
          <p:nvPr/>
        </p:nvSpPr>
        <p:spPr bwMode="auto">
          <a:xfrm>
            <a:off x="8167688" y="114300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6" name="TextBox 6"/>
          <p:cNvSpPr txBox="1">
            <a:spLocks noChangeArrowheads="1"/>
          </p:cNvSpPr>
          <p:nvPr/>
        </p:nvSpPr>
        <p:spPr bwMode="auto">
          <a:xfrm>
            <a:off x="35337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7" name="TextBox 7"/>
          <p:cNvSpPr txBox="1">
            <a:spLocks noChangeArrowheads="1"/>
          </p:cNvSpPr>
          <p:nvPr/>
        </p:nvSpPr>
        <p:spPr bwMode="auto">
          <a:xfrm>
            <a:off x="5667375" y="255905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8" name="TextBox 8"/>
          <p:cNvSpPr txBox="1">
            <a:spLocks noChangeArrowheads="1"/>
          </p:cNvSpPr>
          <p:nvPr/>
        </p:nvSpPr>
        <p:spPr bwMode="auto">
          <a:xfrm>
            <a:off x="79533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9" name="TextBox 9"/>
          <p:cNvSpPr txBox="1">
            <a:spLocks noChangeArrowheads="1"/>
          </p:cNvSpPr>
          <p:nvPr/>
        </p:nvSpPr>
        <p:spPr bwMode="auto">
          <a:xfrm>
            <a:off x="6238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1n</a:t>
            </a:r>
            <a:endParaRPr lang="vi-VN" altLang="en-US" sz="1800" b="1">
              <a:solidFill>
                <a:srgbClr val="FF0000"/>
              </a:solidFill>
            </a:endParaRPr>
          </a:p>
        </p:txBody>
      </p:sp>
      <p:sp>
        <p:nvSpPr>
          <p:cNvPr id="15370" name="TextBox 10"/>
          <p:cNvSpPr txBox="1">
            <a:spLocks noChangeArrowheads="1"/>
          </p:cNvSpPr>
          <p:nvPr/>
        </p:nvSpPr>
        <p:spPr bwMode="auto">
          <a:xfrm>
            <a:off x="8524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2n</a:t>
            </a:r>
            <a:endParaRPr lang="vi-VN" altLang="en-US" sz="1800" b="1">
              <a:solidFill>
                <a:srgbClr val="FF0000"/>
              </a:solidFill>
            </a:endParaRPr>
          </a:p>
        </p:txBody>
      </p:sp>
      <p:sp>
        <p:nvSpPr>
          <p:cNvPr id="13" name="Cloud Callout 12"/>
          <p:cNvSpPr/>
          <p:nvPr/>
        </p:nvSpPr>
        <p:spPr>
          <a:xfrm>
            <a:off x="950260" y="4249737"/>
            <a:ext cx="10210800" cy="2060575"/>
          </a:xfrm>
          <a:prstGeom prst="cloudCallout">
            <a:avLst>
              <a:gd name="adj1" fmla="val 23268"/>
              <a:gd name="adj2" fmla="val -817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i="1" dirty="0" err="1">
                <a:solidFill>
                  <a:srgbClr val="C00000"/>
                </a:solidFill>
                <a:latin typeface="Times New Roman" panose="02020603050405020304" pitchFamily="18" charset="0"/>
                <a:cs typeface="Times New Roman" panose="02020603050405020304" pitchFamily="18" charset="0"/>
              </a:rPr>
              <a:t>Các</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nguyên</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tử</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của</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một</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nguyên</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tố</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hoá</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học</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thì</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có</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cùng</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số</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hạt</a:t>
            </a:r>
            <a:r>
              <a:rPr lang="en-US" sz="2800" i="1" dirty="0">
                <a:solidFill>
                  <a:srgbClr val="C00000"/>
                </a:solidFill>
                <a:latin typeface="Times New Roman" panose="02020603050405020304" pitchFamily="18" charset="0"/>
                <a:cs typeface="Times New Roman" panose="02020603050405020304" pitchFamily="18" charset="0"/>
              </a:rPr>
              <a:t> proton </a:t>
            </a:r>
            <a:r>
              <a:rPr lang="en-US" sz="2800" i="1" dirty="0" err="1">
                <a:solidFill>
                  <a:srgbClr val="C00000"/>
                </a:solidFill>
                <a:latin typeface="Times New Roman" panose="02020603050405020304" pitchFamily="18" charset="0"/>
                <a:cs typeface="Times New Roman" panose="02020603050405020304" pitchFamily="18" charset="0"/>
              </a:rPr>
              <a:t>trong</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hạt</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nhân</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vậy</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chúng</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có</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cùng</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số</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hạt</a:t>
            </a:r>
            <a:r>
              <a:rPr lang="en-US" sz="2800" i="1" dirty="0">
                <a:solidFill>
                  <a:srgbClr val="C00000"/>
                </a:solidFill>
                <a:latin typeface="Times New Roman" panose="02020603050405020304" pitchFamily="18" charset="0"/>
                <a:cs typeface="Times New Roman" panose="02020603050405020304" pitchFamily="18" charset="0"/>
              </a:rPr>
              <a:t> neutron </a:t>
            </a:r>
            <a:r>
              <a:rPr lang="en-US" sz="2800" i="1" dirty="0" err="1">
                <a:solidFill>
                  <a:srgbClr val="C00000"/>
                </a:solidFill>
                <a:latin typeface="Times New Roman" panose="02020603050405020304" pitchFamily="18" charset="0"/>
                <a:cs typeface="Times New Roman" panose="02020603050405020304" pitchFamily="18" charset="0"/>
              </a:rPr>
              <a:t>trong</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hạt</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nhân</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không</a:t>
            </a:r>
            <a:r>
              <a:rPr lang="en-US" sz="2800" i="1" dirty="0">
                <a:solidFill>
                  <a:srgbClr val="C00000"/>
                </a:solidFill>
                <a:latin typeface="Times New Roman" panose="02020603050405020304" pitchFamily="18" charset="0"/>
                <a:cs typeface="Times New Roman" panose="02020603050405020304" pitchFamily="18" charset="0"/>
              </a:rPr>
              <a:t>?</a:t>
            </a:r>
            <a:r>
              <a:rPr lang="en-US" sz="2800" b="1" dirty="0">
                <a:solidFill>
                  <a:srgbClr val="C00000"/>
                </a:solidFill>
                <a:latin typeface="Times New Roman" panose="02020603050405020304" pitchFamily="18" charset="0"/>
                <a:cs typeface="Times New Roman" panose="02020603050405020304" pitchFamily="18" charset="0"/>
              </a:rPr>
              <a:t>? </a:t>
            </a:r>
            <a:endParaRPr lang="vi-VN" sz="2800" b="1" dirty="0">
              <a:solidFill>
                <a:srgbClr val="C0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447392" y="4643605"/>
            <a:ext cx="9440092" cy="1384995"/>
          </a:xfrm>
          <a:prstGeom prst="rect">
            <a:avLst/>
          </a:prstGeom>
        </p:spPr>
        <p:txBody>
          <a:bodyPr wrap="square">
            <a:spAutoFit/>
          </a:bodyPr>
          <a:lstStyle/>
          <a:p>
            <a:r>
              <a:rPr lang="vi-VN" sz="2800" dirty="0">
                <a:solidFill>
                  <a:srgbClr val="002060"/>
                </a:solidFill>
                <a:latin typeface="+mj-lt"/>
              </a:rPr>
              <a:t>+ Các nguyên tử </a:t>
            </a:r>
            <a:r>
              <a:rPr lang="en-US" sz="2800" dirty="0" err="1">
                <a:solidFill>
                  <a:srgbClr val="002060"/>
                </a:solidFill>
                <a:latin typeface="+mj-lt"/>
              </a:rPr>
              <a:t>thuộc</a:t>
            </a:r>
            <a:r>
              <a:rPr lang="en-US" sz="2800" dirty="0">
                <a:solidFill>
                  <a:srgbClr val="002060"/>
                </a:solidFill>
                <a:latin typeface="+mj-lt"/>
              </a:rPr>
              <a:t> </a:t>
            </a:r>
            <a:r>
              <a:rPr lang="en-US" sz="2800" dirty="0" err="1">
                <a:solidFill>
                  <a:srgbClr val="002060"/>
                </a:solidFill>
                <a:latin typeface="+mj-lt"/>
              </a:rPr>
              <a:t>cùng</a:t>
            </a:r>
            <a:r>
              <a:rPr lang="en-US" sz="2800" dirty="0">
                <a:solidFill>
                  <a:srgbClr val="002060"/>
                </a:solidFill>
                <a:latin typeface="+mj-lt"/>
              </a:rPr>
              <a:t> </a:t>
            </a:r>
            <a:r>
              <a:rPr lang="en-US" sz="2800" dirty="0" err="1">
                <a:solidFill>
                  <a:srgbClr val="002060"/>
                </a:solidFill>
                <a:latin typeface="+mj-lt"/>
              </a:rPr>
              <a:t>một</a:t>
            </a:r>
            <a:r>
              <a:rPr lang="en-US" sz="2800" dirty="0">
                <a:solidFill>
                  <a:srgbClr val="002060"/>
                </a:solidFill>
                <a:latin typeface="+mj-lt"/>
              </a:rPr>
              <a:t> </a:t>
            </a:r>
            <a:r>
              <a:rPr lang="en-US" sz="2800" dirty="0" err="1">
                <a:solidFill>
                  <a:srgbClr val="002060"/>
                </a:solidFill>
                <a:latin typeface="+mj-lt"/>
              </a:rPr>
              <a:t>nguyên</a:t>
            </a:r>
            <a:r>
              <a:rPr lang="en-US" sz="2800" dirty="0">
                <a:solidFill>
                  <a:srgbClr val="002060"/>
                </a:solidFill>
                <a:latin typeface="+mj-lt"/>
              </a:rPr>
              <a:t> </a:t>
            </a:r>
            <a:r>
              <a:rPr lang="en-US" sz="2800" dirty="0" err="1">
                <a:solidFill>
                  <a:srgbClr val="002060"/>
                </a:solidFill>
                <a:latin typeface="+mj-lt"/>
              </a:rPr>
              <a:t>tố</a:t>
            </a:r>
            <a:r>
              <a:rPr lang="en-US" sz="2800" dirty="0">
                <a:solidFill>
                  <a:srgbClr val="002060"/>
                </a:solidFill>
                <a:latin typeface="+mj-lt"/>
              </a:rPr>
              <a:t> </a:t>
            </a:r>
            <a:r>
              <a:rPr lang="en-US" sz="2800" dirty="0" err="1">
                <a:solidFill>
                  <a:srgbClr val="002060"/>
                </a:solidFill>
                <a:latin typeface="+mj-lt"/>
              </a:rPr>
              <a:t>hóa</a:t>
            </a:r>
            <a:r>
              <a:rPr lang="en-US" sz="2800" dirty="0">
                <a:solidFill>
                  <a:srgbClr val="002060"/>
                </a:solidFill>
                <a:latin typeface="+mj-lt"/>
              </a:rPr>
              <a:t> </a:t>
            </a:r>
            <a:r>
              <a:rPr lang="en-US" sz="2800" dirty="0" err="1">
                <a:solidFill>
                  <a:srgbClr val="002060"/>
                </a:solidFill>
                <a:latin typeface="+mj-lt"/>
              </a:rPr>
              <a:t>học</a:t>
            </a:r>
            <a:r>
              <a:rPr lang="en-US" sz="2800" dirty="0">
                <a:solidFill>
                  <a:srgbClr val="002060"/>
                </a:solidFill>
                <a:latin typeface="+mj-lt"/>
              </a:rPr>
              <a:t> </a:t>
            </a:r>
            <a:r>
              <a:rPr lang="vi-VN" sz="2800" dirty="0">
                <a:solidFill>
                  <a:srgbClr val="002060"/>
                </a:solidFill>
                <a:latin typeface="+mj-lt"/>
              </a:rPr>
              <a:t>có thể có số neutron khác nhau Chúng đều thuộc về một nguyên tố vì các nguyên tử này có cùng số proton.</a:t>
            </a:r>
          </a:p>
        </p:txBody>
      </p:sp>
    </p:spTree>
    <p:extLst>
      <p:ext uri="{BB962C8B-B14F-4D97-AF65-F5344CB8AC3E}">
        <p14:creationId xmlns:p14="http://schemas.microsoft.com/office/powerpoint/2010/main" val="131682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Public\Pictures\Sample Pictures\Captur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428626"/>
            <a:ext cx="835818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C:\Users\Public\Pictures\Sample Pictures\Capture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428626"/>
            <a:ext cx="83581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ox(in)">
                                      <p:cBhvr>
                                        <p:cTn id="7" dur="5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box(in)">
                                      <p:cBhvr>
                                        <p:cTn id="12"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24" y="0"/>
            <a:ext cx="12070976"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56630" y="3246400"/>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1927228" y="3111463"/>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87088" y="3625103"/>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601380" y="3162674"/>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808769" y="1774019"/>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751023" y="1354712"/>
            <a:ext cx="1479588" cy="1392022"/>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4998704" y="5883942"/>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9620734" y="590397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5</a:t>
            </a:r>
            <a:endParaRPr lang="en-US" sz="2800" b="1" dirty="0">
              <a:latin typeface="Arial" panose="020B0604020202020204" pitchFamily="34" charset="0"/>
              <a:cs typeface="Arial" panose="020B0604020202020204" pitchFamily="34" charset="0"/>
            </a:endParaRPr>
          </a:p>
        </p:txBody>
      </p:sp>
      <p:sp>
        <p:nvSpPr>
          <p:cNvPr id="33" name="TextBox 32"/>
          <p:cNvSpPr txBox="1"/>
          <p:nvPr/>
        </p:nvSpPr>
        <p:spPr>
          <a:xfrm>
            <a:off x="7904822" y="4068381"/>
            <a:ext cx="3788413" cy="954107"/>
          </a:xfrm>
          <a:prstGeom prst="rect">
            <a:avLst/>
          </a:prstGeom>
          <a:noFill/>
        </p:spPr>
        <p:txBody>
          <a:bodyPr wrap="square" rtlCol="0">
            <a:spAutoFit/>
          </a:bodyPr>
          <a:lstStyle/>
          <a:p>
            <a:pPr algn="ctr"/>
            <a:r>
              <a:rPr lang="en-US" sz="2800" b="1" dirty="0" err="1">
                <a:solidFill>
                  <a:srgbClr val="C00000"/>
                </a:solidFill>
                <a:latin typeface="Times New Roman" panose="02020603050405020304" pitchFamily="18" charset="0"/>
                <a:cs typeface="Times New Roman" panose="02020603050405020304" pitchFamily="18" charset="0"/>
              </a:rPr>
              <a:t>Câu</a:t>
            </a:r>
            <a:r>
              <a:rPr lang="en-US" sz="2800" b="1" dirty="0">
                <a:solidFill>
                  <a:srgbClr val="C00000"/>
                </a:solidFill>
                <a:latin typeface="Times New Roman" panose="02020603050405020304" pitchFamily="18" charset="0"/>
                <a:cs typeface="Times New Roman" panose="02020603050405020304" pitchFamily="18" charset="0"/>
              </a:rPr>
              <a:t> 1:Nguyên </a:t>
            </a:r>
            <a:r>
              <a:rPr lang="en-US" sz="2800" b="1" dirty="0" err="1">
                <a:solidFill>
                  <a:srgbClr val="C00000"/>
                </a:solidFill>
                <a:latin typeface="Times New Roman" panose="02020603050405020304" pitchFamily="18" charset="0"/>
                <a:cs typeface="Times New Roman" panose="02020603050405020304" pitchFamily="18" charset="0"/>
              </a:rPr>
              <a:t>tử</a:t>
            </a:r>
            <a:r>
              <a:rPr lang="en-US" sz="2800" b="1" dirty="0">
                <a:solidFill>
                  <a:srgbClr val="C00000"/>
                </a:solidFill>
                <a:latin typeface="Times New Roman" panose="02020603050405020304" pitchFamily="18" charset="0"/>
                <a:cs typeface="Times New Roman" panose="02020603050405020304" pitchFamily="18" charset="0"/>
              </a:rPr>
              <a:t> </a:t>
            </a:r>
            <a:r>
              <a:rPr lang="en-US" sz="2000" b="1" dirty="0">
                <a:solidFill>
                  <a:srgbClr val="C00000"/>
                </a:solidFill>
                <a:latin typeface="Times New Roman" panose="02020603050405020304" pitchFamily="18" charset="0"/>
                <a:cs typeface="Times New Roman" panose="02020603050405020304" pitchFamily="18" charset="0"/>
              </a:rPr>
              <a:t>carbon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có</a:t>
            </a:r>
            <a:r>
              <a:rPr lang="en-US" sz="2800" b="1" dirty="0">
                <a:solidFill>
                  <a:srgbClr val="C00000"/>
                </a:solidFill>
                <a:latin typeface="Times New Roman" panose="02020603050405020304" pitchFamily="18" charset="0"/>
                <a:cs typeface="Times New Roman" panose="02020603050405020304" pitchFamily="18" charset="0"/>
              </a:rPr>
              <a:t> bao </a:t>
            </a:r>
            <a:r>
              <a:rPr lang="en-US" sz="2800" b="1" dirty="0" err="1">
                <a:solidFill>
                  <a:srgbClr val="C00000"/>
                </a:solidFill>
                <a:latin typeface="Times New Roman" panose="02020603050405020304" pitchFamily="18" charset="0"/>
                <a:cs typeface="Times New Roman" panose="02020603050405020304" pitchFamily="18" charset="0"/>
              </a:rPr>
              <a:t>nhiêu</a:t>
            </a:r>
            <a:r>
              <a:rPr lang="en-US" sz="2800" b="1" dirty="0">
                <a:solidFill>
                  <a:srgbClr val="C00000"/>
                </a:solidFill>
                <a:latin typeface="Times New Roman" panose="02020603050405020304" pitchFamily="18" charset="0"/>
                <a:cs typeface="Times New Roman" panose="02020603050405020304" pitchFamily="18" charset="0"/>
              </a:rPr>
              <a:t> proton ?</a:t>
            </a:r>
          </a:p>
        </p:txBody>
      </p:sp>
      <p:sp>
        <p:nvSpPr>
          <p:cNvPr id="35" name="Đáp án 3-LV1"/>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3</a:t>
            </a:r>
          </a:p>
        </p:txBody>
      </p:sp>
      <p:sp>
        <p:nvSpPr>
          <p:cNvPr id="36" name="Đáp án 2-LV1"/>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8</a:t>
            </a:r>
          </a:p>
        </p:txBody>
      </p:sp>
      <p:sp>
        <p:nvSpPr>
          <p:cNvPr id="37" name="Đáp án 4-LV1"/>
          <p:cNvSpPr/>
          <p:nvPr/>
        </p:nvSpPr>
        <p:spPr>
          <a:xfrm>
            <a:off x="7857454" y="5191324"/>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6</a:t>
            </a:r>
          </a:p>
        </p:txBody>
      </p:sp>
      <p:sp>
        <p:nvSpPr>
          <p:cNvPr id="51" name="TextBox 50"/>
          <p:cNvSpPr txBox="1"/>
          <p:nvPr/>
        </p:nvSpPr>
        <p:spPr>
          <a:xfrm>
            <a:off x="6100483" y="6036907"/>
            <a:ext cx="80264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500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6875 -0.13935 " pathEditMode="relative" rAng="0" ptsTypes="AA">
                                      <p:cBhvr>
                                        <p:cTn id="59" dur="500" fill="hold"/>
                                        <p:tgtEl>
                                          <p:spTgt spid="19"/>
                                        </p:tgtEl>
                                        <p:attrNameLst>
                                          <p:attrName>ppt_x</p:attrName>
                                          <p:attrName>ppt_y</p:attrName>
                                        </p:attrNameLst>
                                      </p:cBhvr>
                                      <p:rCtr x="18060" y="-7199"/>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50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125 -0.38217 " pathEditMode="relative" rAng="0" ptsTypes="AA">
                                      <p:cBhvr>
                                        <p:cTn id="79" dur="500" fill="hold"/>
                                        <p:tgtEl>
                                          <p:spTgt spid="19"/>
                                        </p:tgtEl>
                                        <p:attrNameLst>
                                          <p:attrName>ppt_x</p:attrName>
                                          <p:attrName>ppt_y</p:attrName>
                                        </p:attrNameLst>
                                      </p:cBhvr>
                                      <p:rCtr x="35625" y="-19120"/>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50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30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6915 -0.13194 " pathEditMode="relative" rAng="0" ptsTypes="AA">
                                      <p:cBhvr>
                                        <p:cTn id="111" dur="500" fill="hold"/>
                                        <p:tgtEl>
                                          <p:spTgt spid="19"/>
                                        </p:tgtEl>
                                        <p:attrNameLst>
                                          <p:attrName>ppt_x</p:attrName>
                                          <p:attrName>ppt_y</p:attrName>
                                        </p:attrNameLst>
                                      </p:cBhvr>
                                      <p:rCtr x="3451" y="-659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400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8983" y="414721"/>
            <a:ext cx="9666514" cy="954107"/>
          </a:xfrm>
          <a:prstGeom prst="rect">
            <a:avLst/>
          </a:prstGeom>
        </p:spPr>
        <p:txBody>
          <a:bodyPr wrap="square">
            <a:spAutoFit/>
          </a:bodyPr>
          <a:lstStyle/>
          <a:p>
            <a:r>
              <a:rPr lang="en-US" sz="2800" b="1" dirty="0">
                <a:solidFill>
                  <a:srgbClr val="C00000"/>
                </a:solidFill>
                <a:latin typeface="Times New Roman" panose="02020603050405020304" pitchFamily="18" charset="0"/>
                <a:cs typeface="Times New Roman" panose="02020603050405020304" pitchFamily="18" charset="0"/>
              </a:rPr>
              <a:t>2</a:t>
            </a:r>
            <a:r>
              <a:rPr lang="en-US" sz="2800" dirty="0">
                <a:solidFill>
                  <a:srgbClr val="C00000"/>
                </a:solidFill>
                <a:latin typeface="Times New Roman" panose="02020603050405020304" pitchFamily="18" charset="0"/>
                <a:cs typeface="Times New Roman" panose="02020603050405020304" pitchFamily="18" charset="0"/>
              </a:rPr>
              <a:t>.</a:t>
            </a:r>
            <a:r>
              <a:rPr lang="en-US" sz="2800" dirty="0">
                <a:solidFill>
                  <a:srgbClr val="C00000"/>
                </a:solidFill>
              </a:rPr>
              <a:t> </a:t>
            </a:r>
            <a:r>
              <a:rPr lang="vi-VN" sz="2800" dirty="0">
                <a:solidFill>
                  <a:srgbClr val="C00000"/>
                </a:solidFill>
              </a:rPr>
              <a:t> Số hiệu nguyên tử oxygen là 8. Số proton trong hạt nhân nguyên tử của nguyên tố oxygen là bao nhiêu?</a:t>
            </a:r>
          </a:p>
        </p:txBody>
      </p:sp>
      <p:sp>
        <p:nvSpPr>
          <p:cNvPr id="4" name="Rectangular Callout 3"/>
          <p:cNvSpPr/>
          <p:nvPr/>
        </p:nvSpPr>
        <p:spPr>
          <a:xfrm>
            <a:off x="600891" y="378823"/>
            <a:ext cx="914400" cy="675978"/>
          </a:xfrm>
          <a:prstGeom prst="wedgeRectCallout">
            <a:avLst>
              <a:gd name="adj1" fmla="val -13690"/>
              <a:gd name="adj2" fmla="val 1136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Tập hợp tuyển tập hình ảnh dấu chấm hỏi đẹp, sáng tạo nhấ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583" y="414721"/>
            <a:ext cx="613953" cy="64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KHTN Lớp 7 Bài 4: Sơ lược về bảng tuần hoàn các nguyên tố hóa học Giải sách  Khoa học tự nhiên 7 Kết nối tri thức với cuộc sống trang 23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375" y="1368828"/>
            <a:ext cx="7641773" cy="51958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5062" y="450950"/>
            <a:ext cx="10419806" cy="830997"/>
          </a:xfrm>
          <a:prstGeom prst="rect">
            <a:avLst/>
          </a:prstGeom>
        </p:spPr>
        <p:txBody>
          <a:bodyPr wrap="square">
            <a:spAutoFit/>
          </a:bodyPr>
          <a:lstStyle/>
          <a:p>
            <a:pPr marL="342900" indent="-342900">
              <a:spcBef>
                <a:spcPct val="0"/>
              </a:spcBef>
              <a:buFontTx/>
              <a:buChar char="-"/>
            </a:pPr>
            <a:r>
              <a:rPr lang="en-US" altLang="en-US" sz="2400" b="1" dirty="0" err="1">
                <a:latin typeface="Times New Roman" panose="02020603050405020304" pitchFamily="18" charset="0"/>
                <a:cs typeface="Times New Roman" panose="02020603050405020304" pitchFamily="18" charset="0"/>
              </a:rPr>
              <a:t>Các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thuộc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cùng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học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số</a:t>
            </a:r>
            <a:r>
              <a:rPr lang="en-US" altLang="en-US" sz="2400" b="1" dirty="0">
                <a:latin typeface="Times New Roman" panose="02020603050405020304" pitchFamily="18" charset="0"/>
                <a:cs typeface="Times New Roman" panose="02020603050405020304" pitchFamily="18" charset="0"/>
              </a:rPr>
              <a:t> neutron </a:t>
            </a:r>
            <a:r>
              <a:rPr lang="en-US" altLang="en-US" sz="2400" b="1" dirty="0" err="1">
                <a:latin typeface="Times New Roman" panose="02020603050405020304" pitchFamily="18" charset="0"/>
                <a:cs typeface="Times New Roman" panose="02020603050405020304" pitchFamily="18" charset="0"/>
              </a:rPr>
              <a:t>khác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nhau</a:t>
            </a:r>
            <a:r>
              <a:rPr lang="en-US" altLang="en-US" sz="2400" b="1" dirty="0">
                <a:latin typeface="Times New Roman" panose="02020603050405020304" pitchFamily="18" charset="0"/>
                <a:cs typeface="Times New Roman" panose="02020603050405020304" pitchFamily="18" charset="0"/>
              </a:rPr>
              <a:t>.</a:t>
            </a:r>
          </a:p>
        </p:txBody>
      </p:sp>
      <p:pic>
        <p:nvPicPr>
          <p:cNvPr id="5122" name="Picture 2" descr="Quan sát Hình 2.6, hãy hoàn thành bảng sau: Để lớp electron ngoài cùng của  nguyên tử oxygen có đủ số electron tối đ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5455" y="1020690"/>
            <a:ext cx="5579019" cy="39039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75062" y="4924625"/>
            <a:ext cx="9718767" cy="1200329"/>
          </a:xfrm>
          <a:prstGeom prst="rect">
            <a:avLst/>
          </a:prstGeom>
        </p:spPr>
        <p:txBody>
          <a:bodyPr wrap="square">
            <a:spAutoFit/>
          </a:bodyPr>
          <a:lstStyle/>
          <a:p>
            <a:pPr marL="342900" indent="-342900" algn="just">
              <a:spcBef>
                <a:spcPct val="0"/>
              </a:spcBef>
              <a:buFontTx/>
              <a:buChar char="-"/>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Oxygen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trong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tự</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nhiên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chứa</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tử</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oxygen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cùng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có</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8 proton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trong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hạt</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nhân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nhưng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có</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số</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neutron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khác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nhau</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( 8 neutron, 9 neutron, 10 neutron).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nền đẹp cho bài giảng điện tử - Ảnh nền thiết kế bài giảng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p:cNvSpPr/>
          <p:nvPr/>
        </p:nvSpPr>
        <p:spPr>
          <a:xfrm>
            <a:off x="1524001" y="142876"/>
            <a:ext cx="3071813" cy="1263650"/>
          </a:xfrm>
          <a:prstGeom prst="cloudCallout">
            <a:avLst>
              <a:gd name="adj1" fmla="val 48941"/>
              <a:gd name="adj2" fmla="val 101683"/>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dirty="0" err="1">
                <a:solidFill>
                  <a:srgbClr val="C00000"/>
                </a:solidFill>
                <a:latin typeface="Times New Roman" panose="02020603050405020304" pitchFamily="18" charset="0"/>
                <a:cs typeface="Times New Roman" panose="02020603050405020304" pitchFamily="18" charset="0"/>
              </a:rPr>
              <a:t>Hoạt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động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nhóm</a:t>
            </a:r>
            <a:r>
              <a:rPr lang="en-US" sz="3200" dirty="0">
                <a:solidFill>
                  <a:srgbClr val="C00000"/>
                </a:solidFill>
                <a:latin typeface="Times New Roman" panose="02020603050405020304" pitchFamily="18" charset="0"/>
                <a:cs typeface="Times New Roman" panose="02020603050405020304" pitchFamily="18" charset="0"/>
              </a:rPr>
              <a:t> </a:t>
            </a:r>
            <a:endParaRPr lang="vi-VN" sz="3200" dirty="0">
              <a:solidFill>
                <a:srgbClr val="C00000"/>
              </a:solidFill>
              <a:latin typeface="Times New Roman" panose="02020603050405020304" pitchFamily="18" charset="0"/>
              <a:cs typeface="Times New Roman" panose="02020603050405020304" pitchFamily="18" charset="0"/>
            </a:endParaRPr>
          </a:p>
        </p:txBody>
      </p:sp>
      <p:sp>
        <p:nvSpPr>
          <p:cNvPr id="16388" name="TextBox 3"/>
          <p:cNvSpPr txBox="1">
            <a:spLocks noChangeArrowheads="1"/>
          </p:cNvSpPr>
          <p:nvPr/>
        </p:nvSpPr>
        <p:spPr bwMode="auto">
          <a:xfrm>
            <a:off x="2277292" y="1777773"/>
            <a:ext cx="76374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Có</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12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tấm</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thẻ</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ghi</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thông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tin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số</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p, 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tử</a:t>
            </a:r>
            <a:endParaRPr lang="en-US" alt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eaLnBrk="1" hangingPunct="1">
              <a:spcBef>
                <a:spcPct val="0"/>
              </a:spcBef>
              <a:buFontTx/>
              <a:buChar char="-"/>
            </a:pP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Thực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hiện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sắp</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xếp</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thẻ</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thuộc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cùng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một</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tố</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vào</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một</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ô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vuông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p>
          <a:p>
            <a:pPr eaLnBrk="1" hangingPunct="1">
              <a:spcBef>
                <a:spcPct val="0"/>
              </a:spcBef>
              <a:buFontTx/>
              <a:buChar char="-"/>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tử</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nào</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thuộc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cùng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một</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tố</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hóa</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học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endParaRPr lang="vi-VN" alt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heckerboard(across)">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1257"/>
            <a:ext cx="9144000" cy="487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1" name="Group 6"/>
          <p:cNvGrpSpPr/>
          <p:nvPr/>
        </p:nvGrpSpPr>
        <p:grpSpPr bwMode="auto">
          <a:xfrm>
            <a:off x="1809751" y="642938"/>
            <a:ext cx="1285875" cy="2000250"/>
            <a:chOff x="357158" y="571481"/>
            <a:chExt cx="1285884" cy="2000264"/>
          </a:xfrm>
        </p:grpSpPr>
        <p:sp>
          <p:nvSpPr>
            <p:cNvPr id="4" name="Rounded Rectangle 3"/>
            <p:cNvSpPr/>
            <p:nvPr/>
          </p:nvSpPr>
          <p:spPr>
            <a:xfrm>
              <a:off x="357158" y="571481"/>
              <a:ext cx="1285884" cy="20002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5" name="TextBox 4"/>
            <p:cNvSpPr txBox="1">
              <a:spLocks noChangeArrowheads="1"/>
            </p:cNvSpPr>
            <p:nvPr/>
          </p:nvSpPr>
          <p:spPr bwMode="auto">
            <a:xfrm>
              <a:off x="500034" y="714356"/>
              <a:ext cx="114300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A</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0n</a:t>
              </a:r>
              <a:endParaRPr lang="vi-VN" altLang="en-US" b="1" dirty="0">
                <a:solidFill>
                  <a:srgbClr val="002060"/>
                </a:solidFill>
              </a:endParaRPr>
            </a:p>
          </p:txBody>
        </p:sp>
      </p:grpSp>
      <p:sp>
        <p:nvSpPr>
          <p:cNvPr id="12" name="Rounded Rectangle 11"/>
          <p:cNvSpPr/>
          <p:nvPr/>
        </p:nvSpPr>
        <p:spPr bwMode="auto">
          <a:xfrm>
            <a:off x="3167064"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3" name="TextBox 4"/>
          <p:cNvSpPr txBox="1">
            <a:spLocks noChangeArrowheads="1"/>
          </p:cNvSpPr>
          <p:nvPr/>
        </p:nvSpPr>
        <p:spPr bwMode="auto">
          <a:xfrm>
            <a:off x="3238500"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G</a:t>
            </a:r>
          </a:p>
          <a:p>
            <a:pPr algn="ctr" eaLnBrk="1" hangingPunct="1">
              <a:spcBef>
                <a:spcPct val="0"/>
              </a:spcBef>
              <a:buFontTx/>
              <a:buNone/>
            </a:pPr>
            <a:r>
              <a:rPr lang="en-US" altLang="en-US" b="1" dirty="0">
                <a:solidFill>
                  <a:srgbClr val="002060"/>
                </a:solidFill>
              </a:rPr>
              <a:t>6p</a:t>
            </a:r>
          </a:p>
          <a:p>
            <a:pPr algn="ctr" eaLnBrk="1" hangingPunct="1">
              <a:spcBef>
                <a:spcPct val="0"/>
              </a:spcBef>
              <a:buFontTx/>
              <a:buNone/>
            </a:pPr>
            <a:r>
              <a:rPr lang="en-US" altLang="en-US" b="1" dirty="0">
                <a:solidFill>
                  <a:srgbClr val="002060"/>
                </a:solidFill>
              </a:rPr>
              <a:t>6n</a:t>
            </a:r>
            <a:endParaRPr lang="vi-VN" altLang="en-US" b="1" dirty="0">
              <a:solidFill>
                <a:srgbClr val="002060"/>
              </a:solidFill>
            </a:endParaRPr>
          </a:p>
        </p:txBody>
      </p:sp>
      <p:sp>
        <p:nvSpPr>
          <p:cNvPr id="15" name="Rounded Rectangle 14"/>
          <p:cNvSpPr/>
          <p:nvPr/>
        </p:nvSpPr>
        <p:spPr bwMode="auto">
          <a:xfrm>
            <a:off x="4595814"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5" name="TextBox 4"/>
          <p:cNvSpPr txBox="1">
            <a:spLocks noChangeArrowheads="1"/>
          </p:cNvSpPr>
          <p:nvPr/>
        </p:nvSpPr>
        <p:spPr bwMode="auto">
          <a:xfrm>
            <a:off x="4667250" y="714376"/>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D</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1n</a:t>
            </a:r>
            <a:endParaRPr lang="vi-VN" altLang="en-US" b="1" dirty="0">
              <a:solidFill>
                <a:srgbClr val="002060"/>
              </a:solidFill>
            </a:endParaRPr>
          </a:p>
        </p:txBody>
      </p:sp>
      <p:sp>
        <p:nvSpPr>
          <p:cNvPr id="18" name="Rounded Rectangle 17"/>
          <p:cNvSpPr/>
          <p:nvPr/>
        </p:nvSpPr>
        <p:spPr bwMode="auto">
          <a:xfrm>
            <a:off x="6096001"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7" name="TextBox 4"/>
          <p:cNvSpPr txBox="1">
            <a:spLocks noChangeArrowheads="1"/>
          </p:cNvSpPr>
          <p:nvPr/>
        </p:nvSpPr>
        <p:spPr bwMode="auto">
          <a:xfrm>
            <a:off x="6167438"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E</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2n</a:t>
            </a:r>
            <a:endParaRPr lang="vi-VN" altLang="en-US" b="1" dirty="0">
              <a:solidFill>
                <a:srgbClr val="002060"/>
              </a:solidFill>
            </a:endParaRPr>
          </a:p>
        </p:txBody>
      </p:sp>
      <p:sp>
        <p:nvSpPr>
          <p:cNvPr id="21" name="Rounded Rectangle 20"/>
          <p:cNvSpPr/>
          <p:nvPr/>
        </p:nvSpPr>
        <p:spPr bwMode="auto">
          <a:xfrm>
            <a:off x="7596189"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9" name="TextBox 4"/>
          <p:cNvSpPr txBox="1">
            <a:spLocks noChangeArrowheads="1"/>
          </p:cNvSpPr>
          <p:nvPr/>
        </p:nvSpPr>
        <p:spPr bwMode="auto">
          <a:xfrm>
            <a:off x="7667625"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Z</a:t>
            </a:r>
          </a:p>
          <a:p>
            <a:pPr algn="ctr" eaLnBrk="1" hangingPunct="1">
              <a:spcBef>
                <a:spcPct val="0"/>
              </a:spcBef>
              <a:buFontTx/>
              <a:buNone/>
            </a:pPr>
            <a:r>
              <a:rPr lang="en-US" altLang="en-US" b="1" dirty="0">
                <a:solidFill>
                  <a:srgbClr val="002060"/>
                </a:solidFill>
              </a:rPr>
              <a:t>19p</a:t>
            </a:r>
          </a:p>
          <a:p>
            <a:pPr algn="ctr" eaLnBrk="1" hangingPunct="1">
              <a:spcBef>
                <a:spcPct val="0"/>
              </a:spcBef>
              <a:buFontTx/>
              <a:buNone/>
            </a:pPr>
            <a:r>
              <a:rPr lang="en-US" altLang="en-US" b="1" dirty="0">
                <a:solidFill>
                  <a:srgbClr val="002060"/>
                </a:solidFill>
              </a:rPr>
              <a:t>21n</a:t>
            </a:r>
            <a:endParaRPr lang="vi-VN" altLang="en-US" b="1" dirty="0">
              <a:solidFill>
                <a:srgbClr val="002060"/>
              </a:solidFill>
            </a:endParaRPr>
          </a:p>
        </p:txBody>
      </p:sp>
      <p:sp>
        <p:nvSpPr>
          <p:cNvPr id="24" name="Rounded Rectangle 23"/>
          <p:cNvSpPr/>
          <p:nvPr/>
        </p:nvSpPr>
        <p:spPr bwMode="auto">
          <a:xfrm>
            <a:off x="1809751"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1" name="TextBox 4"/>
          <p:cNvSpPr txBox="1">
            <a:spLocks noChangeArrowheads="1"/>
          </p:cNvSpPr>
          <p:nvPr/>
        </p:nvSpPr>
        <p:spPr bwMode="auto">
          <a:xfrm>
            <a:off x="1881188" y="3024869"/>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X</a:t>
            </a:r>
          </a:p>
          <a:p>
            <a:pPr algn="ctr" eaLnBrk="1" hangingPunct="1">
              <a:spcBef>
                <a:spcPct val="0"/>
              </a:spcBef>
              <a:buFontTx/>
              <a:buNone/>
            </a:pPr>
            <a:r>
              <a:rPr lang="en-US" altLang="en-US" b="1" dirty="0">
                <a:solidFill>
                  <a:srgbClr val="002060"/>
                </a:solidFill>
              </a:rPr>
              <a:t>20p</a:t>
            </a:r>
          </a:p>
          <a:p>
            <a:pPr algn="ctr" eaLnBrk="1" hangingPunct="1">
              <a:spcBef>
                <a:spcPct val="0"/>
              </a:spcBef>
              <a:buFontTx/>
              <a:buNone/>
            </a:pPr>
            <a:r>
              <a:rPr lang="en-US" altLang="en-US" b="1" dirty="0">
                <a:solidFill>
                  <a:srgbClr val="002060"/>
                </a:solidFill>
              </a:rPr>
              <a:t>20n</a:t>
            </a:r>
            <a:endParaRPr lang="vi-VN" altLang="en-US" b="1" dirty="0">
              <a:solidFill>
                <a:srgbClr val="002060"/>
              </a:solidFill>
            </a:endParaRPr>
          </a:p>
        </p:txBody>
      </p:sp>
      <p:sp>
        <p:nvSpPr>
          <p:cNvPr id="27" name="Rounded Rectangle 26"/>
          <p:cNvSpPr/>
          <p:nvPr/>
        </p:nvSpPr>
        <p:spPr bwMode="auto">
          <a:xfrm>
            <a:off x="3167064"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3" name="TextBox 4"/>
          <p:cNvSpPr txBox="1">
            <a:spLocks noChangeArrowheads="1"/>
          </p:cNvSpPr>
          <p:nvPr/>
        </p:nvSpPr>
        <p:spPr bwMode="auto">
          <a:xfrm>
            <a:off x="3309938" y="3046095"/>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T</a:t>
            </a: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10n</a:t>
            </a:r>
            <a:endParaRPr lang="vi-VN" altLang="en-US" b="1" dirty="0">
              <a:solidFill>
                <a:srgbClr val="002060"/>
              </a:solidFill>
            </a:endParaRPr>
          </a:p>
        </p:txBody>
      </p:sp>
      <p:sp>
        <p:nvSpPr>
          <p:cNvPr id="30" name="Rounded Rectangle 29"/>
          <p:cNvSpPr/>
          <p:nvPr/>
        </p:nvSpPr>
        <p:spPr bwMode="auto">
          <a:xfrm>
            <a:off x="4524376"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5" name="TextBox 4"/>
          <p:cNvSpPr txBox="1">
            <a:spLocks noChangeArrowheads="1"/>
          </p:cNvSpPr>
          <p:nvPr/>
        </p:nvSpPr>
        <p:spPr bwMode="auto">
          <a:xfrm>
            <a:off x="4667250" y="3046095"/>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Y</a:t>
            </a:r>
          </a:p>
          <a:p>
            <a:pPr algn="ctr" eaLnBrk="1" hangingPunct="1">
              <a:spcBef>
                <a:spcPct val="0"/>
              </a:spcBef>
              <a:buFontTx/>
              <a:buNone/>
            </a:pPr>
            <a:r>
              <a:rPr lang="en-US" altLang="en-US" b="1" dirty="0">
                <a:solidFill>
                  <a:srgbClr val="002060"/>
                </a:solidFill>
              </a:rPr>
              <a:t>19p</a:t>
            </a:r>
          </a:p>
          <a:p>
            <a:pPr algn="ctr" eaLnBrk="1" hangingPunct="1">
              <a:spcBef>
                <a:spcPct val="0"/>
              </a:spcBef>
              <a:buFontTx/>
              <a:buNone/>
            </a:pPr>
            <a:r>
              <a:rPr lang="en-US" altLang="en-US" b="1" dirty="0">
                <a:solidFill>
                  <a:srgbClr val="002060"/>
                </a:solidFill>
              </a:rPr>
              <a:t>20n</a:t>
            </a:r>
            <a:endParaRPr lang="vi-VN" altLang="en-US" b="1" dirty="0">
              <a:solidFill>
                <a:srgbClr val="002060"/>
              </a:solidFill>
            </a:endParaRPr>
          </a:p>
        </p:txBody>
      </p:sp>
      <p:sp>
        <p:nvSpPr>
          <p:cNvPr id="33" name="Rounded Rectangle 32"/>
          <p:cNvSpPr/>
          <p:nvPr/>
        </p:nvSpPr>
        <p:spPr bwMode="auto">
          <a:xfrm>
            <a:off x="5953126"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7" name="TextBox 4"/>
          <p:cNvSpPr txBox="1">
            <a:spLocks noChangeArrowheads="1"/>
          </p:cNvSpPr>
          <p:nvPr/>
        </p:nvSpPr>
        <p:spPr bwMode="auto">
          <a:xfrm>
            <a:off x="6096000" y="3046095"/>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R</a:t>
            </a: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9n</a:t>
            </a:r>
            <a:endParaRPr lang="vi-VN" altLang="en-US" b="1" dirty="0">
              <a:solidFill>
                <a:srgbClr val="002060"/>
              </a:solidFill>
            </a:endParaRPr>
          </a:p>
        </p:txBody>
      </p:sp>
      <p:sp>
        <p:nvSpPr>
          <p:cNvPr id="36" name="Rounded Rectangle 35"/>
          <p:cNvSpPr/>
          <p:nvPr/>
        </p:nvSpPr>
        <p:spPr bwMode="auto">
          <a:xfrm>
            <a:off x="7381876"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9" name="TextBox 4"/>
          <p:cNvSpPr txBox="1">
            <a:spLocks noChangeArrowheads="1"/>
          </p:cNvSpPr>
          <p:nvPr/>
        </p:nvSpPr>
        <p:spPr bwMode="auto">
          <a:xfrm>
            <a:off x="7524750" y="3046095"/>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L</a:t>
            </a:r>
          </a:p>
          <a:p>
            <a:pPr algn="ctr" eaLnBrk="1" hangingPunct="1">
              <a:spcBef>
                <a:spcPct val="0"/>
              </a:spcBef>
              <a:buFontTx/>
              <a:buNone/>
            </a:pPr>
            <a:r>
              <a:rPr lang="en-US" altLang="en-US" b="1" dirty="0">
                <a:solidFill>
                  <a:srgbClr val="002060"/>
                </a:solidFill>
              </a:rPr>
              <a:t>6p</a:t>
            </a:r>
          </a:p>
          <a:p>
            <a:pPr algn="ctr" eaLnBrk="1" hangingPunct="1">
              <a:spcBef>
                <a:spcPct val="0"/>
              </a:spcBef>
              <a:buFontTx/>
              <a:buNone/>
            </a:pPr>
            <a:r>
              <a:rPr lang="en-US" altLang="en-US" b="1" dirty="0">
                <a:solidFill>
                  <a:srgbClr val="002060"/>
                </a:solidFill>
              </a:rPr>
              <a:t>8n</a:t>
            </a:r>
            <a:endParaRPr lang="vi-VN" altLang="en-US" b="1" dirty="0">
              <a:solidFill>
                <a:srgbClr val="002060"/>
              </a:solidFill>
            </a:endParaRPr>
          </a:p>
        </p:txBody>
      </p:sp>
      <p:sp>
        <p:nvSpPr>
          <p:cNvPr id="25" name="Rounded Rectangle 24"/>
          <p:cNvSpPr/>
          <p:nvPr/>
        </p:nvSpPr>
        <p:spPr bwMode="auto">
          <a:xfrm>
            <a:off x="9024939"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1" name="TextBox 4"/>
          <p:cNvSpPr txBox="1">
            <a:spLocks noChangeArrowheads="1"/>
          </p:cNvSpPr>
          <p:nvPr/>
        </p:nvSpPr>
        <p:spPr bwMode="auto">
          <a:xfrm>
            <a:off x="9096375"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M</a:t>
            </a:r>
          </a:p>
          <a:p>
            <a:pPr algn="ctr" eaLnBrk="1" hangingPunct="1">
              <a:spcBef>
                <a:spcPct val="0"/>
              </a:spcBef>
              <a:buFontTx/>
              <a:buNone/>
            </a:pPr>
            <a:r>
              <a:rPr lang="en-US" altLang="en-US" b="1" dirty="0">
                <a:solidFill>
                  <a:srgbClr val="002060"/>
                </a:solidFill>
              </a:rPr>
              <a:t>7p</a:t>
            </a:r>
          </a:p>
          <a:p>
            <a:pPr algn="ctr" eaLnBrk="1" hangingPunct="1">
              <a:spcBef>
                <a:spcPct val="0"/>
              </a:spcBef>
              <a:buFontTx/>
              <a:buNone/>
            </a:pPr>
            <a:r>
              <a:rPr lang="en-US" altLang="en-US" b="1" dirty="0">
                <a:solidFill>
                  <a:srgbClr val="002060"/>
                </a:solidFill>
              </a:rPr>
              <a:t>7n</a:t>
            </a:r>
            <a:endParaRPr lang="vi-VN" altLang="en-US" b="1" dirty="0">
              <a:solidFill>
                <a:srgbClr val="002060"/>
              </a:solidFill>
            </a:endParaRPr>
          </a:p>
        </p:txBody>
      </p:sp>
      <p:sp>
        <p:nvSpPr>
          <p:cNvPr id="28" name="Rounded Rectangle 27"/>
          <p:cNvSpPr/>
          <p:nvPr/>
        </p:nvSpPr>
        <p:spPr bwMode="auto">
          <a:xfrm>
            <a:off x="8953501"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3" name="TextBox 4"/>
          <p:cNvSpPr txBox="1">
            <a:spLocks noChangeArrowheads="1"/>
          </p:cNvSpPr>
          <p:nvPr/>
        </p:nvSpPr>
        <p:spPr bwMode="auto">
          <a:xfrm>
            <a:off x="9024938" y="3046095"/>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Q</a:t>
            </a: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8n</a:t>
            </a:r>
            <a:endParaRPr lang="vi-VN" altLang="en-US" b="1" dirty="0">
              <a:solidFill>
                <a:srgbClr val="002060"/>
              </a:solidFill>
            </a:endParaRPr>
          </a:p>
        </p:txBody>
      </p:sp>
      <p:sp>
        <p:nvSpPr>
          <p:cNvPr id="2" name="Rectangle 1"/>
          <p:cNvSpPr/>
          <p:nvPr/>
        </p:nvSpPr>
        <p:spPr>
          <a:xfrm>
            <a:off x="615723" y="5285150"/>
            <a:ext cx="11103429" cy="954107"/>
          </a:xfrm>
          <a:prstGeom prst="rect">
            <a:avLst/>
          </a:prstGeom>
        </p:spPr>
        <p:txBody>
          <a:bodyPr wrap="square">
            <a:spAutoFit/>
          </a:bodyPr>
          <a:lstStyle/>
          <a:p>
            <a:pPr>
              <a:spcBef>
                <a:spcPct val="0"/>
              </a:spcBef>
            </a:pPr>
            <a:r>
              <a:rPr lang="en-US" altLang="en-US" sz="2800" b="1" dirty="0">
                <a:solidFill>
                  <a:srgbClr val="C00000"/>
                </a:solidFill>
                <a:latin typeface="Times New Roman" panose="02020603050405020304" pitchFamily="18" charset="0"/>
                <a:cs typeface="Times New Roman" panose="02020603050405020304" pitchFamily="18" charset="0"/>
              </a:rPr>
              <a:t>1. </a:t>
            </a:r>
            <a:r>
              <a:rPr lang="en-US" altLang="en-US" sz="2800" b="1" dirty="0" err="1">
                <a:solidFill>
                  <a:srgbClr val="C00000"/>
                </a:solidFill>
                <a:latin typeface="Times New Roman" panose="02020603050405020304" pitchFamily="18" charset="0"/>
                <a:cs typeface="Times New Roman" panose="02020603050405020304" pitchFamily="18" charset="0"/>
              </a:rPr>
              <a:t>Em</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có</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thể</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sắp</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xếp</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được</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bao</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nhiêu</a:t>
            </a:r>
            <a:r>
              <a:rPr lang="en-US" altLang="en-US" sz="2800" b="1" dirty="0">
                <a:solidFill>
                  <a:srgbClr val="C00000"/>
                </a:solidFill>
                <a:latin typeface="Times New Roman" panose="02020603050405020304" pitchFamily="18" charset="0"/>
                <a:cs typeface="Times New Roman" panose="02020603050405020304" pitchFamily="18" charset="0"/>
              </a:rPr>
              <a:t> ô </a:t>
            </a:r>
            <a:r>
              <a:rPr lang="en-US" altLang="en-US" sz="2800" b="1" dirty="0" err="1">
                <a:solidFill>
                  <a:srgbClr val="C00000"/>
                </a:solidFill>
                <a:latin typeface="Times New Roman" panose="02020603050405020304" pitchFamily="18" charset="0"/>
                <a:cs typeface="Times New Roman" panose="02020603050405020304" pitchFamily="18" charset="0"/>
              </a:rPr>
              <a:t>vuông</a:t>
            </a:r>
            <a:r>
              <a:rPr lang="en-US" altLang="en-US" sz="2800" b="1" dirty="0">
                <a:solidFill>
                  <a:srgbClr val="C00000"/>
                </a:solidFill>
                <a:latin typeface="Times New Roman" panose="02020603050405020304" pitchFamily="18" charset="0"/>
                <a:cs typeface="Times New Roman" panose="02020603050405020304" pitchFamily="18" charset="0"/>
              </a:rPr>
              <a:t>?</a:t>
            </a:r>
          </a:p>
          <a:p>
            <a:pPr>
              <a:spcBef>
                <a:spcPct val="0"/>
              </a:spcBef>
            </a:pPr>
            <a:r>
              <a:rPr lang="en-US" altLang="en-US" sz="2800" b="1" dirty="0">
                <a:solidFill>
                  <a:srgbClr val="C00000"/>
                </a:solidFill>
                <a:latin typeface="Times New Roman" panose="02020603050405020304" pitchFamily="18" charset="0"/>
                <a:cs typeface="Times New Roman" panose="02020603050405020304" pitchFamily="18" charset="0"/>
              </a:rPr>
              <a:t>2. </a:t>
            </a:r>
            <a:r>
              <a:rPr lang="en-US" altLang="en-US" sz="2800" b="1" dirty="0" err="1">
                <a:solidFill>
                  <a:srgbClr val="C00000"/>
                </a:solidFill>
                <a:latin typeface="Times New Roman" panose="02020603050405020304" pitchFamily="18" charset="0"/>
                <a:cs typeface="Times New Roman" panose="02020603050405020304" pitchFamily="18" charset="0"/>
              </a:rPr>
              <a:t>Các</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nguyên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tử</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nào</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thuộc</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cùng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một</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nguyên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tố</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hóa</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học</a:t>
            </a:r>
            <a:r>
              <a:rPr lang="en-US" altLang="en-US" sz="2800" b="1" dirty="0">
                <a:solidFill>
                  <a:srgbClr val="C00000"/>
                </a:solidFill>
                <a:latin typeface="Times New Roman" panose="02020603050405020304" pitchFamily="18" charset="0"/>
                <a:cs typeface="Times New Roman" panose="02020603050405020304" pitchFamily="18" charset="0"/>
              </a:rPr>
              <a:t>? </a:t>
            </a:r>
            <a:endParaRPr lang="vi-VN" altLang="en-US" sz="28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50+ Hình nền Powerpoint ngộ nghĩnh, đáng yêu nhất - Phụ Kiện MacBook Chính  Hã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862" y="431075"/>
            <a:ext cx="4524103"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50+ Hình nền Powerpoint ngộ nghĩnh, đáng yêu nhất - Phụ Kiện MacBook Chính  Hã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4892" y="3456578"/>
            <a:ext cx="2436814"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50+ Hình nền Powerpoint ngộ nghĩnh, đáng yêu nhất - Phụ Kiện MacBook Chính  Hã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863" y="3510675"/>
            <a:ext cx="4492822"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50+ Hình nền Powerpoint ngộ nghĩnh, đáng yêu nhất - Phụ Kiện MacBook Chính  Hã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8498" y="442823"/>
            <a:ext cx="2423208"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50+ Hình nền Powerpoint ngộ nghĩnh, đáng yêu nhất - Phụ Kiện MacBook Chính  Hã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1647" y="470263"/>
            <a:ext cx="2973976"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50+ Hình nền Powerpoint ngộ nghĩnh, đáng yêu nhất - Phụ Kiện MacBook Chính  Hã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3603" y="3456578"/>
            <a:ext cx="3087188"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6"/>
          <p:cNvGrpSpPr/>
          <p:nvPr/>
        </p:nvGrpSpPr>
        <p:grpSpPr bwMode="auto">
          <a:xfrm>
            <a:off x="1235393" y="714376"/>
            <a:ext cx="1285875" cy="2000250"/>
            <a:chOff x="357158" y="571481"/>
            <a:chExt cx="1285884" cy="2000264"/>
          </a:xfrm>
        </p:grpSpPr>
        <p:sp>
          <p:nvSpPr>
            <p:cNvPr id="9" name="Rounded Rectangle 8"/>
            <p:cNvSpPr/>
            <p:nvPr/>
          </p:nvSpPr>
          <p:spPr>
            <a:xfrm>
              <a:off x="357158" y="571481"/>
              <a:ext cx="1285884" cy="20002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TextBox 4"/>
            <p:cNvSpPr txBox="1">
              <a:spLocks noChangeArrowheads="1"/>
            </p:cNvSpPr>
            <p:nvPr/>
          </p:nvSpPr>
          <p:spPr bwMode="auto">
            <a:xfrm>
              <a:off x="500034" y="714356"/>
              <a:ext cx="114300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A</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0n</a:t>
              </a:r>
              <a:endParaRPr lang="vi-VN" altLang="en-US" b="1" dirty="0">
                <a:solidFill>
                  <a:srgbClr val="002060"/>
                </a:solidFill>
              </a:endParaRPr>
            </a:p>
          </p:txBody>
        </p:sp>
      </p:grpSp>
      <p:sp>
        <p:nvSpPr>
          <p:cNvPr id="13" name="Rounded Rectangle 12"/>
          <p:cNvSpPr/>
          <p:nvPr/>
        </p:nvSpPr>
        <p:spPr bwMode="auto">
          <a:xfrm>
            <a:off x="2636656" y="785814"/>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4" name="Rounded Rectangle 13"/>
          <p:cNvSpPr/>
          <p:nvPr/>
        </p:nvSpPr>
        <p:spPr bwMode="auto">
          <a:xfrm>
            <a:off x="4177394" y="756241"/>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1" name="TextBox 4"/>
          <p:cNvSpPr txBox="1">
            <a:spLocks noChangeArrowheads="1"/>
          </p:cNvSpPr>
          <p:nvPr/>
        </p:nvSpPr>
        <p:spPr bwMode="auto">
          <a:xfrm>
            <a:off x="2574811" y="868363"/>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D</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1n</a:t>
            </a:r>
            <a:endParaRPr lang="vi-VN" altLang="en-US" b="1" dirty="0">
              <a:solidFill>
                <a:srgbClr val="002060"/>
              </a:solidFill>
            </a:endParaRPr>
          </a:p>
        </p:txBody>
      </p:sp>
      <p:sp>
        <p:nvSpPr>
          <p:cNvPr id="12" name="TextBox 4"/>
          <p:cNvSpPr txBox="1">
            <a:spLocks noChangeArrowheads="1"/>
          </p:cNvSpPr>
          <p:nvPr/>
        </p:nvSpPr>
        <p:spPr bwMode="auto">
          <a:xfrm>
            <a:off x="4248831" y="884690"/>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E</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2n</a:t>
            </a:r>
            <a:endParaRPr lang="vi-VN" altLang="en-US" b="1" dirty="0">
              <a:solidFill>
                <a:srgbClr val="002060"/>
              </a:solidFill>
            </a:endParaRPr>
          </a:p>
        </p:txBody>
      </p:sp>
      <p:sp>
        <p:nvSpPr>
          <p:cNvPr id="15" name="Rounded Rectangle 14"/>
          <p:cNvSpPr/>
          <p:nvPr/>
        </p:nvSpPr>
        <p:spPr bwMode="auto">
          <a:xfrm>
            <a:off x="6107704" y="714376"/>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6" name="TextBox 4"/>
          <p:cNvSpPr txBox="1">
            <a:spLocks noChangeArrowheads="1"/>
          </p:cNvSpPr>
          <p:nvPr/>
        </p:nvSpPr>
        <p:spPr bwMode="auto">
          <a:xfrm>
            <a:off x="6179140" y="857252"/>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G</a:t>
            </a:r>
          </a:p>
          <a:p>
            <a:pPr algn="ctr" eaLnBrk="1" hangingPunct="1">
              <a:spcBef>
                <a:spcPct val="0"/>
              </a:spcBef>
              <a:buFontTx/>
              <a:buNone/>
            </a:pPr>
            <a:r>
              <a:rPr lang="en-US" altLang="en-US" b="1" dirty="0">
                <a:solidFill>
                  <a:srgbClr val="002060"/>
                </a:solidFill>
              </a:rPr>
              <a:t>6p</a:t>
            </a:r>
          </a:p>
          <a:p>
            <a:pPr algn="ctr" eaLnBrk="1" hangingPunct="1">
              <a:spcBef>
                <a:spcPct val="0"/>
              </a:spcBef>
              <a:buFontTx/>
              <a:buNone/>
            </a:pPr>
            <a:r>
              <a:rPr lang="en-US" altLang="en-US" b="1" dirty="0">
                <a:solidFill>
                  <a:srgbClr val="002060"/>
                </a:solidFill>
              </a:rPr>
              <a:t>6n</a:t>
            </a:r>
            <a:endParaRPr lang="vi-VN" altLang="en-US" b="1" dirty="0">
              <a:solidFill>
                <a:srgbClr val="002060"/>
              </a:solidFill>
            </a:endParaRPr>
          </a:p>
        </p:txBody>
      </p:sp>
      <p:sp>
        <p:nvSpPr>
          <p:cNvPr id="17" name="Rounded Rectangle 16"/>
          <p:cNvSpPr/>
          <p:nvPr/>
        </p:nvSpPr>
        <p:spPr bwMode="auto">
          <a:xfrm>
            <a:off x="7559177" y="756241"/>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8" name="TextBox 4"/>
          <p:cNvSpPr txBox="1">
            <a:spLocks noChangeArrowheads="1"/>
          </p:cNvSpPr>
          <p:nvPr/>
        </p:nvSpPr>
        <p:spPr bwMode="auto">
          <a:xfrm>
            <a:off x="7702052" y="857252"/>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L</a:t>
            </a:r>
          </a:p>
          <a:p>
            <a:pPr algn="ctr" eaLnBrk="1" hangingPunct="1">
              <a:spcBef>
                <a:spcPct val="0"/>
              </a:spcBef>
              <a:buFontTx/>
              <a:buNone/>
            </a:pPr>
            <a:r>
              <a:rPr lang="en-US" altLang="en-US" b="1" dirty="0">
                <a:solidFill>
                  <a:srgbClr val="002060"/>
                </a:solidFill>
              </a:rPr>
              <a:t>6p</a:t>
            </a:r>
          </a:p>
          <a:p>
            <a:pPr algn="ctr" eaLnBrk="1" hangingPunct="1">
              <a:spcBef>
                <a:spcPct val="0"/>
              </a:spcBef>
              <a:buFontTx/>
              <a:buNone/>
            </a:pPr>
            <a:r>
              <a:rPr lang="en-US" altLang="en-US" b="1" dirty="0">
                <a:solidFill>
                  <a:srgbClr val="002060"/>
                </a:solidFill>
              </a:rPr>
              <a:t>7n</a:t>
            </a:r>
            <a:endParaRPr lang="vi-VN" altLang="en-US" b="1" dirty="0">
              <a:solidFill>
                <a:srgbClr val="002060"/>
              </a:solidFill>
            </a:endParaRPr>
          </a:p>
        </p:txBody>
      </p:sp>
      <p:sp>
        <p:nvSpPr>
          <p:cNvPr id="19" name="Rounded Rectangle 18"/>
          <p:cNvSpPr/>
          <p:nvPr/>
        </p:nvSpPr>
        <p:spPr bwMode="auto">
          <a:xfrm>
            <a:off x="9712237" y="785814"/>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0" name="TextBox 4"/>
          <p:cNvSpPr txBox="1">
            <a:spLocks noChangeArrowheads="1"/>
          </p:cNvSpPr>
          <p:nvPr/>
        </p:nvSpPr>
        <p:spPr bwMode="auto">
          <a:xfrm>
            <a:off x="9783673" y="868362"/>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M</a:t>
            </a:r>
          </a:p>
          <a:p>
            <a:pPr algn="ctr" eaLnBrk="1" hangingPunct="1">
              <a:spcBef>
                <a:spcPct val="0"/>
              </a:spcBef>
              <a:buFontTx/>
              <a:buNone/>
            </a:pPr>
            <a:r>
              <a:rPr lang="en-US" altLang="en-US" b="1" dirty="0">
                <a:solidFill>
                  <a:srgbClr val="002060"/>
                </a:solidFill>
              </a:rPr>
              <a:t>7p</a:t>
            </a:r>
          </a:p>
          <a:p>
            <a:pPr algn="ctr" eaLnBrk="1" hangingPunct="1">
              <a:spcBef>
                <a:spcPct val="0"/>
              </a:spcBef>
              <a:buFontTx/>
              <a:buNone/>
            </a:pPr>
            <a:r>
              <a:rPr lang="en-US" altLang="en-US" b="1" dirty="0">
                <a:solidFill>
                  <a:srgbClr val="002060"/>
                </a:solidFill>
              </a:rPr>
              <a:t>7n</a:t>
            </a:r>
            <a:endParaRPr lang="vi-VN" altLang="en-US" b="1" dirty="0">
              <a:solidFill>
                <a:srgbClr val="002060"/>
              </a:solidFill>
            </a:endParaRPr>
          </a:p>
        </p:txBody>
      </p:sp>
      <p:sp>
        <p:nvSpPr>
          <p:cNvPr id="21" name="Rounded Rectangle 20"/>
          <p:cNvSpPr/>
          <p:nvPr/>
        </p:nvSpPr>
        <p:spPr bwMode="auto">
          <a:xfrm>
            <a:off x="1420440" y="3833772"/>
            <a:ext cx="1381822"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2" name="TextBox 4"/>
          <p:cNvSpPr txBox="1">
            <a:spLocks noChangeArrowheads="1"/>
          </p:cNvSpPr>
          <p:nvPr/>
        </p:nvSpPr>
        <p:spPr bwMode="auto">
          <a:xfrm>
            <a:off x="1556195" y="3987759"/>
            <a:ext cx="1228286"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Q</a:t>
            </a: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8n</a:t>
            </a:r>
            <a:endParaRPr lang="vi-VN" altLang="en-US" b="1" dirty="0">
              <a:solidFill>
                <a:srgbClr val="002060"/>
              </a:solidFill>
            </a:endParaRPr>
          </a:p>
        </p:txBody>
      </p:sp>
      <p:sp>
        <p:nvSpPr>
          <p:cNvPr id="23" name="Rounded Rectangle 22"/>
          <p:cNvSpPr/>
          <p:nvPr/>
        </p:nvSpPr>
        <p:spPr bwMode="auto">
          <a:xfrm>
            <a:off x="2842002" y="3844883"/>
            <a:ext cx="1381822"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4" name="TextBox 4"/>
          <p:cNvSpPr txBox="1">
            <a:spLocks noChangeArrowheads="1"/>
          </p:cNvSpPr>
          <p:nvPr/>
        </p:nvSpPr>
        <p:spPr bwMode="auto">
          <a:xfrm>
            <a:off x="2995536" y="3987759"/>
            <a:ext cx="1228286"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R</a:t>
            </a: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9n</a:t>
            </a:r>
            <a:endParaRPr lang="vi-VN" altLang="en-US" b="1" dirty="0">
              <a:solidFill>
                <a:srgbClr val="002060"/>
              </a:solidFill>
            </a:endParaRPr>
          </a:p>
        </p:txBody>
      </p:sp>
      <p:sp>
        <p:nvSpPr>
          <p:cNvPr id="25" name="Rounded Rectangle 24"/>
          <p:cNvSpPr/>
          <p:nvPr/>
        </p:nvSpPr>
        <p:spPr bwMode="auto">
          <a:xfrm>
            <a:off x="4093264" y="3833772"/>
            <a:ext cx="1381822"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6" name="TextBox 4"/>
          <p:cNvSpPr txBox="1">
            <a:spLocks noChangeArrowheads="1"/>
          </p:cNvSpPr>
          <p:nvPr/>
        </p:nvSpPr>
        <p:spPr bwMode="auto">
          <a:xfrm>
            <a:off x="4175361" y="3976648"/>
            <a:ext cx="1228286"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T</a:t>
            </a: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10n</a:t>
            </a:r>
            <a:endParaRPr lang="vi-VN" altLang="en-US" b="1" dirty="0">
              <a:solidFill>
                <a:srgbClr val="002060"/>
              </a:solidFill>
            </a:endParaRPr>
          </a:p>
        </p:txBody>
      </p:sp>
      <p:sp>
        <p:nvSpPr>
          <p:cNvPr id="27" name="Rounded Rectangle 26"/>
          <p:cNvSpPr/>
          <p:nvPr/>
        </p:nvSpPr>
        <p:spPr bwMode="auto">
          <a:xfrm>
            <a:off x="6162804" y="3760003"/>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8" name="TextBox 4"/>
          <p:cNvSpPr txBox="1">
            <a:spLocks noChangeArrowheads="1"/>
          </p:cNvSpPr>
          <p:nvPr/>
        </p:nvSpPr>
        <p:spPr bwMode="auto">
          <a:xfrm>
            <a:off x="6197416" y="3965536"/>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Y</a:t>
            </a:r>
          </a:p>
          <a:p>
            <a:pPr algn="ctr" eaLnBrk="1" hangingPunct="1">
              <a:spcBef>
                <a:spcPct val="0"/>
              </a:spcBef>
              <a:buFontTx/>
              <a:buNone/>
            </a:pPr>
            <a:r>
              <a:rPr lang="en-US" altLang="en-US" b="1" dirty="0">
                <a:solidFill>
                  <a:srgbClr val="002060"/>
                </a:solidFill>
              </a:rPr>
              <a:t>19p</a:t>
            </a:r>
          </a:p>
          <a:p>
            <a:pPr algn="ctr" eaLnBrk="1" hangingPunct="1">
              <a:spcBef>
                <a:spcPct val="0"/>
              </a:spcBef>
              <a:buFontTx/>
              <a:buNone/>
            </a:pPr>
            <a:r>
              <a:rPr lang="en-US" altLang="en-US" b="1" dirty="0">
                <a:solidFill>
                  <a:srgbClr val="002060"/>
                </a:solidFill>
              </a:rPr>
              <a:t>20n</a:t>
            </a:r>
            <a:endParaRPr lang="vi-VN" altLang="en-US" b="1" dirty="0">
              <a:solidFill>
                <a:srgbClr val="002060"/>
              </a:solidFill>
            </a:endParaRPr>
          </a:p>
        </p:txBody>
      </p:sp>
      <p:sp>
        <p:nvSpPr>
          <p:cNvPr id="29" name="Rounded Rectangle 28"/>
          <p:cNvSpPr/>
          <p:nvPr/>
        </p:nvSpPr>
        <p:spPr bwMode="auto">
          <a:xfrm>
            <a:off x="7731759" y="3822661"/>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30" name="TextBox 4"/>
          <p:cNvSpPr txBox="1">
            <a:spLocks noChangeArrowheads="1"/>
          </p:cNvSpPr>
          <p:nvPr/>
        </p:nvSpPr>
        <p:spPr bwMode="auto">
          <a:xfrm>
            <a:off x="7874633" y="3965537"/>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Z</a:t>
            </a:r>
          </a:p>
          <a:p>
            <a:pPr algn="ctr" eaLnBrk="1" hangingPunct="1">
              <a:spcBef>
                <a:spcPct val="0"/>
              </a:spcBef>
              <a:buFontTx/>
              <a:buNone/>
            </a:pPr>
            <a:r>
              <a:rPr lang="en-US" altLang="en-US" b="1" dirty="0">
                <a:solidFill>
                  <a:srgbClr val="002060"/>
                </a:solidFill>
              </a:rPr>
              <a:t>19p</a:t>
            </a:r>
          </a:p>
          <a:p>
            <a:pPr algn="ctr" eaLnBrk="1" hangingPunct="1">
              <a:spcBef>
                <a:spcPct val="0"/>
              </a:spcBef>
              <a:buFontTx/>
              <a:buNone/>
            </a:pPr>
            <a:r>
              <a:rPr lang="en-US" altLang="en-US" b="1" dirty="0">
                <a:solidFill>
                  <a:srgbClr val="002060"/>
                </a:solidFill>
              </a:rPr>
              <a:t>21n</a:t>
            </a:r>
            <a:endParaRPr lang="vi-VN" altLang="en-US" b="1" dirty="0">
              <a:solidFill>
                <a:srgbClr val="002060"/>
              </a:solidFill>
            </a:endParaRPr>
          </a:p>
        </p:txBody>
      </p:sp>
      <p:sp>
        <p:nvSpPr>
          <p:cNvPr id="31" name="Rounded Rectangle 30"/>
          <p:cNvSpPr/>
          <p:nvPr/>
        </p:nvSpPr>
        <p:spPr bwMode="auto">
          <a:xfrm>
            <a:off x="9847215" y="3679746"/>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32" name="TextBox 4"/>
          <p:cNvSpPr txBox="1">
            <a:spLocks noChangeArrowheads="1"/>
          </p:cNvSpPr>
          <p:nvPr/>
        </p:nvSpPr>
        <p:spPr bwMode="auto">
          <a:xfrm>
            <a:off x="9918652" y="3833772"/>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X</a:t>
            </a:r>
          </a:p>
          <a:p>
            <a:pPr algn="ctr" eaLnBrk="1" hangingPunct="1">
              <a:spcBef>
                <a:spcPct val="0"/>
              </a:spcBef>
              <a:buFontTx/>
              <a:buNone/>
            </a:pPr>
            <a:r>
              <a:rPr lang="en-US" altLang="en-US" b="1" dirty="0">
                <a:solidFill>
                  <a:srgbClr val="002060"/>
                </a:solidFill>
              </a:rPr>
              <a:t>20p</a:t>
            </a:r>
          </a:p>
          <a:p>
            <a:pPr algn="ctr" eaLnBrk="1" hangingPunct="1">
              <a:spcBef>
                <a:spcPct val="0"/>
              </a:spcBef>
              <a:buFontTx/>
              <a:buNone/>
            </a:pPr>
            <a:r>
              <a:rPr lang="en-US" altLang="en-US" b="1" dirty="0">
                <a:solidFill>
                  <a:srgbClr val="002060"/>
                </a:solidFill>
              </a:rPr>
              <a:t>20n</a:t>
            </a:r>
            <a:endParaRPr lang="vi-VN" altLang="en-US" b="1" dirty="0">
              <a:solidFill>
                <a:srgbClr val="002060"/>
              </a:solidFill>
            </a:endParaRPr>
          </a:p>
        </p:txBody>
      </p:sp>
      <p:sp>
        <p:nvSpPr>
          <p:cNvPr id="33" name="Rectangle 32"/>
          <p:cNvSpPr/>
          <p:nvPr/>
        </p:nvSpPr>
        <p:spPr>
          <a:xfrm>
            <a:off x="11174506" y="6254414"/>
            <a:ext cx="914400" cy="484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n w="0"/>
                <a:solidFill>
                  <a:schemeClr val="tx1"/>
                </a:solidFill>
                <a:effectLst>
                  <a:outerShdw blurRad="38100" dist="19050" dir="2700000" algn="tl" rotWithShape="0">
                    <a:schemeClr val="dk1">
                      <a:alpha val="40000"/>
                    </a:schemeClr>
                  </a:outerShdw>
                </a:effectLst>
              </a:rPr>
              <a:t>Tiết</a:t>
            </a:r>
            <a:r>
              <a:rPr lang="en-US" dirty="0">
                <a:ln w="0"/>
                <a:solidFill>
                  <a:schemeClr val="tx1"/>
                </a:solidFill>
                <a:effectLst>
                  <a:outerShdw blurRad="38100" dist="19050" dir="2700000" algn="tl" rotWithShape="0">
                    <a:schemeClr val="dk1">
                      <a:alpha val="40000"/>
                    </a:schemeClr>
                  </a:outerShdw>
                </a:effectLst>
              </a:rPr>
              <a:t> 2</a:t>
            </a:r>
          </a:p>
        </p:txBody>
      </p:sp>
      <p:sp>
        <p:nvSpPr>
          <p:cNvPr id="34" name="TextBox 33"/>
          <p:cNvSpPr txBox="1"/>
          <p:nvPr/>
        </p:nvSpPr>
        <p:spPr>
          <a:xfrm>
            <a:off x="7387634" y="2915610"/>
            <a:ext cx="42351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C</a:t>
            </a:r>
          </a:p>
        </p:txBody>
      </p:sp>
      <p:sp>
        <p:nvSpPr>
          <p:cNvPr id="35" name="TextBox 34"/>
          <p:cNvSpPr txBox="1"/>
          <p:nvPr/>
        </p:nvSpPr>
        <p:spPr>
          <a:xfrm>
            <a:off x="3146311" y="2928940"/>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H</a:t>
            </a:r>
          </a:p>
        </p:txBody>
      </p:sp>
      <p:sp>
        <p:nvSpPr>
          <p:cNvPr id="36" name="TextBox 35"/>
          <p:cNvSpPr txBox="1"/>
          <p:nvPr/>
        </p:nvSpPr>
        <p:spPr>
          <a:xfrm>
            <a:off x="10051196" y="6029587"/>
            <a:ext cx="582211"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Ca</a:t>
            </a:r>
          </a:p>
        </p:txBody>
      </p:sp>
      <p:sp>
        <p:nvSpPr>
          <p:cNvPr id="37" name="TextBox 36"/>
          <p:cNvSpPr txBox="1"/>
          <p:nvPr/>
        </p:nvSpPr>
        <p:spPr>
          <a:xfrm>
            <a:off x="7128659" y="6012305"/>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K</a:t>
            </a:r>
          </a:p>
        </p:txBody>
      </p:sp>
      <p:sp>
        <p:nvSpPr>
          <p:cNvPr id="38" name="TextBox 37"/>
          <p:cNvSpPr txBox="1"/>
          <p:nvPr/>
        </p:nvSpPr>
        <p:spPr>
          <a:xfrm>
            <a:off x="3173550" y="5992804"/>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O</a:t>
            </a:r>
          </a:p>
        </p:txBody>
      </p:sp>
      <p:sp>
        <p:nvSpPr>
          <p:cNvPr id="39" name="TextBox 38"/>
          <p:cNvSpPr txBox="1"/>
          <p:nvPr/>
        </p:nvSpPr>
        <p:spPr>
          <a:xfrm>
            <a:off x="10149853" y="2915610"/>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par>
                                <p:cTn id="48" presetID="22" presetClass="entr" presetSubtype="4"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arn(inVertical)">
                                      <p:cBhvr>
                                        <p:cTn id="61" dur="500"/>
                                        <p:tgtEl>
                                          <p:spTgt spid="2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16" presetClass="entr" presetSubtype="21" fill="hold" nodeType="with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barn(inVertical)">
                                      <p:cBhvr>
                                        <p:cTn id="73" dur="500"/>
                                        <p:tgtEl>
                                          <p:spTgt spid="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barn(inVertical)">
                                      <p:cBhvr>
                                        <p:cTn id="78" dur="500"/>
                                        <p:tgtEl>
                                          <p:spTgt spid="28"/>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barn(inVertical)">
                                      <p:cBhvr>
                                        <p:cTn id="81" dur="500"/>
                                        <p:tgtEl>
                                          <p:spTgt spid="27"/>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barn(inVertical)">
                                      <p:cBhvr>
                                        <p:cTn id="84" dur="500"/>
                                        <p:tgtEl>
                                          <p:spTgt spid="30"/>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barn(inVertical)">
                                      <p:cBhvr>
                                        <p:cTn id="87" dur="500"/>
                                        <p:tgtEl>
                                          <p:spTgt spid="29"/>
                                        </p:tgtEl>
                                      </p:cBhvr>
                                    </p:animEffect>
                                  </p:childTnLst>
                                </p:cTn>
                              </p:par>
                              <p:par>
                                <p:cTn id="88" presetID="16" presetClass="entr" presetSubtype="21"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barn(inVertical)">
                                      <p:cBhvr>
                                        <p:cTn id="90" dur="500"/>
                                        <p:tgtEl>
                                          <p:spTgt spid="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down)">
                                      <p:cBhvr>
                                        <p:cTn id="95" dur="500"/>
                                        <p:tgtEl>
                                          <p:spTgt spid="32"/>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wipe(down)">
                                      <p:cBhvr>
                                        <p:cTn id="98" dur="500"/>
                                        <p:tgtEl>
                                          <p:spTgt spid="31"/>
                                        </p:tgtEl>
                                      </p:cBhvr>
                                    </p:animEffect>
                                  </p:childTnLst>
                                </p:cTn>
                              </p:par>
                              <p:par>
                                <p:cTn id="99" presetID="22" presetClass="entr" presetSubtype="4" fill="hold" nodeType="with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wipe(down)">
                                      <p:cBhvr>
                                        <p:cTn id="101" dur="500"/>
                                        <p:tgtEl>
                                          <p:spTgt spid="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wipe(down)">
                                      <p:cBhvr>
                                        <p:cTn id="106" dur="500"/>
                                        <p:tgtEl>
                                          <p:spTgt spid="35"/>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wipe(down)">
                                      <p:cBhvr>
                                        <p:cTn id="111" dur="500"/>
                                        <p:tgtEl>
                                          <p:spTgt spid="34"/>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wipe(down)">
                                      <p:cBhvr>
                                        <p:cTn id="116" dur="500"/>
                                        <p:tgtEl>
                                          <p:spTgt spid="39"/>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wipe(down)">
                                      <p:cBhvr>
                                        <p:cTn id="121" dur="500"/>
                                        <p:tgtEl>
                                          <p:spTgt spid="38"/>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37"/>
                                        </p:tgtEl>
                                        <p:attrNameLst>
                                          <p:attrName>style.visibility</p:attrName>
                                        </p:attrNameLst>
                                      </p:cBhvr>
                                      <p:to>
                                        <p:strVal val="visible"/>
                                      </p:to>
                                    </p:set>
                                    <p:animEffect transition="in" filter="wipe(down)">
                                      <p:cBhvr>
                                        <p:cTn id="126" dur="500"/>
                                        <p:tgtEl>
                                          <p:spTgt spid="37"/>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36"/>
                                        </p:tgtEl>
                                        <p:attrNameLst>
                                          <p:attrName>style.visibility</p:attrName>
                                        </p:attrNameLst>
                                      </p:cBhvr>
                                      <p:to>
                                        <p:strVal val="visible"/>
                                      </p:to>
                                    </p:set>
                                    <p:animEffect transition="in" filter="wipe(down)">
                                      <p:cBhvr>
                                        <p:cTn id="1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p:bldP spid="12" grpId="0"/>
      <p:bldP spid="15" grpId="0" animBg="1"/>
      <p:bldP spid="16" grpId="0"/>
      <p:bldP spid="17" grpId="0" animBg="1"/>
      <p:bldP spid="18" grpId="0"/>
      <p:bldP spid="19" grpId="0" animBg="1"/>
      <p:bldP spid="20" grpId="0"/>
      <p:bldP spid="21" grpId="0" animBg="1"/>
      <p:bldP spid="22" grpId="0"/>
      <p:bldP spid="23" grpId="0" animBg="1"/>
      <p:bldP spid="24" grpId="0"/>
      <p:bldP spid="25" grpId="0" animBg="1"/>
      <p:bldP spid="26" grpId="0"/>
      <p:bldP spid="27" grpId="0" animBg="1"/>
      <p:bldP spid="28" grpId="0"/>
      <p:bldP spid="29" grpId="0" animBg="1"/>
      <p:bldP spid="30" grpId="0"/>
      <p:bldP spid="31" grpId="0" animBg="1"/>
      <p:bldP spid="32" grpId="0"/>
      <p:bldP spid="34" grpId="0"/>
      <p:bldP spid="35" grpId="0"/>
      <p:bldP spid="36" grpId="0"/>
      <p:bldP spid="37" grpId="0"/>
      <p:bldP spid="38" grpId="0"/>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descr="Thành phần cơ thể người – Wikipedia tiếng Việt"/>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2531" name="Picture 4" descr="Infographic] Những nguyên tố hóa học trong pháo hoa giúp cơ thể con người  hoạt động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806" y="0"/>
            <a:ext cx="111121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895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C:\Users\Public\Pictures\Sample Pictures\Capture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83" y="0"/>
            <a:ext cx="500375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 descr="C:\Users\Public\Pictures\Sample Pictures\Capture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927" y="0"/>
            <a:ext cx="5059679" cy="341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C:\Users\Public\Pictures\Sample Pictures\Capture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6927" y="3500438"/>
            <a:ext cx="5059679"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384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3"/>
          <p:cNvGrpSpPr>
            <a:grpSpLocks/>
          </p:cNvGrpSpPr>
          <p:nvPr/>
        </p:nvGrpSpPr>
        <p:grpSpPr bwMode="auto">
          <a:xfrm>
            <a:off x="1010193" y="0"/>
            <a:ext cx="10337075" cy="6858000"/>
            <a:chOff x="285720" y="0"/>
            <a:chExt cx="8858280" cy="6286520"/>
          </a:xfrm>
        </p:grpSpPr>
        <p:pic>
          <p:nvPicPr>
            <p:cNvPr id="24579" name="Picture 2" descr="C:\Users\Public\Pictures\Sample Pictures\Capture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20" y="285728"/>
              <a:ext cx="8572560" cy="600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2"/>
            <p:cNvSpPr txBox="1">
              <a:spLocks noChangeArrowheads="1"/>
            </p:cNvSpPr>
            <p:nvPr/>
          </p:nvSpPr>
          <p:spPr bwMode="auto">
            <a:xfrm>
              <a:off x="7786710" y="0"/>
              <a:ext cx="1357290"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vi-VN" altLang="en-US" sz="1800"/>
            </a:p>
          </p:txBody>
        </p:sp>
      </p:grpSp>
    </p:spTree>
    <p:extLst>
      <p:ext uri="{BB962C8B-B14F-4D97-AF65-F5344CB8AC3E}">
        <p14:creationId xmlns:p14="http://schemas.microsoft.com/office/powerpoint/2010/main" val="1913019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Top 123+] Hình nền Powerpoint “ĐẸP NHỨC NÁC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5603" name="Picture 3" descr="C:\Users\Admin\Pictures\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55" y="160338"/>
            <a:ext cx="10668000" cy="378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3"/>
          <p:cNvSpPr txBox="1">
            <a:spLocks noChangeArrowheads="1"/>
          </p:cNvSpPr>
          <p:nvPr/>
        </p:nvSpPr>
        <p:spPr bwMode="auto">
          <a:xfrm>
            <a:off x="617257" y="748833"/>
            <a:ext cx="8365378" cy="1323439"/>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4000" b="1" dirty="0">
                <a:latin typeface="Times New Roman" panose="02020603050405020304" pitchFamily="18" charset="0"/>
                <a:cs typeface="Times New Roman" panose="02020603050405020304" pitchFamily="18" charset="0"/>
              </a:rPr>
              <a:t>II. </a:t>
            </a:r>
            <a:r>
              <a:rPr lang="en-US" altLang="en-US" sz="4000" b="1" dirty="0" err="1">
                <a:latin typeface="Times New Roman" panose="02020603050405020304" pitchFamily="18" charset="0"/>
                <a:cs typeface="Times New Roman" panose="02020603050405020304" pitchFamily="18" charset="0"/>
              </a:rPr>
              <a:t>Tên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gọi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và</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kí</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hiệu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của</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nguyên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tố</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hoá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học</a:t>
            </a:r>
            <a:endParaRPr lang="vi-VN" altLang="en-US" sz="4000" b="1" dirty="0">
              <a:latin typeface="Times New Roman" panose="02020603050405020304" pitchFamily="18" charset="0"/>
              <a:cs typeface="Times New Roman" panose="02020603050405020304" pitchFamily="18" charset="0"/>
            </a:endParaRPr>
          </a:p>
        </p:txBody>
      </p:sp>
      <p:pic>
        <p:nvPicPr>
          <p:cNvPr id="7170" name="Picture 2" descr="Hướng dẫn &quot;VIẾT VÀ ĐỌC TÊN CÁC NGUYÊN TỐ HÓA HỌC VÀ HỢP CHẤT BẰNG TIẾNG  ANH&quot; - Thầy Tuấn XiPo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226" y="3960832"/>
            <a:ext cx="3644154" cy="196932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10/21/16﻿ - High School Biology and Chemist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5835" y="2272553"/>
            <a:ext cx="6888720" cy="43577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03066" y="5224613"/>
            <a:ext cx="939381" cy="705542"/>
          </a:xfrm>
          <a:prstGeom prst="rect">
            <a:avLst/>
          </a:prstGeom>
          <a:solidFill>
            <a:srgbClr val="FFC000"/>
          </a:solidFill>
        </p:spPr>
        <p:txBody>
          <a:bodyPr wrap="square" rtlCol="0">
            <a:spAutoFit/>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a:spLocks noChangeArrowheads="1"/>
          </p:cNvSpPr>
          <p:nvPr/>
        </p:nvSpPr>
        <p:spPr bwMode="auto">
          <a:xfrm>
            <a:off x="617257" y="748833"/>
            <a:ext cx="8365378" cy="707886"/>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4000" b="1" dirty="0">
                <a:latin typeface="Times New Roman" panose="02020603050405020304" pitchFamily="18" charset="0"/>
                <a:cs typeface="Times New Roman" panose="02020603050405020304" pitchFamily="18" charset="0"/>
              </a:rPr>
              <a:t>1. </a:t>
            </a:r>
            <a:r>
              <a:rPr lang="en-US" altLang="en-US" sz="4000" b="1" dirty="0" err="1">
                <a:latin typeface="Times New Roman" panose="02020603050405020304" pitchFamily="18" charset="0"/>
                <a:cs typeface="Times New Roman" panose="02020603050405020304" pitchFamily="18" charset="0"/>
              </a:rPr>
              <a:t>Tên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gọi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của</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nguyên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tố</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hoá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học</a:t>
            </a:r>
            <a:endParaRPr lang="vi-VN" altLang="en-US"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234868" y="4456052"/>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105466" y="4321115"/>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963948" y="1034894"/>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1878240" y="572465"/>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780807" y="572465"/>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723061" y="153158"/>
            <a:ext cx="1479588" cy="1392022"/>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597421" y="5170198"/>
            <a:ext cx="1841735"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Nitrogen</a:t>
            </a:r>
            <a:endParaRPr lang="en-US" sz="2800" b="1" dirty="0">
              <a:latin typeface="Arial" panose="020B0604020202020204" pitchFamily="34" charset="0"/>
              <a:cs typeface="Arial" panose="020B0604020202020204" pitchFamily="34" charset="0"/>
            </a:endParaRPr>
          </a:p>
        </p:txBody>
      </p:sp>
      <p:sp>
        <p:nvSpPr>
          <p:cNvPr id="33" name="TextBox 32"/>
          <p:cNvSpPr txBox="1"/>
          <p:nvPr/>
        </p:nvSpPr>
        <p:spPr>
          <a:xfrm>
            <a:off x="7904823" y="4068381"/>
            <a:ext cx="3425126" cy="830997"/>
          </a:xfrm>
          <a:prstGeom prst="rect">
            <a:avLst/>
          </a:prstGeom>
          <a:no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Câu2: Chất khí cần cho sự hô hấp là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p:cNvSpPr/>
          <p:nvPr/>
        </p:nvSpPr>
        <p:spPr>
          <a:xfrm>
            <a:off x="7665156" y="5902525"/>
            <a:ext cx="1774000"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Helium</a:t>
            </a:r>
            <a:endParaRPr lang="en-US" sz="2800" b="1" dirty="0">
              <a:latin typeface="Arial" panose="020B0604020202020204" pitchFamily="34" charset="0"/>
              <a:cs typeface="Arial" panose="020B0604020202020204" pitchFamily="34" charset="0"/>
            </a:endParaRPr>
          </a:p>
        </p:txBody>
      </p:sp>
      <p:sp>
        <p:nvSpPr>
          <p:cNvPr id="36" name="Đáp án 2-LV1"/>
          <p:cNvSpPr/>
          <p:nvPr/>
        </p:nvSpPr>
        <p:spPr>
          <a:xfrm>
            <a:off x="9562076" y="5170198"/>
            <a:ext cx="1805836"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Hidrogen</a:t>
            </a:r>
            <a:endParaRPr lang="en-US" sz="2800" b="1" dirty="0">
              <a:latin typeface="Arial" panose="020B0604020202020204" pitchFamily="34" charset="0"/>
              <a:cs typeface="Arial" panose="020B0604020202020204" pitchFamily="34" charset="0"/>
            </a:endParaRPr>
          </a:p>
        </p:txBody>
      </p:sp>
      <p:sp>
        <p:nvSpPr>
          <p:cNvPr id="37" name="Đáp án 4-LV1"/>
          <p:cNvSpPr/>
          <p:nvPr/>
        </p:nvSpPr>
        <p:spPr>
          <a:xfrm>
            <a:off x="9562075" y="5902525"/>
            <a:ext cx="1749392"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Oxygen</a:t>
            </a:r>
            <a:endParaRPr lang="en-US" sz="2800" b="1" dirty="0">
              <a:latin typeface="Arial" panose="020B0604020202020204" pitchFamily="34" charset="0"/>
              <a:cs typeface="Arial" panose="020B0604020202020204" pitchFamily="34" charset="0"/>
            </a:endParaRP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1000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075 -0.50972 " pathEditMode="relative" rAng="0" ptsTypes="AA">
                                      <p:cBhvr>
                                        <p:cTn id="59" dur="500" fill="hold"/>
                                        <p:tgtEl>
                                          <p:spTgt spid="19"/>
                                        </p:tgtEl>
                                        <p:attrNameLst>
                                          <p:attrName>ppt_x</p:attrName>
                                          <p:attrName>ppt_y</p:attrName>
                                        </p:attrNameLst>
                                      </p:cBhvr>
                                      <p:rCtr x="3372" y="-25718"/>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50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0248 -0.58495 " pathEditMode="relative" rAng="0" ptsTypes="AA">
                                      <p:cBhvr>
                                        <p:cTn id="79" dur="500" fill="hold"/>
                                        <p:tgtEl>
                                          <p:spTgt spid="19"/>
                                        </p:tgtEl>
                                        <p:attrNameLst>
                                          <p:attrName>ppt_x</p:attrName>
                                          <p:attrName>ppt_y</p:attrName>
                                        </p:attrNameLst>
                                      </p:cBhvr>
                                      <p:rCtr x="35117" y="-29259"/>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50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30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31849 0.02315 " pathEditMode="relative" rAng="0" ptsTypes="AA">
                                      <p:cBhvr>
                                        <p:cTn id="111" dur="500" fill="hold"/>
                                        <p:tgtEl>
                                          <p:spTgt spid="19"/>
                                        </p:tgtEl>
                                        <p:attrNameLst>
                                          <p:attrName>ppt_x</p:attrName>
                                          <p:attrName>ppt_y</p:attrName>
                                        </p:attrNameLst>
                                      </p:cBhvr>
                                      <p:rCtr x="15924" y="115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400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B61C09-96BF-95B7-66F7-68CF669B8C8A}"/>
              </a:ext>
            </a:extLst>
          </p:cNvPr>
          <p:cNvPicPr>
            <a:picLocks noChangeAspect="1"/>
          </p:cNvPicPr>
          <p:nvPr/>
        </p:nvPicPr>
        <p:blipFill>
          <a:blip r:embed="rId2"/>
          <a:stretch>
            <a:fillRect/>
          </a:stretch>
        </p:blipFill>
        <p:spPr>
          <a:xfrm>
            <a:off x="-186495" y="5322627"/>
            <a:ext cx="1535373" cy="1535373"/>
          </a:xfrm>
          <a:prstGeom prst="rect">
            <a:avLst/>
          </a:prstGeom>
        </p:spPr>
      </p:pic>
      <p:sp>
        <p:nvSpPr>
          <p:cNvPr id="3" name="Content Placeholder 2">
            <a:extLst>
              <a:ext uri="{FF2B5EF4-FFF2-40B4-BE49-F238E27FC236}">
                <a16:creationId xmlns:a16="http://schemas.microsoft.com/office/drawing/2014/main" id="{719CFBF3-20EE-B44F-883C-EC5B18FF3717}"/>
              </a:ext>
            </a:extLst>
          </p:cNvPr>
          <p:cNvSpPr>
            <a:spLocks noGrp="1"/>
          </p:cNvSpPr>
          <p:nvPr>
            <p:ph sz="half" idx="1"/>
          </p:nvPr>
        </p:nvSpPr>
        <p:spPr>
          <a:xfrm>
            <a:off x="901233" y="2149529"/>
            <a:ext cx="5194767" cy="3309571"/>
          </a:xfrm>
        </p:spPr>
        <p:txBody>
          <a:bodyPr>
            <a:normAutofit/>
          </a:bodyPr>
          <a:lstStyle/>
          <a:p>
            <a:pPr algn="just"/>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a:p>
            <a:pPr algn="just"/>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silver;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natri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Latin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natrium.</a:t>
            </a:r>
          </a:p>
        </p:txBody>
      </p:sp>
      <p:sp>
        <p:nvSpPr>
          <p:cNvPr id="6" name="Content Placeholder 2">
            <a:extLst>
              <a:ext uri="{FF2B5EF4-FFF2-40B4-BE49-F238E27FC236}">
                <a16:creationId xmlns:a16="http://schemas.microsoft.com/office/drawing/2014/main" id="{D66A4611-412E-8DF7-64FF-1991F0E9876B}"/>
              </a:ext>
            </a:extLst>
          </p:cNvPr>
          <p:cNvSpPr txBox="1">
            <a:spLocks/>
          </p:cNvSpPr>
          <p:nvPr/>
        </p:nvSpPr>
        <p:spPr>
          <a:xfrm>
            <a:off x="6246125" y="1987790"/>
            <a:ext cx="5194767" cy="3633047"/>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IUPAC.</a:t>
            </a:r>
          </a:p>
          <a:p>
            <a:pPr algn="just"/>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natri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IUPAC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sodium.</a:t>
            </a:r>
          </a:p>
        </p:txBody>
      </p:sp>
      <p:sp>
        <p:nvSpPr>
          <p:cNvPr id="7" name="Title 1">
            <a:extLst>
              <a:ext uri="{FF2B5EF4-FFF2-40B4-BE49-F238E27FC236}">
                <a16:creationId xmlns:a16="http://schemas.microsoft.com/office/drawing/2014/main" id="{31F1E238-B953-2A2D-C00D-E8D80192975B}"/>
              </a:ext>
            </a:extLst>
          </p:cNvPr>
          <p:cNvSpPr>
            <a:spLocks noGrp="1"/>
          </p:cNvSpPr>
          <p:nvPr>
            <p:ph type="title"/>
          </p:nvPr>
        </p:nvSpPr>
        <p:spPr>
          <a:xfrm>
            <a:off x="0" y="0"/>
            <a:ext cx="10145486" cy="447299"/>
          </a:xfrm>
        </p:spPr>
        <p:txBody>
          <a:bodyPr>
            <a:noAutofit/>
          </a:bodyPr>
          <a:lstStyle/>
          <a:p>
            <a:r>
              <a:rPr lang="en-US" sz="2400" b="1" dirty="0">
                <a:solidFill>
                  <a:schemeClr val="accent2">
                    <a:lumMod val="75000"/>
                  </a:schemeClr>
                </a:solidFill>
                <a:latin typeface="Times New Roman" panose="02020603050405020304" pitchFamily="18" charset="0"/>
                <a:cs typeface="Times New Roman" panose="02020603050405020304" pitchFamily="18" charset="0"/>
              </a:rPr>
              <a:t>II – TÊN GỌI VÀ KÍ HIỆU NGUYÊN TỐ HÓA HỌC </a:t>
            </a:r>
          </a:p>
        </p:txBody>
      </p:sp>
      <p:sp>
        <p:nvSpPr>
          <p:cNvPr id="8" name="TextBox 7">
            <a:extLst>
              <a:ext uri="{FF2B5EF4-FFF2-40B4-BE49-F238E27FC236}">
                <a16:creationId xmlns:a16="http://schemas.microsoft.com/office/drawing/2014/main" id="{EA1A65AE-A035-C600-7B4B-BE63D2D105A7}"/>
              </a:ext>
            </a:extLst>
          </p:cNvPr>
          <p:cNvSpPr txBox="1"/>
          <p:nvPr/>
        </p:nvSpPr>
        <p:spPr>
          <a:xfrm>
            <a:off x="567404" y="850679"/>
            <a:ext cx="6407143" cy="461665"/>
          </a:xfrm>
          <a:prstGeom prst="rect">
            <a:avLst/>
          </a:prstGeom>
          <a:noFill/>
        </p:spPr>
        <p:txBody>
          <a:bodyPr wrap="square" rtlCol="0">
            <a:spAutoFit/>
          </a:bodyPr>
          <a:lstStyle/>
          <a:p>
            <a:r>
              <a:rPr lang="en-US" sz="2400" b="1" dirty="0">
                <a:solidFill>
                  <a:schemeClr val="accent1">
                    <a:lumMod val="75000"/>
                  </a:schemeClr>
                </a:solidFill>
                <a:latin typeface="Times New Roman" panose="02020603050405020304" pitchFamily="18" charset="0"/>
                <a:cs typeface="Times New Roman" panose="02020603050405020304" pitchFamily="18" charset="0"/>
              </a:rPr>
              <a:t>1. TÊN GỌI CÁC NGUYÊN TỐ HÓA HỌC</a:t>
            </a:r>
          </a:p>
        </p:txBody>
      </p:sp>
    </p:spTree>
    <p:extLst>
      <p:ext uri="{BB962C8B-B14F-4D97-AF65-F5344CB8AC3E}">
        <p14:creationId xmlns:p14="http://schemas.microsoft.com/office/powerpoint/2010/main" val="93614986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417" y="705395"/>
            <a:ext cx="8904514" cy="518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2"/>
          <p:cNvSpPr txBox="1">
            <a:spLocks noChangeArrowheads="1"/>
          </p:cNvSpPr>
          <p:nvPr/>
        </p:nvSpPr>
        <p:spPr bwMode="auto">
          <a:xfrm>
            <a:off x="3921986" y="782639"/>
            <a:ext cx="4143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a:t>Thảo</a:t>
            </a:r>
            <a:r>
              <a:rPr lang="en-US" altLang="en-US" sz="3600" b="1" dirty="0"/>
              <a:t> </a:t>
            </a:r>
            <a:r>
              <a:rPr lang="en-US" altLang="en-US" sz="3600" b="1" dirty="0" err="1"/>
              <a:t>luận</a:t>
            </a:r>
            <a:r>
              <a:rPr lang="en-US" altLang="en-US" sz="3600" b="1" dirty="0"/>
              <a:t> </a:t>
            </a:r>
            <a:endParaRPr lang="vi-VN" altLang="en-US" sz="3600" b="1" dirty="0"/>
          </a:p>
        </p:txBody>
      </p:sp>
      <p:sp>
        <p:nvSpPr>
          <p:cNvPr id="27652" name="TextBox 3"/>
          <p:cNvSpPr txBox="1">
            <a:spLocks noChangeArrowheads="1"/>
          </p:cNvSpPr>
          <p:nvPr/>
        </p:nvSpPr>
        <p:spPr bwMode="auto">
          <a:xfrm>
            <a:off x="2243204" y="2365081"/>
            <a:ext cx="75009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AutoNum type="arabicPeriod"/>
            </a:pPr>
            <a:endParaRPr lang="en-US" altLang="en-US" sz="2800" b="1" dirty="0">
              <a:solidFill>
                <a:srgbClr val="FF0000"/>
              </a:solidFill>
            </a:endParaRPr>
          </a:p>
          <a:p>
            <a:pPr algn="ctr" eaLnBrk="1" hangingPunct="1">
              <a:spcBef>
                <a:spcPct val="0"/>
              </a:spcBef>
              <a:buFontTx/>
              <a:buNone/>
            </a:pPr>
            <a:r>
              <a:rPr lang="en-US" altLang="en-US" sz="2800" b="1" dirty="0" err="1">
                <a:solidFill>
                  <a:srgbClr val="FF0000"/>
                </a:solidFill>
                <a:latin typeface="Times New Roman" panose="02020603050405020304" pitchFamily="18" charset="0"/>
                <a:cs typeface="Times New Roman" panose="02020603050405020304" pitchFamily="18" charset="0"/>
              </a:rPr>
              <a:t>Trình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bày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nguồn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gốc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gọi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một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số</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nguyên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tố</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có</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nhiều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ứng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dụng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trong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cuộc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sống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như</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đồng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sắt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nhôm</a:t>
            </a:r>
            <a:r>
              <a:rPr lang="en-US" altLang="en-US" sz="2800" b="1" dirty="0">
                <a:solidFill>
                  <a:srgbClr val="FF0000"/>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endParaRPr lang="en-US" altLang="en-US" sz="2800" b="1" dirty="0">
              <a:solidFill>
                <a:srgbClr val="FF0000"/>
              </a:solidFill>
            </a:endParaRPr>
          </a:p>
          <a:p>
            <a:pPr algn="ctr" eaLnBrk="1" hangingPunct="1">
              <a:spcBef>
                <a:spcPct val="0"/>
              </a:spcBef>
              <a:buFontTx/>
              <a:buNone/>
            </a:pPr>
            <a:endParaRPr lang="vi-VN" alt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checkerboard(across)">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Cách nhận biết kim loại đồng chính xác nhất trong 5 Phút"/>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5" name="AutoShape 4" descr="Giá kim loại đồng thế giới hôm nay 05/07/2022 bao nhiêu tiền 1k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6" name="AutoShape 6" descr="Kim Loại Đồng Để Làm Gì? 3 Ngành Dùng Nhiều Kim Loại Đồng Nhất Là?"/>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7" name="AutoShape 8" descr="Sắt là gì? Ứng dụng và vai trò của kim loại sắt trong đời sống - Phế"/>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8678" name="Picture 9" descr="C:\Users\Admin\Pictures\tải xuống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6" y="809896"/>
            <a:ext cx="4487864" cy="261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0" descr="C:\Users\Admin\Pictures\tải xuống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76" y="914399"/>
            <a:ext cx="3714750" cy="518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1" descr="C:\Users\Admin\Pictures\images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3" y="3571874"/>
            <a:ext cx="4429127"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Box 8"/>
          <p:cNvSpPr txBox="1">
            <a:spLocks noChangeArrowheads="1"/>
          </p:cNvSpPr>
          <p:nvPr/>
        </p:nvSpPr>
        <p:spPr bwMode="auto">
          <a:xfrm>
            <a:off x="2361406" y="205058"/>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tx2"/>
                </a:solidFill>
              </a:rPr>
              <a:t>Kim </a:t>
            </a:r>
            <a:r>
              <a:rPr lang="en-US" altLang="en-US" sz="2400" b="1" dirty="0" err="1">
                <a:solidFill>
                  <a:schemeClr val="tx2"/>
                </a:solidFill>
              </a:rPr>
              <a:t>loại</a:t>
            </a:r>
            <a:r>
              <a:rPr lang="en-US" altLang="en-US" sz="2400" b="1" dirty="0">
                <a:solidFill>
                  <a:schemeClr val="tx2"/>
                </a:solidFill>
              </a:rPr>
              <a:t> </a:t>
            </a:r>
            <a:r>
              <a:rPr lang="en-US" altLang="en-US" sz="2400" b="1" dirty="0" err="1">
                <a:solidFill>
                  <a:schemeClr val="tx2"/>
                </a:solidFill>
              </a:rPr>
              <a:t>đồng</a:t>
            </a:r>
            <a:r>
              <a:rPr lang="en-US" altLang="en-US" sz="2400" b="1" dirty="0">
                <a:solidFill>
                  <a:schemeClr val="tx2"/>
                </a:solidFill>
              </a:rPr>
              <a:t> </a:t>
            </a:r>
            <a:endParaRPr lang="vi-VN" altLang="en-US" sz="2400" b="1" dirty="0">
              <a:solidFill>
                <a:schemeClr val="tx2"/>
              </a:solidFill>
            </a:endParaRPr>
          </a:p>
        </p:txBody>
      </p:sp>
      <p:sp>
        <p:nvSpPr>
          <p:cNvPr id="28682" name="TextBox 9"/>
          <p:cNvSpPr txBox="1">
            <a:spLocks noChangeArrowheads="1"/>
          </p:cNvSpPr>
          <p:nvPr/>
        </p:nvSpPr>
        <p:spPr bwMode="auto">
          <a:xfrm>
            <a:off x="7597821" y="476043"/>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tx2"/>
                </a:solidFill>
              </a:rPr>
              <a:t>Kim </a:t>
            </a:r>
            <a:r>
              <a:rPr lang="en-US" altLang="en-US" sz="2400" b="1" dirty="0" err="1">
                <a:solidFill>
                  <a:schemeClr val="tx2"/>
                </a:solidFill>
              </a:rPr>
              <a:t>loại</a:t>
            </a:r>
            <a:r>
              <a:rPr lang="en-US" altLang="en-US" sz="2400" b="1" dirty="0">
                <a:solidFill>
                  <a:schemeClr val="tx2"/>
                </a:solidFill>
              </a:rPr>
              <a:t> </a:t>
            </a:r>
            <a:r>
              <a:rPr lang="en-US" altLang="en-US" sz="2400" b="1" dirty="0" err="1">
                <a:solidFill>
                  <a:schemeClr val="tx2"/>
                </a:solidFill>
              </a:rPr>
              <a:t>nhôm</a:t>
            </a:r>
            <a:r>
              <a:rPr lang="en-US" altLang="en-US" sz="2400" b="1" dirty="0">
                <a:solidFill>
                  <a:schemeClr val="tx2"/>
                </a:solidFill>
              </a:rPr>
              <a:t> </a:t>
            </a:r>
            <a:endParaRPr lang="vi-VN" altLang="en-US" sz="2400" b="1" dirty="0">
              <a:solidFill>
                <a:schemeClr val="tx2"/>
              </a:solidFill>
            </a:endParaRPr>
          </a:p>
        </p:txBody>
      </p:sp>
      <p:sp>
        <p:nvSpPr>
          <p:cNvPr id="28683" name="TextBox 10"/>
          <p:cNvSpPr txBox="1">
            <a:spLocks noChangeArrowheads="1"/>
          </p:cNvSpPr>
          <p:nvPr/>
        </p:nvSpPr>
        <p:spPr bwMode="auto">
          <a:xfrm>
            <a:off x="4395380" y="5634308"/>
            <a:ext cx="2714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Kim loại sắt  </a:t>
            </a:r>
            <a:endParaRPr lang="vi-VN" altLang="en-US" sz="2400" b="1">
              <a:solidFill>
                <a:schemeClr val="tx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0525" y="553055"/>
            <a:ext cx="10502538" cy="4401205"/>
          </a:xfrm>
          <a:prstGeom prst="rect">
            <a:avLst/>
          </a:prstGeom>
        </p:spPr>
        <p:txBody>
          <a:bodyPr wrap="square">
            <a:spAutoFit/>
          </a:bodyPr>
          <a:lstStyle/>
          <a:p>
            <a:pPr>
              <a:spcAft>
                <a:spcPts val="0"/>
              </a:spcAft>
            </a:pPr>
            <a:r>
              <a:rPr lang="en-US" sz="2800" dirty="0" err="1">
                <a:solidFill>
                  <a:srgbClr val="002060"/>
                </a:solidFill>
                <a:latin typeface="Times New Roman" panose="02020603050405020304" pitchFamily="18" charset="0"/>
                <a:ea typeface="Arial" panose="020B0604020202020204" pitchFamily="34" charset="0"/>
              </a:rPr>
              <a:t>Một</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số</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nguyên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tố</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được</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đặt</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tên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từ</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hàng</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nhàn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năm</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trước</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như</a:t>
            </a:r>
            <a:r>
              <a:rPr lang="en-US" sz="2800" dirty="0">
                <a:solidFill>
                  <a:srgbClr val="002060"/>
                </a:solidFill>
                <a:latin typeface="Times New Roman" panose="02020603050405020304" pitchFamily="18" charset="0"/>
                <a:ea typeface="Arial" panose="020B0604020202020204" pitchFamily="34" charset="0"/>
              </a:rPr>
              <a:t>:</a:t>
            </a:r>
          </a:p>
          <a:p>
            <a:r>
              <a:rPr lang="en-US" sz="2800" dirty="0">
                <a:solidFill>
                  <a:srgbClr val="002060"/>
                </a:solidFill>
                <a:latin typeface="Times New Roman" panose="02020603050405020304" pitchFamily="18" charset="0"/>
                <a:ea typeface="Arial" panose="020B0604020202020204" pitchFamily="34" charset="0"/>
              </a:rPr>
              <a:t> -</a:t>
            </a:r>
            <a:r>
              <a:rPr lang="vi-VN" sz="2800" dirty="0">
                <a:solidFill>
                  <a:srgbClr val="002060"/>
                </a:solidFill>
                <a:latin typeface="Times New Roman" panose="02020603050405020304" pitchFamily="18" charset="0"/>
                <a:cs typeface="Times New Roman" panose="02020603050405020304" pitchFamily="18" charset="0"/>
              </a:rPr>
              <a:t>Cuprus (đồng) </a:t>
            </a:r>
            <a:r>
              <a:rPr lang="en-US" sz="2800" dirty="0" err="1">
                <a:solidFill>
                  <a:srgbClr val="002060"/>
                </a:solidFill>
                <a:latin typeface="Times New Roman" panose="02020603050405020304" pitchFamily="18" charset="0"/>
                <a:ea typeface="Arial" panose="020B0604020202020204" pitchFamily="34" charset="0"/>
              </a:rPr>
              <a:t>từ</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tiếng</a:t>
            </a:r>
            <a:r>
              <a:rPr lang="en-US" sz="2800" dirty="0">
                <a:solidFill>
                  <a:srgbClr val="002060"/>
                </a:solidFill>
                <a:latin typeface="Times New Roman" panose="02020603050405020304" pitchFamily="18" charset="0"/>
                <a:ea typeface="Arial" panose="020B0604020202020204" pitchFamily="34" charset="0"/>
              </a:rPr>
              <a:t> Latin </a:t>
            </a:r>
            <a:r>
              <a:rPr lang="vi-VN" sz="2800" dirty="0">
                <a:solidFill>
                  <a:srgbClr val="002060"/>
                </a:solidFill>
                <a:latin typeface="Times New Roman" panose="02020603050405020304" pitchFamily="18" charset="0"/>
                <a:cs typeface="Times New Roman" panose="02020603050405020304" pitchFamily="18" charset="0"/>
              </a:rPr>
              <a:t>mang tên vùng Cyprus</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đảo</a:t>
            </a:r>
            <a:r>
              <a:rPr lang="en-US" sz="2800" dirty="0">
                <a:solidFill>
                  <a:srgbClr val="002060"/>
                </a:solidFill>
                <a:latin typeface="Times New Roman" panose="02020603050405020304" pitchFamily="18" charset="0"/>
                <a:ea typeface="Arial" panose="020B0604020202020204" pitchFamily="34" charset="0"/>
              </a:rPr>
              <a:t> Sip)</a:t>
            </a:r>
            <a:r>
              <a:rPr lang="vi-VN" sz="2800" dirty="0">
                <a:solidFill>
                  <a:srgbClr val="002060"/>
                </a:solidFill>
                <a:latin typeface="Times New Roman" panose="02020603050405020304" pitchFamily="18" charset="0"/>
                <a:cs typeface="Times New Roman" panose="02020603050405020304" pitchFamily="18" charset="0"/>
              </a:rPr>
              <a:t>, nơi có nhiều </a:t>
            </a:r>
            <a:r>
              <a:rPr lang="en-US" sz="2800" dirty="0" err="1">
                <a:solidFill>
                  <a:srgbClr val="002060"/>
                </a:solidFill>
                <a:latin typeface="Times New Roman" panose="02020603050405020304" pitchFamily="18" charset="0"/>
                <a:ea typeface="Arial" panose="020B0604020202020204" pitchFamily="34" charset="0"/>
              </a:rPr>
              <a:t>quặng</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đồng</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được</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khai</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thác</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từ</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cổ</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xưa</a:t>
            </a:r>
            <a:r>
              <a:rPr lang="vi-VN" sz="2800" dirty="0">
                <a:solidFill>
                  <a:srgbClr val="002060"/>
                </a:solidFill>
                <a:latin typeface="Times New Roman" panose="02020603050405020304" pitchFamily="18" charset="0"/>
                <a:cs typeface="Times New Roman" panose="02020603050405020304" pitchFamily="18" charset="0"/>
              </a:rPr>
              <a:t>.</a:t>
            </a:r>
          </a:p>
          <a:p>
            <a:pPr>
              <a:spcAft>
                <a:spcPts val="0"/>
              </a:spcAft>
            </a:pP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nhôm</a:t>
            </a:r>
            <a:r>
              <a:rPr lang="en-US" sz="2800" dirty="0">
                <a:solidFill>
                  <a:srgbClr val="002060"/>
                </a:solidFill>
                <a:latin typeface="Times New Roman" panose="02020603050405020304" pitchFamily="18" charset="0"/>
                <a:ea typeface="Arial" panose="020B0604020202020204" pitchFamily="34" charset="0"/>
              </a:rPr>
              <a:t> : </a:t>
            </a:r>
            <a:r>
              <a:rPr lang="en-US" sz="2800" dirty="0" err="1">
                <a:solidFill>
                  <a:srgbClr val="002060"/>
                </a:solidFill>
                <a:latin typeface="Times New Roman" panose="02020603050405020304" pitchFamily="18" charset="0"/>
                <a:ea typeface="Arial" panose="020B0604020202020204" pitchFamily="34" charset="0"/>
              </a:rPr>
              <a:t>Từ</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tiếng</a:t>
            </a:r>
            <a:r>
              <a:rPr lang="en-US" sz="2800" dirty="0">
                <a:solidFill>
                  <a:srgbClr val="002060"/>
                </a:solidFill>
                <a:latin typeface="Times New Roman" panose="02020603050405020304" pitchFamily="18" charset="0"/>
                <a:ea typeface="Arial" panose="020B0604020202020204" pitchFamily="34" charset="0"/>
              </a:rPr>
              <a:t> Latin </a:t>
            </a:r>
            <a:r>
              <a:rPr lang="en-US" sz="2800" dirty="0" err="1">
                <a:solidFill>
                  <a:srgbClr val="002060"/>
                </a:solidFill>
                <a:latin typeface="Times New Roman" panose="02020603050405020304" pitchFamily="18" charset="0"/>
                <a:ea typeface="Arial" panose="020B0604020202020204" pitchFamily="34" charset="0"/>
              </a:rPr>
              <a:t>alumen</a:t>
            </a:r>
            <a:r>
              <a:rPr lang="en-US" sz="2800" dirty="0">
                <a:solidFill>
                  <a:srgbClr val="002060"/>
                </a:solidFill>
                <a:latin typeface="Times New Roman" panose="02020603050405020304" pitchFamily="18" charset="0"/>
                <a:ea typeface="Arial" panose="020B0604020202020204" pitchFamily="34" charset="0"/>
              </a:rPr>
              <a:t> – </a:t>
            </a:r>
            <a:r>
              <a:rPr lang="en-US" sz="2800" dirty="0" err="1">
                <a:solidFill>
                  <a:srgbClr val="002060"/>
                </a:solidFill>
                <a:latin typeface="Times New Roman" panose="02020603050405020304" pitchFamily="18" charset="0"/>
                <a:ea typeface="Arial" panose="020B0604020202020204" pitchFamily="34" charset="0"/>
              </a:rPr>
              <a:t>nghĩa</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là</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sinh</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ra</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phèn</a:t>
            </a:r>
            <a:endParaRPr lang="en-US" sz="2800" dirty="0">
              <a:solidFill>
                <a:srgbClr val="002060"/>
              </a:solidFill>
              <a:latin typeface="Times New Roman" panose="02020603050405020304" pitchFamily="18" charset="0"/>
              <a:ea typeface="Arial" panose="020B0604020202020204" pitchFamily="34" charset="0"/>
            </a:endParaRPr>
          </a:p>
          <a:p>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Bạc</a:t>
            </a:r>
            <a:r>
              <a:rPr lang="en-US" sz="2800" dirty="0">
                <a:solidFill>
                  <a:srgbClr val="002060"/>
                </a:solidFill>
                <a:latin typeface="Times New Roman" panose="02020603050405020304" pitchFamily="18" charset="0"/>
                <a:ea typeface="Arial" panose="020B0604020202020204" pitchFamily="34" charset="0"/>
              </a:rPr>
              <a:t> ( silver)</a:t>
            </a:r>
            <a:r>
              <a:rPr lang="en-US" sz="2800" dirty="0">
                <a:solidFill>
                  <a:srgbClr val="002060"/>
                </a:solidFill>
                <a:latin typeface="Times New Roman" panose="02020603050405020304" pitchFamily="18" charset="0"/>
                <a:cs typeface="Times New Roman" panose="02020603050405020304" pitchFamily="18" charset="0"/>
              </a:rPr>
              <a:t>:</a:t>
            </a:r>
            <a:r>
              <a:rPr lang="vi-VN" sz="2800" dirty="0">
                <a:solidFill>
                  <a:srgbClr val="002060"/>
                </a:solidFill>
                <a:latin typeface="Times New Roman" panose="02020603050405020304" pitchFamily="18" charset="0"/>
                <a:cs typeface="Times New Roman" panose="02020603050405020304" pitchFamily="18" charset="0"/>
              </a:rPr>
              <a:t>có nghĩa là “sáng bóng”.</a:t>
            </a:r>
          </a:p>
          <a:p>
            <a:r>
              <a:rPr lang="en-US" sz="2800" dirty="0">
                <a:solidFill>
                  <a:srgbClr val="002060"/>
                </a:solidFill>
                <a:latin typeface="Times New Roman" panose="02020603050405020304" pitchFamily="18" charset="0"/>
                <a:cs typeface="Times New Roman" panose="02020603050405020304" pitchFamily="18" charset="0"/>
              </a:rPr>
              <a:t>- Gold</a:t>
            </a:r>
            <a:r>
              <a:rPr lang="vi-VN" sz="2800" dirty="0">
                <a:solidFill>
                  <a:srgbClr val="002060"/>
                </a:solidFill>
                <a:latin typeface="Times New Roman" panose="02020603050405020304" pitchFamily="18" charset="0"/>
                <a:cs typeface="Times New Roman" panose="02020603050405020304" pitchFamily="18" charset="0"/>
              </a:rPr>
              <a:t> (vàng) có nghĩa là buổi bình minh vàng.</a:t>
            </a:r>
          </a:p>
          <a:p>
            <a:r>
              <a:rPr lang="en-US" sz="2800" dirty="0">
                <a:solidFill>
                  <a:srgbClr val="002060"/>
                </a:solidFill>
                <a:latin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rPr>
              <a:t>L</a:t>
            </a:r>
            <a:r>
              <a:rPr lang="en-US" sz="2800" dirty="0">
                <a:solidFill>
                  <a:srgbClr val="002060"/>
                </a:solidFill>
                <a:latin typeface="Times New Roman" panose="02020603050405020304" pitchFamily="18" charset="0"/>
                <a:ea typeface="Arial" panose="020B0604020202020204" pitchFamily="34" charset="0"/>
              </a:rPr>
              <a:t>ead</a:t>
            </a:r>
            <a:r>
              <a:rPr lang="vi-VN" sz="2800" dirty="0">
                <a:solidFill>
                  <a:srgbClr val="002060"/>
                </a:solidFill>
                <a:latin typeface="Times New Roman" panose="02020603050405020304" pitchFamily="18" charset="0"/>
                <a:cs typeface="Times New Roman" panose="02020603050405020304" pitchFamily="18" charset="0"/>
              </a:rPr>
              <a:t>(chì) có nghĩa là “nặng”</a:t>
            </a:r>
          </a:p>
          <a:p>
            <a:pPr>
              <a:spcAft>
                <a:spcPts val="0"/>
              </a:spcAft>
            </a:pP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Các</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nguyên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tố</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mới</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được</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tìm</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thấy</a:t>
            </a:r>
            <a:r>
              <a:rPr lang="en-US" sz="2800" dirty="0">
                <a:solidFill>
                  <a:srgbClr val="002060"/>
                </a:solidFill>
                <a:latin typeface="Times New Roman" panose="02020603050405020304" pitchFamily="18" charset="0"/>
                <a:ea typeface="Arial" panose="020B0604020202020204" pitchFamily="34" charset="0"/>
              </a:rPr>
              <a:t> hay </a:t>
            </a:r>
            <a:r>
              <a:rPr lang="en-US" sz="2800" dirty="0" err="1">
                <a:solidFill>
                  <a:srgbClr val="002060"/>
                </a:solidFill>
                <a:latin typeface="Times New Roman" panose="02020603050405020304" pitchFamily="18" charset="0"/>
                <a:ea typeface="Arial" panose="020B0604020202020204" pitchFamily="34" charset="0"/>
              </a:rPr>
              <a:t>nguyên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tố</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nhân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tạo</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được</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đặt</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theo</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tên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một</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số</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vị</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thần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tên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nhà</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hóa</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học</a:t>
            </a:r>
            <a:r>
              <a:rPr lang="en-US" sz="2800" dirty="0">
                <a:solidFill>
                  <a:srgbClr val="002060"/>
                </a:solidFill>
                <a:latin typeface="Times New Roman" panose="02020603050405020304" pitchFamily="18" charset="0"/>
                <a:ea typeface="Arial" panose="020B0604020202020204" pitchFamily="34" charset="0"/>
              </a:rPr>
              <a:t> ....</a:t>
            </a:r>
            <a:endParaRPr lang="en-US" sz="2800" dirty="0">
              <a:solidFill>
                <a:srgbClr val="002060"/>
              </a:solidFill>
              <a:latin typeface="Times New Roman" panose="02020603050405020304" pitchFamily="18" charset="0"/>
              <a:ea typeface="Times New Roman" panose="02020603050405020304" pitchFamily="18" charset="0"/>
            </a:endParaRPr>
          </a:p>
          <a:p>
            <a:pPr>
              <a:spcAft>
                <a:spcPts val="0"/>
              </a:spcAft>
            </a:pPr>
            <a:r>
              <a:rPr lang="en-US" sz="2800" dirty="0">
                <a:solidFill>
                  <a:srgbClr val="002060"/>
                </a:solidFill>
                <a:latin typeface="Times New Roman" panose="02020603050405020304" pitchFamily="18" charset="0"/>
                <a:ea typeface="Arial" panose="020B0604020202020204" pitchFamily="34" charset="0"/>
              </a:rPr>
              <a:t>VD: </a:t>
            </a:r>
            <a:r>
              <a:rPr lang="en-US" sz="2800" dirty="0" err="1">
                <a:solidFill>
                  <a:srgbClr val="002060"/>
                </a:solidFill>
                <a:latin typeface="Times New Roman" panose="02020603050405020304" pitchFamily="18" charset="0"/>
                <a:ea typeface="Arial" panose="020B0604020202020204" pitchFamily="34" charset="0"/>
              </a:rPr>
              <a:t>Galium</a:t>
            </a:r>
            <a:r>
              <a:rPr lang="en-US" sz="2800" dirty="0">
                <a:solidFill>
                  <a:srgbClr val="002060"/>
                </a:solidFill>
                <a:latin typeface="Times New Roman" panose="02020603050405020304" pitchFamily="18" charset="0"/>
                <a:ea typeface="Arial" panose="020B0604020202020204" pitchFamily="34" charset="0"/>
              </a:rPr>
              <a:t>, Nobelium, Thorium....</a:t>
            </a:r>
            <a:endParaRPr lang="en-US" sz="2800" dirty="0">
              <a:solidFill>
                <a:srgbClr val="002060"/>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8275" y="1211556"/>
            <a:ext cx="10084526" cy="1384995"/>
          </a:xfrm>
          <a:prstGeom prst="rect">
            <a:avLst/>
          </a:prstGeom>
        </p:spPr>
        <p:txBody>
          <a:bodyPr wrap="square">
            <a:spAutoFit/>
          </a:bodyPr>
          <a:lstStyle/>
          <a:p>
            <a:pPr algn="just">
              <a:lnSpc>
                <a:spcPct val="150000"/>
              </a:lnSpc>
              <a:buFont typeface="Arial" panose="020B0604020202020204" pitchFamily="34" charset="0"/>
              <a:buChar char="•"/>
            </a:pPr>
            <a:r>
              <a:rPr lang="vi-VN" sz="2800" dirty="0">
                <a:solidFill>
                  <a:srgbClr val="002060"/>
                </a:solidFill>
                <a:latin typeface="Times New Roman" panose="02020603050405020304" pitchFamily="18" charset="0"/>
                <a:cs typeface="Times New Roman" panose="02020603050405020304" pitchFamily="18" charset="0"/>
              </a:rPr>
              <a:t>Hydrorgyrum (thủy ngân) có nghĩa là “nước bạc”.</a:t>
            </a:r>
          </a:p>
          <a:p>
            <a:pPr algn="just">
              <a:lnSpc>
                <a:spcPct val="150000"/>
              </a:lnSpc>
              <a:buFont typeface="Arial" panose="020B0604020202020204" pitchFamily="34" charset="0"/>
              <a:buChar char="•"/>
            </a:pPr>
            <a:r>
              <a:rPr lang="vi-VN" sz="2800" dirty="0">
                <a:solidFill>
                  <a:srgbClr val="002060"/>
                </a:solidFill>
                <a:latin typeface="Times New Roman" panose="02020603050405020304" pitchFamily="18" charset="0"/>
                <a:cs typeface="Times New Roman" panose="02020603050405020304" pitchFamily="18" charset="0"/>
              </a:rPr>
              <a:t>Plumbum Stannum (thiếc) có nghĩa là “dễ nóng chảy”.</a:t>
            </a:r>
          </a:p>
        </p:txBody>
      </p:sp>
      <p:sp>
        <p:nvSpPr>
          <p:cNvPr id="3" name="Rectangle 2"/>
          <p:cNvSpPr/>
          <p:nvPr/>
        </p:nvSpPr>
        <p:spPr>
          <a:xfrm>
            <a:off x="1049383" y="3197275"/>
            <a:ext cx="9701348" cy="954107"/>
          </a:xfrm>
          <a:prstGeom prst="rect">
            <a:avLst/>
          </a:prstGeom>
        </p:spPr>
        <p:txBody>
          <a:bodyPr wrap="square">
            <a:spAutoFit/>
          </a:bodyPr>
          <a:lstStyle/>
          <a:p>
            <a:pPr>
              <a:spcAft>
                <a:spcPts val="0"/>
              </a:spcAft>
            </a:pPr>
            <a:r>
              <a:rPr lang="en-US" dirty="0">
                <a:solidFill>
                  <a:srgbClr val="002060"/>
                </a:solidFill>
                <a:latin typeface="Times New Roman" panose="02020603050405020304" pitchFamily="18" charset="0"/>
                <a:ea typeface="Arial" panose="020B0604020202020204" pitchFamily="34" charset="0"/>
                <a:sym typeface="Wingdings" panose="05000000000000000000" pitchFamily="2" charset="2"/>
              </a:rPr>
              <a:t></a:t>
            </a:r>
            <a:r>
              <a:rPr lang="en-US" dirty="0">
                <a:solidFill>
                  <a:srgbClr val="002060"/>
                </a:solidFill>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hiện</a:t>
            </a:r>
            <a:r>
              <a:rPr lang="en-US" sz="2800" dirty="0">
                <a:latin typeface="Times New Roman" panose="02020603050405020304" pitchFamily="18" charset="0"/>
                <a:ea typeface="Arial" panose="020B0604020202020204" pitchFamily="34" charset="0"/>
              </a:rPr>
              <a:t> nay </a:t>
            </a:r>
            <a:r>
              <a:rPr lang="en-US" sz="2800" dirty="0" err="1">
                <a:latin typeface="Times New Roman" panose="02020603050405020304" pitchFamily="18" charset="0"/>
                <a:ea typeface="Arial" panose="020B0604020202020204" pitchFamily="34" charset="0"/>
              </a:rPr>
              <a:t>tên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gọi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các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nguyên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tố</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thống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nhất</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theo</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danh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pháp</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quốc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tế</a:t>
            </a:r>
            <a:r>
              <a:rPr lang="en-US" sz="2800" dirty="0">
                <a:latin typeface="Times New Roman" panose="02020603050405020304" pitchFamily="18" charset="0"/>
                <a:ea typeface="Arial" panose="020B0604020202020204" pitchFamily="34" charset="0"/>
              </a:rPr>
              <a:t> ( IUPAC)</a:t>
            </a:r>
            <a:endParaRPr lang="en-US" sz="28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ÊN CÁC NGUYÊN TỐ HÓA HỌC THEO DANH PHÁP IUPAC - CÔ PHAN THẢO [27]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669" y="688249"/>
            <a:ext cx="4681674"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6165668" y="1681843"/>
            <a:ext cx="463459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tx2"/>
                </a:solidFill>
              </a:rPr>
              <a:t>IUPAC </a:t>
            </a:r>
            <a:r>
              <a:rPr lang="en-US" altLang="en-US" sz="2800" b="1" dirty="0" err="1">
                <a:solidFill>
                  <a:schemeClr val="tx2"/>
                </a:solidFill>
              </a:rPr>
              <a:t>là</a:t>
            </a:r>
            <a:r>
              <a:rPr lang="en-US" altLang="en-US" sz="2800" b="1" dirty="0">
                <a:solidFill>
                  <a:schemeClr val="tx2"/>
                </a:solidFill>
              </a:rPr>
              <a:t> </a:t>
            </a:r>
            <a:r>
              <a:rPr lang="en-US" altLang="en-US" sz="2800" b="1" dirty="0" err="1">
                <a:solidFill>
                  <a:schemeClr val="tx2"/>
                </a:solidFill>
              </a:rPr>
              <a:t>viết</a:t>
            </a:r>
            <a:r>
              <a:rPr lang="en-US" altLang="en-US" sz="2800" b="1" dirty="0">
                <a:solidFill>
                  <a:schemeClr val="tx2"/>
                </a:solidFill>
              </a:rPr>
              <a:t> </a:t>
            </a:r>
            <a:r>
              <a:rPr lang="en-US" altLang="en-US" sz="2800" b="1" dirty="0" err="1">
                <a:solidFill>
                  <a:schemeClr val="tx2"/>
                </a:solidFill>
              </a:rPr>
              <a:t>tắt</a:t>
            </a:r>
            <a:r>
              <a:rPr lang="en-US" altLang="en-US" sz="2800" b="1" dirty="0">
                <a:solidFill>
                  <a:schemeClr val="tx2"/>
                </a:solidFill>
              </a:rPr>
              <a:t>  </a:t>
            </a:r>
            <a:r>
              <a:rPr lang="en-US" altLang="en-US" sz="2800" b="1" dirty="0" err="1">
                <a:solidFill>
                  <a:schemeClr val="tx2"/>
                </a:solidFill>
              </a:rPr>
              <a:t>tên</a:t>
            </a:r>
            <a:r>
              <a:rPr lang="en-US" altLang="en-US" sz="2800" b="1" dirty="0">
                <a:solidFill>
                  <a:schemeClr val="tx2"/>
                </a:solidFill>
              </a:rPr>
              <a:t> </a:t>
            </a:r>
            <a:r>
              <a:rPr lang="en-US" altLang="en-US" sz="2800" b="1" dirty="0" err="1">
                <a:solidFill>
                  <a:schemeClr val="tx2"/>
                </a:solidFill>
              </a:rPr>
              <a:t>tiếng</a:t>
            </a:r>
            <a:r>
              <a:rPr lang="en-US" altLang="en-US" sz="2800" b="1" dirty="0">
                <a:solidFill>
                  <a:schemeClr val="tx2"/>
                </a:solidFill>
              </a:rPr>
              <a:t> </a:t>
            </a:r>
            <a:r>
              <a:rPr lang="en-US" altLang="en-US" sz="2800" b="1" dirty="0" err="1">
                <a:solidFill>
                  <a:schemeClr val="tx2"/>
                </a:solidFill>
              </a:rPr>
              <a:t>Anh</a:t>
            </a:r>
            <a:r>
              <a:rPr lang="en-US" altLang="en-US" sz="2800" b="1" dirty="0">
                <a:solidFill>
                  <a:schemeClr val="tx2"/>
                </a:solidFill>
              </a:rPr>
              <a:t> </a:t>
            </a:r>
            <a:r>
              <a:rPr lang="en-US" altLang="en-US" sz="2800" b="1" dirty="0" err="1">
                <a:solidFill>
                  <a:schemeClr val="tx2"/>
                </a:solidFill>
              </a:rPr>
              <a:t>có</a:t>
            </a:r>
            <a:r>
              <a:rPr lang="en-US" altLang="en-US" sz="2800" b="1" dirty="0">
                <a:solidFill>
                  <a:schemeClr val="tx2"/>
                </a:solidFill>
              </a:rPr>
              <a:t> </a:t>
            </a:r>
            <a:r>
              <a:rPr lang="en-US" altLang="en-US" sz="2800" b="1" dirty="0" err="1">
                <a:solidFill>
                  <a:schemeClr val="tx2"/>
                </a:solidFill>
              </a:rPr>
              <a:t>nghĩa</a:t>
            </a:r>
            <a:r>
              <a:rPr lang="en-US" altLang="en-US" sz="2800" b="1" dirty="0">
                <a:solidFill>
                  <a:schemeClr val="tx2"/>
                </a:solidFill>
              </a:rPr>
              <a:t> </a:t>
            </a:r>
            <a:r>
              <a:rPr lang="en-US" altLang="en-US" sz="2800" b="1" dirty="0" err="1">
                <a:solidFill>
                  <a:schemeClr val="tx2"/>
                </a:solidFill>
              </a:rPr>
              <a:t>là</a:t>
            </a:r>
            <a:r>
              <a:rPr lang="en-US" altLang="en-US" sz="2800" b="1" dirty="0">
                <a:solidFill>
                  <a:schemeClr val="tx2"/>
                </a:solidFill>
              </a:rPr>
              <a:t> “ </a:t>
            </a:r>
            <a:r>
              <a:rPr lang="en-US" altLang="en-US" sz="2800" b="1" dirty="0" err="1">
                <a:solidFill>
                  <a:schemeClr val="tx2"/>
                </a:solidFill>
              </a:rPr>
              <a:t>Liên</a:t>
            </a:r>
            <a:r>
              <a:rPr lang="en-US" altLang="en-US" sz="2800" b="1" dirty="0">
                <a:solidFill>
                  <a:schemeClr val="tx2"/>
                </a:solidFill>
              </a:rPr>
              <a:t> minh </a:t>
            </a:r>
            <a:r>
              <a:rPr lang="en-US" altLang="en-US" sz="2800" b="1" dirty="0" err="1">
                <a:solidFill>
                  <a:schemeClr val="tx2"/>
                </a:solidFill>
              </a:rPr>
              <a:t>Quốc</a:t>
            </a:r>
            <a:r>
              <a:rPr lang="en-US" altLang="en-US" sz="2800" b="1" dirty="0">
                <a:solidFill>
                  <a:schemeClr val="tx2"/>
                </a:solidFill>
              </a:rPr>
              <a:t> </a:t>
            </a:r>
            <a:r>
              <a:rPr lang="en-US" altLang="en-US" sz="2800" b="1" dirty="0" err="1">
                <a:solidFill>
                  <a:schemeClr val="tx2"/>
                </a:solidFill>
              </a:rPr>
              <a:t>tế</a:t>
            </a:r>
            <a:r>
              <a:rPr lang="en-US" altLang="en-US" sz="2800" b="1" dirty="0">
                <a:solidFill>
                  <a:schemeClr val="tx2"/>
                </a:solidFill>
              </a:rPr>
              <a:t> </a:t>
            </a:r>
            <a:r>
              <a:rPr lang="en-US" altLang="en-US" sz="2800" b="1" dirty="0" err="1">
                <a:solidFill>
                  <a:schemeClr val="tx2"/>
                </a:solidFill>
              </a:rPr>
              <a:t>về</a:t>
            </a:r>
            <a:r>
              <a:rPr lang="en-US" altLang="en-US" sz="2800" b="1" dirty="0">
                <a:solidFill>
                  <a:schemeClr val="tx2"/>
                </a:solidFill>
              </a:rPr>
              <a:t> </a:t>
            </a:r>
            <a:r>
              <a:rPr lang="en-US" altLang="en-US" sz="2800" b="1" dirty="0" err="1">
                <a:solidFill>
                  <a:schemeClr val="tx2"/>
                </a:solidFill>
              </a:rPr>
              <a:t>Hóa</a:t>
            </a:r>
            <a:r>
              <a:rPr lang="en-US" altLang="en-US" sz="2800" b="1" dirty="0">
                <a:solidFill>
                  <a:schemeClr val="tx2"/>
                </a:solidFill>
              </a:rPr>
              <a:t> </a:t>
            </a:r>
            <a:r>
              <a:rPr lang="en-US" altLang="en-US" sz="2800" b="1" dirty="0" err="1">
                <a:solidFill>
                  <a:schemeClr val="tx2"/>
                </a:solidFill>
              </a:rPr>
              <a:t>học</a:t>
            </a:r>
            <a:r>
              <a:rPr lang="en-US" altLang="en-US" sz="2800" b="1" dirty="0">
                <a:solidFill>
                  <a:schemeClr val="tx2"/>
                </a:solidFill>
              </a:rPr>
              <a:t> </a:t>
            </a:r>
            <a:r>
              <a:rPr lang="en-US" altLang="en-US" sz="2800" b="1" dirty="0" err="1">
                <a:solidFill>
                  <a:schemeClr val="tx2"/>
                </a:solidFill>
              </a:rPr>
              <a:t>cơ</a:t>
            </a:r>
            <a:r>
              <a:rPr lang="en-US" altLang="en-US" sz="2800" b="1" dirty="0">
                <a:solidFill>
                  <a:schemeClr val="tx2"/>
                </a:solidFill>
              </a:rPr>
              <a:t> </a:t>
            </a:r>
            <a:r>
              <a:rPr lang="en-US" altLang="en-US" sz="2800" b="1" dirty="0" err="1">
                <a:solidFill>
                  <a:schemeClr val="tx2"/>
                </a:solidFill>
              </a:rPr>
              <a:t>bản</a:t>
            </a:r>
            <a:r>
              <a:rPr lang="en-US" altLang="en-US" sz="2800" b="1" dirty="0">
                <a:solidFill>
                  <a:schemeClr val="tx2"/>
                </a:solidFill>
              </a:rPr>
              <a:t> </a:t>
            </a:r>
            <a:r>
              <a:rPr lang="en-US" altLang="en-US" sz="2800" b="1" dirty="0" err="1">
                <a:solidFill>
                  <a:schemeClr val="tx2"/>
                </a:solidFill>
              </a:rPr>
              <a:t>và</a:t>
            </a:r>
            <a:r>
              <a:rPr lang="en-US" altLang="en-US" sz="2800" b="1" dirty="0">
                <a:solidFill>
                  <a:schemeClr val="tx2"/>
                </a:solidFill>
              </a:rPr>
              <a:t> </a:t>
            </a:r>
            <a:r>
              <a:rPr lang="en-US" altLang="en-US" sz="2800" b="1" dirty="0" err="1">
                <a:solidFill>
                  <a:schemeClr val="tx2"/>
                </a:solidFill>
              </a:rPr>
              <a:t>Hóa</a:t>
            </a:r>
            <a:r>
              <a:rPr lang="en-US" altLang="en-US" sz="2800" b="1" dirty="0">
                <a:solidFill>
                  <a:schemeClr val="tx2"/>
                </a:solidFill>
              </a:rPr>
              <a:t> </a:t>
            </a:r>
            <a:r>
              <a:rPr lang="en-US" altLang="en-US" sz="2800" b="1" dirty="0" err="1">
                <a:solidFill>
                  <a:schemeClr val="tx2"/>
                </a:solidFill>
              </a:rPr>
              <a:t>học</a:t>
            </a:r>
            <a:r>
              <a:rPr lang="en-US" altLang="en-US" sz="2800" b="1" dirty="0">
                <a:solidFill>
                  <a:schemeClr val="tx2"/>
                </a:solidFill>
              </a:rPr>
              <a:t> </a:t>
            </a:r>
            <a:r>
              <a:rPr lang="en-US" altLang="en-US" sz="2800" b="1" dirty="0" err="1">
                <a:solidFill>
                  <a:schemeClr val="tx2"/>
                </a:solidFill>
              </a:rPr>
              <a:t>ứng</a:t>
            </a:r>
            <a:r>
              <a:rPr lang="en-US" altLang="en-US" sz="2800" b="1" dirty="0">
                <a:solidFill>
                  <a:schemeClr val="tx2"/>
                </a:solidFill>
              </a:rPr>
              <a:t> </a:t>
            </a:r>
            <a:r>
              <a:rPr lang="en-US" altLang="en-US" sz="2800" b="1" dirty="0" err="1">
                <a:solidFill>
                  <a:schemeClr val="tx2"/>
                </a:solidFill>
              </a:rPr>
              <a:t>dụng</a:t>
            </a:r>
            <a:r>
              <a:rPr lang="en-US" altLang="en-US" sz="2800" b="1" dirty="0">
                <a:solidFill>
                  <a:schemeClr val="tx2"/>
                </a:solidFill>
              </a:rPr>
              <a:t>” </a:t>
            </a:r>
            <a:endParaRPr lang="vi-VN" altLang="en-US" sz="28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ox(in)">
                                      <p:cBhvr>
                                        <p:cTn id="7"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953589" y="872037"/>
          <a:ext cx="9705701" cy="5007157"/>
        </p:xfrm>
        <a:graphic>
          <a:graphicData uri="http://schemas.openxmlformats.org/drawingml/2006/table">
            <a:tbl>
              <a:tblPr/>
              <a:tblGrid>
                <a:gridCol w="2468880">
                  <a:extLst>
                    <a:ext uri="{9D8B030D-6E8A-4147-A177-3AD203B41FA5}">
                      <a16:colId xmlns:a16="http://schemas.microsoft.com/office/drawing/2014/main" val="20000"/>
                    </a:ext>
                  </a:extLst>
                </a:gridCol>
                <a:gridCol w="679268">
                  <a:extLst>
                    <a:ext uri="{9D8B030D-6E8A-4147-A177-3AD203B41FA5}">
                      <a16:colId xmlns:a16="http://schemas.microsoft.com/office/drawing/2014/main" val="20001"/>
                    </a:ext>
                  </a:extLst>
                </a:gridCol>
                <a:gridCol w="859515">
                  <a:extLst>
                    <a:ext uri="{9D8B030D-6E8A-4147-A177-3AD203B41FA5}">
                      <a16:colId xmlns:a16="http://schemas.microsoft.com/office/drawing/2014/main" val="20002"/>
                    </a:ext>
                  </a:extLst>
                </a:gridCol>
                <a:gridCol w="5698038">
                  <a:extLst>
                    <a:ext uri="{9D8B030D-6E8A-4147-A177-3AD203B41FA5}">
                      <a16:colId xmlns:a16="http://schemas.microsoft.com/office/drawing/2014/main" val="20003"/>
                    </a:ext>
                  </a:extLst>
                </a:gridCol>
              </a:tblGrid>
              <a:tr h="430930">
                <a:tc>
                  <a:txBody>
                    <a:bodyPr/>
                    <a:lstStyle/>
                    <a:p>
                      <a:r>
                        <a:rPr lang="en-US" sz="2400" b="1" dirty="0" err="1">
                          <a:effectLst/>
                          <a:latin typeface="Times New Roman" panose="02020603050405020304" pitchFamily="18" charset="0"/>
                          <a:cs typeface="Times New Roman" panose="02020603050405020304" pitchFamily="18" charset="0"/>
                        </a:rPr>
                        <a:t>Tên</a:t>
                      </a:r>
                      <a:endParaRPr lang="en-US" sz="2400" dirty="0">
                        <a:effectLst/>
                        <a:latin typeface="Times New Roman" panose="02020603050405020304" pitchFamily="18" charset="0"/>
                        <a:cs typeface="Times New Roman" panose="02020603050405020304" pitchFamily="18" charset="0"/>
                      </a:endParaRP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b="1" dirty="0" err="1">
                          <a:effectLst/>
                          <a:latin typeface="Times New Roman" panose="02020603050405020304" pitchFamily="18" charset="0"/>
                          <a:cs typeface="Times New Roman" panose="02020603050405020304" pitchFamily="18" charset="0"/>
                        </a:rPr>
                        <a:t>Kí</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hiệu</a:t>
                      </a:r>
                      <a:endParaRPr lang="en-US" sz="2400" dirty="0">
                        <a:effectLst/>
                        <a:latin typeface="Times New Roman" panose="02020603050405020304" pitchFamily="18" charset="0"/>
                        <a:cs typeface="Times New Roman" panose="02020603050405020304" pitchFamily="18" charset="0"/>
                      </a:endParaRP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b="1">
                          <a:effectLst/>
                          <a:latin typeface="Times New Roman" panose="02020603050405020304" pitchFamily="18" charset="0"/>
                          <a:cs typeface="Times New Roman" panose="02020603050405020304" pitchFamily="18" charset="0"/>
                        </a:rPr>
                        <a:t>Năm</a:t>
                      </a:r>
                      <a:endParaRPr lang="en-US" sz="2400">
                        <a:effectLst/>
                        <a:latin typeface="Times New Roman" panose="02020603050405020304" pitchFamily="18" charset="0"/>
                        <a:cs typeface="Times New Roman" panose="02020603050405020304" pitchFamily="18" charset="0"/>
                      </a:endParaRP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b="1">
                          <a:effectLst/>
                          <a:latin typeface="Times New Roman" panose="02020603050405020304" pitchFamily="18" charset="0"/>
                          <a:cs typeface="Times New Roman" panose="02020603050405020304" pitchFamily="18" charset="0"/>
                        </a:rPr>
                        <a:t>Nguồn gốc tên gọi</a:t>
                      </a:r>
                      <a:endParaRPr lang="en-US" sz="2400">
                        <a:effectLst/>
                        <a:latin typeface="Times New Roman" panose="02020603050405020304" pitchFamily="18" charset="0"/>
                        <a:cs typeface="Times New Roman" panose="02020603050405020304" pitchFamily="18" charset="0"/>
                      </a:endParaRP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83181">
                <a:tc>
                  <a:txBody>
                    <a:bodyPr/>
                    <a:lstStyle/>
                    <a:p>
                      <a:r>
                        <a:rPr lang="en-US" sz="2400" u="none" strike="noStrike" dirty="0" err="1">
                          <a:solidFill>
                            <a:srgbClr val="0000FF"/>
                          </a:solidFill>
                          <a:effectLst/>
                          <a:latin typeface="Times New Roman" panose="02020603050405020304" pitchFamily="18" charset="0"/>
                          <a:cs typeface="Times New Roman" panose="02020603050405020304" pitchFamily="18" charset="0"/>
                          <a:hlinkClick r:id="rId2"/>
                        </a:rPr>
                        <a:t>Hyđro</a:t>
                      </a:r>
                      <a:r>
                        <a:rPr lang="en-US" sz="2400" u="none" strike="noStrike" dirty="0" err="1">
                          <a:solidFill>
                            <a:srgbClr val="0000FF"/>
                          </a:solidFill>
                          <a:effectLst/>
                          <a:latin typeface="Times New Roman" panose="02020603050405020304" pitchFamily="18" charset="0"/>
                          <a:cs typeface="Times New Roman" panose="02020603050405020304" pitchFamily="18" charset="0"/>
                        </a:rPr>
                        <a:t>gen</a:t>
                      </a:r>
                      <a:endParaRPr lang="en-US" sz="2400" dirty="0">
                        <a:effectLst/>
                        <a:latin typeface="Times New Roman" panose="02020603050405020304" pitchFamily="18" charset="0"/>
                        <a:cs typeface="Times New Roman" panose="02020603050405020304" pitchFamily="18" charset="0"/>
                      </a:endParaRP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dirty="0">
                          <a:effectLst/>
                          <a:latin typeface="Times New Roman" panose="02020603050405020304" pitchFamily="18" charset="0"/>
                          <a:cs typeface="Times New Roman" panose="02020603050405020304" pitchFamily="18" charset="0"/>
                        </a:rPr>
                        <a:t>H</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dirty="0">
                          <a:effectLst/>
                          <a:latin typeface="Times New Roman" panose="02020603050405020304" pitchFamily="18" charset="0"/>
                          <a:cs typeface="Times New Roman" panose="02020603050405020304" pitchFamily="18" charset="0"/>
                        </a:rPr>
                        <a:t>1776</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vi-VN" sz="2400" dirty="0">
                          <a:effectLst/>
                          <a:latin typeface="Times New Roman" panose="02020603050405020304" pitchFamily="18" charset="0"/>
                          <a:cs typeface="Times New Roman" panose="02020603050405020304" pitchFamily="18" charset="0"/>
                        </a:rPr>
                        <a:t>Từ tiếng Hi Lạp Hydro có nghĩa là tạo nước.</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61558">
                <a:tc>
                  <a:txBody>
                    <a:bodyPr/>
                    <a:lstStyle/>
                    <a:p>
                      <a:r>
                        <a:rPr lang="en-US" sz="2400" dirty="0">
                          <a:effectLst/>
                          <a:latin typeface="Times New Roman" panose="02020603050405020304" pitchFamily="18" charset="0"/>
                          <a:cs typeface="Times New Roman" panose="02020603050405020304" pitchFamily="18" charset="0"/>
                        </a:rPr>
                        <a:t>Helium</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dirty="0">
                          <a:effectLst/>
                          <a:latin typeface="Times New Roman" panose="02020603050405020304" pitchFamily="18" charset="0"/>
                          <a:cs typeface="Times New Roman" panose="02020603050405020304" pitchFamily="18" charset="0"/>
                        </a:rPr>
                        <a:t>He</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a:effectLst/>
                          <a:latin typeface="Times New Roman" panose="02020603050405020304" pitchFamily="18" charset="0"/>
                          <a:cs typeface="Times New Roman" panose="02020603050405020304" pitchFamily="18" charset="0"/>
                        </a:rPr>
                        <a:t>1868</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vi-VN" sz="2400" dirty="0">
                          <a:effectLst/>
                          <a:latin typeface="Times New Roman" panose="02020603050405020304" pitchFamily="18" charset="0"/>
                          <a:cs typeface="Times New Roman" panose="02020603050405020304" pitchFamily="18" charset="0"/>
                        </a:rPr>
                        <a:t>Từ tiếng Hilạp helios có nghĩa là mặt trời. Nó được tìm ra bởi kính quang phổ khi nó quay quanh sắc cầu mặt trời.</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35433">
                <a:tc>
                  <a:txBody>
                    <a:bodyPr/>
                    <a:lstStyle/>
                    <a:p>
                      <a:r>
                        <a:rPr lang="en-US" sz="2400" dirty="0">
                          <a:effectLst/>
                          <a:latin typeface="Times New Roman" panose="02020603050405020304" pitchFamily="18" charset="0"/>
                          <a:cs typeface="Times New Roman" panose="02020603050405020304" pitchFamily="18" charset="0"/>
                        </a:rPr>
                        <a:t>Lithium</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dirty="0">
                          <a:effectLst/>
                          <a:latin typeface="Times New Roman" panose="02020603050405020304" pitchFamily="18" charset="0"/>
                          <a:cs typeface="Times New Roman" panose="02020603050405020304" pitchFamily="18" charset="0"/>
                        </a:rPr>
                        <a:t>Li</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a:effectLst/>
                          <a:latin typeface="Times New Roman" panose="02020603050405020304" pitchFamily="18" charset="0"/>
                          <a:cs typeface="Times New Roman" panose="02020603050405020304" pitchFamily="18" charset="0"/>
                        </a:rPr>
                        <a:t>1818</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tiếng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Latinh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lithos</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nghĩa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vì</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nghĩa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liti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tồn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khoáng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lần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tìm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nó</a:t>
                      </a:r>
                      <a:r>
                        <a:rPr lang="en-US" sz="2400" dirty="0">
                          <a:effectLst/>
                          <a:latin typeface="Times New Roman" panose="02020603050405020304" pitchFamily="18" charset="0"/>
                          <a:cs typeface="Times New Roman" panose="02020603050405020304" pitchFamily="18" charset="0"/>
                        </a:rPr>
                        <a:t>.</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09307">
                <a:tc>
                  <a:txBody>
                    <a:bodyPr/>
                    <a:lstStyle/>
                    <a:p>
                      <a:r>
                        <a:rPr lang="en-US" sz="2400" dirty="0">
                          <a:effectLst/>
                          <a:latin typeface="Times New Roman" panose="02020603050405020304" pitchFamily="18" charset="0"/>
                          <a:cs typeface="Times New Roman" panose="02020603050405020304" pitchFamily="18" charset="0"/>
                        </a:rPr>
                        <a:t>Beryllium</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a:effectLst/>
                          <a:latin typeface="Times New Roman" panose="02020603050405020304" pitchFamily="18" charset="0"/>
                          <a:cs typeface="Times New Roman" panose="02020603050405020304" pitchFamily="18" charset="0"/>
                        </a:rPr>
                        <a:t>Be</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a:effectLst/>
                          <a:latin typeface="Times New Roman" panose="02020603050405020304" pitchFamily="18" charset="0"/>
                          <a:cs typeface="Times New Roman" panose="02020603050405020304" pitchFamily="18" charset="0"/>
                        </a:rPr>
                        <a:t>1798</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vi-VN" sz="2400" dirty="0">
                          <a:effectLst/>
                          <a:latin typeface="Times New Roman" panose="02020603050405020304" pitchFamily="18" charset="0"/>
                          <a:cs typeface="Times New Roman" panose="02020603050405020304" pitchFamily="18" charset="0"/>
                        </a:rPr>
                        <a:t>Từ tiếng Hi lạp 'beryl' nghĩa là đá quý vì nó được tìm thấy lần đầu trong đá quý.</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30930">
                <a:tc>
                  <a:txBody>
                    <a:bodyPr/>
                    <a:lstStyle/>
                    <a:p>
                      <a:r>
                        <a:rPr lang="en-US" sz="2400" dirty="0">
                          <a:effectLst/>
                          <a:latin typeface="Times New Roman" panose="02020603050405020304" pitchFamily="18" charset="0"/>
                          <a:cs typeface="Times New Roman" panose="02020603050405020304" pitchFamily="18" charset="0"/>
                        </a:rPr>
                        <a:t>Boron</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a:effectLst/>
                          <a:latin typeface="Times New Roman" panose="02020603050405020304" pitchFamily="18" charset="0"/>
                          <a:cs typeface="Times New Roman" panose="02020603050405020304" pitchFamily="18" charset="0"/>
                        </a:rPr>
                        <a:t>B</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a:effectLst/>
                          <a:latin typeface="Times New Roman" panose="02020603050405020304" pitchFamily="18" charset="0"/>
                          <a:cs typeface="Times New Roman" panose="02020603050405020304" pitchFamily="18" charset="0"/>
                        </a:rPr>
                        <a:t>1808</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tiếng</a:t>
                      </a:r>
                      <a:r>
                        <a:rPr lang="en-US" sz="2400" dirty="0">
                          <a:effectLst/>
                          <a:latin typeface="Times New Roman" panose="02020603050405020304" pitchFamily="18" charset="0"/>
                          <a:cs typeface="Times New Roman" panose="02020603050405020304" pitchFamily="18" charset="0"/>
                        </a:rPr>
                        <a:t> Ả </a:t>
                      </a:r>
                      <a:r>
                        <a:rPr lang="en-US" sz="2400" dirty="0" err="1">
                          <a:effectLst/>
                          <a:latin typeface="Times New Roman" panose="02020603050405020304" pitchFamily="18" charset="0"/>
                          <a:cs typeface="Times New Roman" panose="02020603050405020304" pitchFamily="18" charset="0"/>
                        </a:rPr>
                        <a:t>rập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buraq</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nghĩa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trắng</a:t>
                      </a:r>
                      <a:r>
                        <a:rPr lang="en-US" sz="2400" dirty="0">
                          <a:effectLst/>
                          <a:latin typeface="Times New Roman" panose="02020603050405020304" pitchFamily="18" charset="0"/>
                          <a:cs typeface="Times New Roman" panose="02020603050405020304" pitchFamily="18" charset="0"/>
                        </a:rPr>
                        <a:t>.</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ublic\Pictures\Sample Pictures\Captur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943" y="522515"/>
            <a:ext cx="9144000" cy="3605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249680" y="4307453"/>
            <a:ext cx="10084526" cy="738664"/>
          </a:xfrm>
          <a:prstGeom prst="rect">
            <a:avLst/>
          </a:prstGeom>
        </p:spPr>
        <p:txBody>
          <a:bodyPr wrap="square">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875" y="885417"/>
            <a:ext cx="9144000" cy="346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be 2"/>
          <p:cNvSpPr/>
          <p:nvPr/>
        </p:nvSpPr>
        <p:spPr>
          <a:xfrm>
            <a:off x="2738438" y="1428751"/>
            <a:ext cx="2857500" cy="2714625"/>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4" name="Cube 3"/>
          <p:cNvSpPr/>
          <p:nvPr/>
        </p:nvSpPr>
        <p:spPr>
          <a:xfrm>
            <a:off x="6881813" y="1428751"/>
            <a:ext cx="2857500" cy="2714625"/>
          </a:xfrm>
          <a:prstGeom prst="cub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5" name="TextBox 4"/>
          <p:cNvSpPr txBox="1">
            <a:spLocks noChangeArrowheads="1"/>
          </p:cNvSpPr>
          <p:nvPr/>
        </p:nvSpPr>
        <p:spPr bwMode="auto">
          <a:xfrm>
            <a:off x="2809876" y="2000250"/>
            <a:ext cx="21431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dirty="0" err="1">
                <a:solidFill>
                  <a:srgbClr val="FF0000"/>
                </a:solidFill>
              </a:rPr>
              <a:t>Cl</a:t>
            </a:r>
            <a:r>
              <a:rPr lang="en-US" altLang="en-US" sz="4000" b="1" dirty="0" err="1">
                <a:solidFill>
                  <a:srgbClr val="FF0000"/>
                </a:solidFill>
              </a:rPr>
              <a:t>orine</a:t>
            </a:r>
            <a:endParaRPr lang="en-US" altLang="en-US" sz="4000" b="1" dirty="0">
              <a:solidFill>
                <a:srgbClr val="FF0000"/>
              </a:solidFill>
            </a:endParaRPr>
          </a:p>
          <a:p>
            <a:pPr algn="ctr" eaLnBrk="1" hangingPunct="1">
              <a:spcBef>
                <a:spcPct val="0"/>
              </a:spcBef>
              <a:buFontTx/>
              <a:buNone/>
            </a:pPr>
            <a:endParaRPr lang="en-US" altLang="en-US" sz="4000" b="1" dirty="0">
              <a:solidFill>
                <a:srgbClr val="FF0000"/>
              </a:solidFill>
            </a:endParaRPr>
          </a:p>
          <a:p>
            <a:pPr algn="ctr" eaLnBrk="1" hangingPunct="1">
              <a:spcBef>
                <a:spcPct val="0"/>
              </a:spcBef>
              <a:buFontTx/>
              <a:buNone/>
            </a:pPr>
            <a:r>
              <a:rPr lang="en-US" altLang="en-US" sz="4000" b="1" dirty="0">
                <a:solidFill>
                  <a:srgbClr val="FF0000"/>
                </a:solidFill>
              </a:rPr>
              <a:t>Cl</a:t>
            </a:r>
            <a:endParaRPr lang="vi-VN" altLang="en-US" sz="4000" b="1" dirty="0">
              <a:solidFill>
                <a:srgbClr val="FF0000"/>
              </a:solidFill>
            </a:endParaRPr>
          </a:p>
        </p:txBody>
      </p:sp>
      <p:sp>
        <p:nvSpPr>
          <p:cNvPr id="6" name="TextBox 5"/>
          <p:cNvSpPr txBox="1">
            <a:spLocks noChangeArrowheads="1"/>
          </p:cNvSpPr>
          <p:nvPr/>
        </p:nvSpPr>
        <p:spPr bwMode="auto">
          <a:xfrm>
            <a:off x="6881814" y="2071689"/>
            <a:ext cx="21431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dirty="0">
                <a:solidFill>
                  <a:schemeClr val="bg1"/>
                </a:solidFill>
              </a:rPr>
              <a:t>C</a:t>
            </a:r>
            <a:r>
              <a:rPr lang="en-US" altLang="en-US" sz="4000" b="1" dirty="0">
                <a:solidFill>
                  <a:schemeClr val="bg1"/>
                </a:solidFill>
              </a:rPr>
              <a:t>arbon</a:t>
            </a:r>
          </a:p>
          <a:p>
            <a:pPr algn="ctr" eaLnBrk="1" hangingPunct="1">
              <a:spcBef>
                <a:spcPct val="0"/>
              </a:spcBef>
              <a:buFontTx/>
              <a:buNone/>
            </a:pPr>
            <a:endParaRPr lang="en-US" altLang="en-US" sz="4000" b="1" dirty="0">
              <a:solidFill>
                <a:schemeClr val="bg1"/>
              </a:solidFill>
            </a:endParaRPr>
          </a:p>
          <a:p>
            <a:pPr algn="ctr" eaLnBrk="1" hangingPunct="1">
              <a:spcBef>
                <a:spcPct val="0"/>
              </a:spcBef>
              <a:buFontTx/>
              <a:buNone/>
            </a:pPr>
            <a:r>
              <a:rPr lang="en-US" altLang="en-US" sz="4000" b="1" dirty="0">
                <a:solidFill>
                  <a:schemeClr val="bg1"/>
                </a:solidFill>
              </a:rPr>
              <a:t>C</a:t>
            </a:r>
            <a:endParaRPr lang="vi-VN" altLang="en-US" sz="4000" b="1" dirty="0">
              <a:solidFill>
                <a:schemeClr val="bg1"/>
              </a:solidFill>
            </a:endParaRPr>
          </a:p>
        </p:txBody>
      </p:sp>
      <p:sp>
        <p:nvSpPr>
          <p:cNvPr id="9" name="Rectangle 8"/>
          <p:cNvSpPr>
            <a:spLocks noChangeArrowheads="1"/>
          </p:cNvSpPr>
          <p:nvPr/>
        </p:nvSpPr>
        <p:spPr bwMode="auto">
          <a:xfrm>
            <a:off x="431074" y="302338"/>
            <a:ext cx="108682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a:solidFill>
                  <a:srgbClr val="FF0000"/>
                </a:solidFill>
              </a:rPr>
              <a:t>Nhận</a:t>
            </a:r>
            <a:r>
              <a:rPr lang="en-US" altLang="en-US" sz="2800" b="1" dirty="0">
                <a:solidFill>
                  <a:srgbClr val="FF0000"/>
                </a:solidFill>
              </a:rPr>
              <a:t> </a:t>
            </a:r>
            <a:r>
              <a:rPr lang="en-US" altLang="en-US" sz="2800" b="1" dirty="0" err="1">
                <a:solidFill>
                  <a:srgbClr val="FF0000"/>
                </a:solidFill>
              </a:rPr>
              <a:t>xét</a:t>
            </a:r>
            <a:r>
              <a:rPr lang="en-US" altLang="en-US" sz="2800" b="1" dirty="0">
                <a:solidFill>
                  <a:srgbClr val="FF0000"/>
                </a:solidFill>
              </a:rPr>
              <a:t> </a:t>
            </a:r>
            <a:r>
              <a:rPr lang="en-US" altLang="en-US" sz="2800" b="1" dirty="0" err="1">
                <a:solidFill>
                  <a:srgbClr val="FF0000"/>
                </a:solidFill>
              </a:rPr>
              <a:t>cách</a:t>
            </a:r>
            <a:r>
              <a:rPr lang="en-US" altLang="en-US" sz="2800" b="1" dirty="0">
                <a:solidFill>
                  <a:srgbClr val="FF0000"/>
                </a:solidFill>
              </a:rPr>
              <a:t> </a:t>
            </a:r>
            <a:r>
              <a:rPr lang="en-US" altLang="en-US" sz="2800" b="1" dirty="0" err="1">
                <a:solidFill>
                  <a:srgbClr val="FF0000"/>
                </a:solidFill>
              </a:rPr>
              <a:t>viết</a:t>
            </a:r>
            <a:r>
              <a:rPr lang="en-US" altLang="en-US" sz="2800" b="1" dirty="0">
                <a:solidFill>
                  <a:srgbClr val="FF0000"/>
                </a:solidFill>
              </a:rPr>
              <a:t> </a:t>
            </a:r>
            <a:r>
              <a:rPr lang="en-US" altLang="en-US" sz="2800" b="1" dirty="0" err="1">
                <a:solidFill>
                  <a:srgbClr val="FF0000"/>
                </a:solidFill>
              </a:rPr>
              <a:t>kí</a:t>
            </a:r>
            <a:r>
              <a:rPr lang="en-US" altLang="en-US" sz="2800" b="1" dirty="0">
                <a:solidFill>
                  <a:srgbClr val="FF0000"/>
                </a:solidFill>
              </a:rPr>
              <a:t> </a:t>
            </a:r>
            <a:r>
              <a:rPr lang="en-US" altLang="en-US" sz="2800" b="1" dirty="0" err="1">
                <a:solidFill>
                  <a:srgbClr val="FF0000"/>
                </a:solidFill>
              </a:rPr>
              <a:t>hiệu</a:t>
            </a:r>
            <a:r>
              <a:rPr lang="en-US" altLang="en-US" sz="2800" b="1" dirty="0">
                <a:solidFill>
                  <a:srgbClr val="FF0000"/>
                </a:solidFill>
              </a:rPr>
              <a:t> </a:t>
            </a:r>
            <a:r>
              <a:rPr lang="en-US" altLang="en-US" sz="2800" b="1" dirty="0" err="1">
                <a:solidFill>
                  <a:srgbClr val="FF0000"/>
                </a:solidFill>
              </a:rPr>
              <a:t>của</a:t>
            </a:r>
            <a:r>
              <a:rPr lang="en-US" altLang="en-US" sz="2800" b="1" dirty="0">
                <a:solidFill>
                  <a:srgbClr val="FF0000"/>
                </a:solidFill>
              </a:rPr>
              <a:t> </a:t>
            </a:r>
            <a:r>
              <a:rPr lang="en-US" altLang="en-US" sz="2800" b="1" dirty="0" err="1">
                <a:solidFill>
                  <a:srgbClr val="FF0000"/>
                </a:solidFill>
              </a:rPr>
              <a:t>nguyên</a:t>
            </a:r>
            <a:r>
              <a:rPr lang="en-US" altLang="en-US" sz="2800" b="1" dirty="0">
                <a:solidFill>
                  <a:srgbClr val="FF0000"/>
                </a:solidFill>
              </a:rPr>
              <a:t> </a:t>
            </a:r>
            <a:r>
              <a:rPr lang="en-US" altLang="en-US" sz="2800" b="1" dirty="0" err="1">
                <a:solidFill>
                  <a:srgbClr val="FF0000"/>
                </a:solidFill>
              </a:rPr>
              <a:t>tố</a:t>
            </a:r>
            <a:r>
              <a:rPr lang="en-US" altLang="en-US" sz="2800" b="1" dirty="0">
                <a:solidFill>
                  <a:srgbClr val="FF0000"/>
                </a:solidFill>
              </a:rPr>
              <a:t> </a:t>
            </a:r>
            <a:r>
              <a:rPr lang="en-US" altLang="en-US" sz="2800" b="1" dirty="0" err="1">
                <a:solidFill>
                  <a:srgbClr val="FF0000"/>
                </a:solidFill>
              </a:rPr>
              <a:t>hóa</a:t>
            </a:r>
            <a:r>
              <a:rPr lang="en-US" altLang="en-US" sz="2800" b="1" dirty="0">
                <a:solidFill>
                  <a:srgbClr val="FF0000"/>
                </a:solidFill>
              </a:rPr>
              <a:t> </a:t>
            </a:r>
            <a:r>
              <a:rPr lang="en-US" altLang="en-US" sz="2800" b="1" dirty="0" err="1">
                <a:solidFill>
                  <a:srgbClr val="FF0000"/>
                </a:solidFill>
              </a:rPr>
              <a:t>học</a:t>
            </a:r>
            <a:r>
              <a:rPr lang="en-US" altLang="en-US" sz="2800" b="1" dirty="0">
                <a:solidFill>
                  <a:srgbClr val="FF0000"/>
                </a:solidFill>
              </a:rPr>
              <a:t>?</a:t>
            </a:r>
          </a:p>
        </p:txBody>
      </p:sp>
      <p:sp>
        <p:nvSpPr>
          <p:cNvPr id="2" name="Rectangle 1"/>
          <p:cNvSpPr/>
          <p:nvPr/>
        </p:nvSpPr>
        <p:spPr>
          <a:xfrm>
            <a:off x="1241652" y="4409790"/>
            <a:ext cx="9400223" cy="1938992"/>
          </a:xfrm>
          <a:prstGeom prst="rect">
            <a:avLst/>
          </a:prstGeom>
        </p:spPr>
        <p:txBody>
          <a:bodyPr wrap="square">
            <a:spAutoFit/>
          </a:bodyPr>
          <a:lstStyle/>
          <a:p>
            <a:pPr>
              <a:spcAft>
                <a:spcPts val="0"/>
              </a:spcAft>
            </a:pPr>
            <a:r>
              <a:rPr lang="en-US" dirty="0">
                <a:latin typeface="Times New Roman" panose="02020603050405020304" pitchFamily="18" charset="0"/>
              </a:rPr>
              <a:t> </a:t>
            </a:r>
            <a:r>
              <a:rPr lang="en-US" sz="2400" dirty="0" err="1">
                <a:latin typeface="Times New Roman" panose="02020603050405020304" pitchFamily="18" charset="0"/>
              </a:rPr>
              <a:t>Kí</a:t>
            </a:r>
            <a:r>
              <a:rPr lang="en-US" sz="2400" dirty="0">
                <a:latin typeface="Times New Roman" panose="02020603050405020304" pitchFamily="18" charset="0"/>
              </a:rPr>
              <a:t> </a:t>
            </a:r>
            <a:r>
              <a:rPr lang="en-US" sz="2400" dirty="0" err="1">
                <a:latin typeface="Times New Roman" panose="02020603050405020304" pitchFamily="18" charset="0"/>
              </a:rPr>
              <a:t>hiệu</a:t>
            </a:r>
            <a:r>
              <a:rPr lang="en-US" sz="2400" dirty="0">
                <a:latin typeface="Times New Roman" panose="02020603050405020304" pitchFamily="18" charset="0"/>
              </a:rPr>
              <a:t> </a:t>
            </a:r>
            <a:r>
              <a:rPr lang="en-US" sz="2400" dirty="0" err="1">
                <a:latin typeface="Times New Roman" panose="02020603050405020304" pitchFamily="18" charset="0"/>
              </a:rPr>
              <a:t>hóa</a:t>
            </a:r>
            <a:r>
              <a:rPr lang="en-US" sz="2400" dirty="0">
                <a:latin typeface="Times New Roman" panose="02020603050405020304" pitchFamily="18" charset="0"/>
              </a:rPr>
              <a:t> </a:t>
            </a:r>
            <a:r>
              <a:rPr lang="en-US" sz="2400" dirty="0" err="1">
                <a:latin typeface="Times New Roman" panose="02020603050405020304" pitchFamily="18" charset="0"/>
              </a:rPr>
              <a:t>học</a:t>
            </a:r>
            <a:r>
              <a:rPr lang="en-US" sz="2400" dirty="0">
                <a:latin typeface="Times New Roman" panose="02020603050405020304" pitchFamily="18" charset="0"/>
              </a:rPr>
              <a:t> </a:t>
            </a:r>
            <a:r>
              <a:rPr lang="en-US" sz="2400" dirty="0" err="1">
                <a:latin typeface="Times New Roman" panose="02020603050405020304" pitchFamily="18" charset="0"/>
              </a:rPr>
              <a:t>gồm</a:t>
            </a:r>
            <a:r>
              <a:rPr lang="en-US" sz="2400" dirty="0">
                <a:latin typeface="Times New Roman" panose="02020603050405020304" pitchFamily="18" charset="0"/>
              </a:rPr>
              <a:t> </a:t>
            </a:r>
            <a:r>
              <a:rPr lang="en-US" sz="2400" dirty="0" err="1">
                <a:latin typeface="Times New Roman" panose="02020603050405020304" pitchFamily="18" charset="0"/>
              </a:rPr>
              <a:t>một</a:t>
            </a:r>
            <a:r>
              <a:rPr lang="en-US" sz="2400" dirty="0">
                <a:latin typeface="Times New Roman" panose="02020603050405020304" pitchFamily="18" charset="0"/>
              </a:rPr>
              <a:t> </a:t>
            </a:r>
            <a:r>
              <a:rPr lang="en-US" sz="2400" dirty="0" err="1">
                <a:latin typeface="Times New Roman" panose="02020603050405020304" pitchFamily="18" charset="0"/>
              </a:rPr>
              <a:t>hoặc</a:t>
            </a:r>
            <a:r>
              <a:rPr lang="en-US" sz="2400" dirty="0">
                <a:latin typeface="Times New Roman" panose="02020603050405020304" pitchFamily="18" charset="0"/>
              </a:rPr>
              <a:t> </a:t>
            </a:r>
            <a:r>
              <a:rPr lang="en-US" sz="2400" dirty="0" err="1">
                <a:latin typeface="Times New Roman" panose="02020603050405020304" pitchFamily="18" charset="0"/>
              </a:rPr>
              <a:t>hai</a:t>
            </a:r>
            <a:r>
              <a:rPr lang="en-US" sz="2400" dirty="0">
                <a:latin typeface="Times New Roman" panose="02020603050405020304" pitchFamily="18" charset="0"/>
              </a:rPr>
              <a:t> </a:t>
            </a:r>
            <a:r>
              <a:rPr lang="en-US" sz="2400" dirty="0" err="1">
                <a:latin typeface="Times New Roman" panose="02020603050405020304" pitchFamily="18" charset="0"/>
              </a:rPr>
              <a:t>chữ</a:t>
            </a:r>
            <a:r>
              <a:rPr lang="en-US" sz="2400" dirty="0">
                <a:latin typeface="Times New Roman" panose="02020603050405020304" pitchFamily="18" charset="0"/>
              </a:rPr>
              <a:t> </a:t>
            </a:r>
            <a:r>
              <a:rPr lang="en-US" sz="2400" dirty="0" err="1">
                <a:latin typeface="Times New Roman" panose="02020603050405020304" pitchFamily="18" charset="0"/>
              </a:rPr>
              <a:t>cái</a:t>
            </a:r>
            <a:r>
              <a:rPr lang="en-US" sz="2400" dirty="0">
                <a:latin typeface="Times New Roman" panose="02020603050405020304" pitchFamily="18" charset="0"/>
              </a:rPr>
              <a:t> </a:t>
            </a:r>
            <a:r>
              <a:rPr lang="en-US" sz="2400" dirty="0" err="1">
                <a:latin typeface="Times New Roman" panose="02020603050405020304" pitchFamily="18" charset="0"/>
              </a:rPr>
              <a:t>có</a:t>
            </a:r>
            <a:r>
              <a:rPr lang="en-US" sz="2400" dirty="0">
                <a:latin typeface="Times New Roman" panose="02020603050405020304" pitchFamily="18" charset="0"/>
              </a:rPr>
              <a:t> </a:t>
            </a:r>
            <a:r>
              <a:rPr lang="en-US" sz="2400" dirty="0" err="1">
                <a:latin typeface="Times New Roman" panose="02020603050405020304" pitchFamily="18" charset="0"/>
              </a:rPr>
              <a:t>trong</a:t>
            </a:r>
            <a:r>
              <a:rPr lang="en-US" sz="2400" dirty="0">
                <a:latin typeface="Times New Roman" panose="02020603050405020304" pitchFamily="18" charset="0"/>
              </a:rPr>
              <a:t> </a:t>
            </a:r>
            <a:r>
              <a:rPr lang="en-US" sz="2400" dirty="0" err="1">
                <a:latin typeface="Times New Roman" panose="02020603050405020304" pitchFamily="18" charset="0"/>
              </a:rPr>
              <a:t>tên</a:t>
            </a:r>
            <a:r>
              <a:rPr lang="en-US" sz="2400" dirty="0">
                <a:latin typeface="Times New Roman" panose="02020603050405020304" pitchFamily="18" charset="0"/>
              </a:rPr>
              <a:t> </a:t>
            </a:r>
            <a:r>
              <a:rPr lang="en-US" sz="2400" dirty="0" err="1">
                <a:latin typeface="Times New Roman" panose="02020603050405020304" pitchFamily="18" charset="0"/>
              </a:rPr>
              <a:t>gọi</a:t>
            </a:r>
            <a:r>
              <a:rPr lang="en-US" sz="2400" dirty="0">
                <a:latin typeface="Times New Roman" panose="02020603050405020304" pitchFamily="18" charset="0"/>
              </a:rPr>
              <a:t> </a:t>
            </a:r>
            <a:r>
              <a:rPr lang="en-US" sz="2400" dirty="0" err="1">
                <a:latin typeface="Times New Roman" panose="02020603050405020304" pitchFamily="18" charset="0"/>
              </a:rPr>
              <a:t>của</a:t>
            </a:r>
            <a:r>
              <a:rPr lang="en-US" sz="2400" dirty="0">
                <a:latin typeface="Times New Roman" panose="02020603050405020304" pitchFamily="18" charset="0"/>
              </a:rPr>
              <a:t> </a:t>
            </a:r>
            <a:r>
              <a:rPr lang="en-US" sz="2400" dirty="0" err="1">
                <a:latin typeface="Times New Roman" panose="02020603050405020304" pitchFamily="18" charset="0"/>
              </a:rPr>
              <a:t>nguyên</a:t>
            </a:r>
            <a:r>
              <a:rPr lang="en-US" sz="2400" dirty="0">
                <a:latin typeface="Times New Roman" panose="02020603050405020304" pitchFamily="18" charset="0"/>
              </a:rPr>
              <a:t> </a:t>
            </a:r>
            <a:r>
              <a:rPr lang="en-US" sz="2400" dirty="0" err="1">
                <a:latin typeface="Times New Roman" panose="02020603050405020304" pitchFamily="18" charset="0"/>
              </a:rPr>
              <a:t>tố</a:t>
            </a:r>
            <a:r>
              <a:rPr lang="en-US" sz="2400" dirty="0">
                <a:latin typeface="Times New Roman" panose="02020603050405020304" pitchFamily="18" charset="0"/>
              </a:rPr>
              <a:t>, </a:t>
            </a:r>
            <a:r>
              <a:rPr lang="en-US" sz="2400" dirty="0" err="1">
                <a:latin typeface="Times New Roman" panose="02020603050405020304" pitchFamily="18" charset="0"/>
              </a:rPr>
              <a:t>trong</a:t>
            </a:r>
            <a:r>
              <a:rPr lang="en-US" sz="2400" dirty="0">
                <a:latin typeface="Times New Roman" panose="02020603050405020304" pitchFamily="18" charset="0"/>
              </a:rPr>
              <a:t> </a:t>
            </a:r>
            <a:r>
              <a:rPr lang="en-US" sz="2400" dirty="0" err="1">
                <a:latin typeface="Times New Roman" panose="02020603050405020304" pitchFamily="18" charset="0"/>
              </a:rPr>
              <a:t>đó</a:t>
            </a:r>
            <a:r>
              <a:rPr lang="en-US" sz="2400" dirty="0">
                <a:latin typeface="Times New Roman" panose="02020603050405020304" pitchFamily="18" charset="0"/>
              </a:rPr>
              <a:t> </a:t>
            </a:r>
            <a:r>
              <a:rPr lang="en-US" sz="2400" dirty="0" err="1">
                <a:latin typeface="Times New Roman" panose="02020603050405020304" pitchFamily="18" charset="0"/>
              </a:rPr>
              <a:t>chữ</a:t>
            </a:r>
            <a:r>
              <a:rPr lang="en-US" sz="2400" dirty="0">
                <a:latin typeface="Times New Roman" panose="02020603050405020304" pitchFamily="18" charset="0"/>
              </a:rPr>
              <a:t> </a:t>
            </a:r>
            <a:r>
              <a:rPr lang="en-US" sz="2400" dirty="0" err="1">
                <a:latin typeface="Times New Roman" panose="02020603050405020304" pitchFamily="18" charset="0"/>
              </a:rPr>
              <a:t>cái</a:t>
            </a:r>
            <a:r>
              <a:rPr lang="en-US" sz="2400" dirty="0">
                <a:latin typeface="Times New Roman" panose="02020603050405020304" pitchFamily="18" charset="0"/>
              </a:rPr>
              <a:t> </a:t>
            </a:r>
            <a:r>
              <a:rPr lang="en-US" sz="2400" dirty="0" err="1">
                <a:latin typeface="Times New Roman" panose="02020603050405020304" pitchFamily="18" charset="0"/>
              </a:rPr>
              <a:t>đầu</a:t>
            </a:r>
            <a:r>
              <a:rPr lang="en-US" sz="2400" dirty="0">
                <a:latin typeface="Times New Roman" panose="02020603050405020304" pitchFamily="18" charset="0"/>
              </a:rPr>
              <a:t> </a:t>
            </a:r>
            <a:r>
              <a:rPr lang="en-US" sz="2400" dirty="0" err="1">
                <a:latin typeface="Times New Roman" panose="02020603050405020304" pitchFamily="18" charset="0"/>
              </a:rPr>
              <a:t>được</a:t>
            </a:r>
            <a:r>
              <a:rPr lang="en-US" sz="2400" dirty="0">
                <a:latin typeface="Times New Roman" panose="02020603050405020304" pitchFamily="18" charset="0"/>
              </a:rPr>
              <a:t> </a:t>
            </a:r>
            <a:r>
              <a:rPr lang="en-US" sz="2400" dirty="0" err="1">
                <a:latin typeface="Times New Roman" panose="02020603050405020304" pitchFamily="18" charset="0"/>
              </a:rPr>
              <a:t>viết</a:t>
            </a:r>
            <a:r>
              <a:rPr lang="en-US" sz="2400" dirty="0">
                <a:latin typeface="Times New Roman" panose="02020603050405020304" pitchFamily="18" charset="0"/>
              </a:rPr>
              <a:t> ở </a:t>
            </a:r>
            <a:r>
              <a:rPr lang="en-US" sz="2400" dirty="0" err="1">
                <a:latin typeface="Times New Roman" panose="02020603050405020304" pitchFamily="18" charset="0"/>
              </a:rPr>
              <a:t>dạng</a:t>
            </a:r>
            <a:r>
              <a:rPr lang="en-US" sz="2400" dirty="0">
                <a:latin typeface="Times New Roman" panose="02020603050405020304" pitchFamily="18" charset="0"/>
              </a:rPr>
              <a:t> </a:t>
            </a:r>
            <a:r>
              <a:rPr lang="en-US" sz="2400" dirty="0" err="1">
                <a:latin typeface="Times New Roman" panose="02020603050405020304" pitchFamily="18" charset="0"/>
              </a:rPr>
              <a:t>chữ</a:t>
            </a:r>
            <a:r>
              <a:rPr lang="en-US" sz="2400" dirty="0">
                <a:latin typeface="Times New Roman" panose="02020603050405020304" pitchFamily="18" charset="0"/>
              </a:rPr>
              <a:t> in </a:t>
            </a:r>
            <a:r>
              <a:rPr lang="en-US" sz="2400" dirty="0" err="1">
                <a:latin typeface="Times New Roman" panose="02020603050405020304" pitchFamily="18" charset="0"/>
              </a:rPr>
              <a:t>hoa</a:t>
            </a:r>
            <a:r>
              <a:rPr lang="en-US" sz="2400" dirty="0">
                <a:latin typeface="Times New Roman" panose="02020603050405020304" pitchFamily="18" charset="0"/>
              </a:rPr>
              <a:t> </a:t>
            </a:r>
            <a:r>
              <a:rPr lang="en-US" sz="2400" dirty="0" err="1">
                <a:latin typeface="Times New Roman" panose="02020603050405020304" pitchFamily="18" charset="0"/>
              </a:rPr>
              <a:t>và</a:t>
            </a:r>
            <a:r>
              <a:rPr lang="en-US" sz="2400" dirty="0">
                <a:latin typeface="Times New Roman" panose="02020603050405020304" pitchFamily="18" charset="0"/>
              </a:rPr>
              <a:t> </a:t>
            </a:r>
            <a:r>
              <a:rPr lang="en-US" sz="2400" dirty="0" err="1">
                <a:latin typeface="Times New Roman" panose="02020603050405020304" pitchFamily="18" charset="0"/>
              </a:rPr>
              <a:t>chữ</a:t>
            </a:r>
            <a:r>
              <a:rPr lang="en-US" sz="2400" dirty="0">
                <a:latin typeface="Times New Roman" panose="02020603050405020304" pitchFamily="18" charset="0"/>
              </a:rPr>
              <a:t> </a:t>
            </a:r>
            <a:r>
              <a:rPr lang="en-US" sz="2400" dirty="0" err="1">
                <a:latin typeface="Times New Roman" panose="02020603050405020304" pitchFamily="18" charset="0"/>
              </a:rPr>
              <a:t>cái</a:t>
            </a:r>
            <a:r>
              <a:rPr lang="en-US" sz="2400" dirty="0">
                <a:latin typeface="Times New Roman" panose="02020603050405020304" pitchFamily="18" charset="0"/>
              </a:rPr>
              <a:t> </a:t>
            </a:r>
            <a:r>
              <a:rPr lang="en-US" sz="2400" dirty="0" err="1">
                <a:latin typeface="Times New Roman" panose="02020603050405020304" pitchFamily="18" charset="0"/>
              </a:rPr>
              <a:t>sau</a:t>
            </a:r>
            <a:r>
              <a:rPr lang="en-US" sz="2400" dirty="0">
                <a:latin typeface="Times New Roman" panose="02020603050405020304" pitchFamily="18" charset="0"/>
              </a:rPr>
              <a:t> </a:t>
            </a:r>
            <a:r>
              <a:rPr lang="en-US" sz="2400" dirty="0" err="1">
                <a:latin typeface="Times New Roman" panose="02020603050405020304" pitchFamily="18" charset="0"/>
              </a:rPr>
              <a:t>viết</a:t>
            </a:r>
            <a:r>
              <a:rPr lang="en-US" sz="2400" dirty="0">
                <a:latin typeface="Times New Roman" panose="02020603050405020304" pitchFamily="18" charset="0"/>
              </a:rPr>
              <a:t> </a:t>
            </a:r>
            <a:r>
              <a:rPr lang="en-US" sz="2400" dirty="0" err="1">
                <a:latin typeface="Times New Roman" panose="02020603050405020304" pitchFamily="18" charset="0"/>
              </a:rPr>
              <a:t>thường</a:t>
            </a:r>
            <a:r>
              <a:rPr lang="en-US" sz="2400" dirty="0">
                <a:latin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a:latin typeface="Times New Roman" panose="02020603050405020304" pitchFamily="18" charset="0"/>
              </a:rPr>
              <a:t>VD: 	- </a:t>
            </a:r>
            <a:r>
              <a:rPr lang="en-US" sz="2400" dirty="0" err="1">
                <a:latin typeface="Times New Roman" panose="02020603050405020304" pitchFamily="18" charset="0"/>
              </a:rPr>
              <a:t>Clorine</a:t>
            </a:r>
            <a:r>
              <a:rPr lang="en-US" sz="2400" dirty="0">
                <a:latin typeface="Times New Roman" panose="02020603050405020304" pitchFamily="18" charset="0"/>
              </a:rPr>
              <a:t>: Cl 		- Carbon :  C		- Oxygen : O</a:t>
            </a:r>
          </a:p>
          <a:p>
            <a:pPr>
              <a:spcAft>
                <a:spcPts val="0"/>
              </a:spcAft>
            </a:pPr>
            <a:r>
              <a:rPr lang="en-US" sz="2400" dirty="0">
                <a:latin typeface="Times New Roman" panose="02020603050405020304" pitchFamily="18" charset="0"/>
              </a:rPr>
              <a:t>	- Nitrogen :  N		- Calcium : Ca		- Neon     : Ne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Rectangle: Rounded Corners 64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Arial" panose="020B0604020202020204" pitchFamily="34" charset="0"/>
                <a:cs typeface="Arial" panose="020B0604020202020204" pitchFamily="34" charset="0"/>
              </a:rPr>
              <a:t>TIME’S UP!</a:t>
            </a:r>
            <a:endParaRPr lang="en-GB" sz="3200" dirty="0">
              <a:latin typeface="Arial" panose="020B0604020202020204" pitchFamily="34" charset="0"/>
              <a:cs typeface="Arial" panose="020B0604020202020204" pitchFamily="34" charset="0"/>
            </a:endParaRPr>
          </a:p>
        </p:txBody>
      </p:sp>
      <p:pic>
        <p:nvPicPr>
          <p:cNvPr id="214" name="Picture 2" descr="Hình nền đẹp cho bài giảng điện tử - Ảnh nền thiết kế bài giảng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913" y="1097280"/>
            <a:ext cx="9144000" cy="480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 name="TextBox 2"/>
          <p:cNvSpPr txBox="1">
            <a:spLocks noChangeArrowheads="1"/>
          </p:cNvSpPr>
          <p:nvPr/>
        </p:nvSpPr>
        <p:spPr bwMode="auto">
          <a:xfrm>
            <a:off x="600891" y="0"/>
            <a:ext cx="1013677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a:latin typeface="Times New Roman" panose="02020603050405020304" pitchFamily="18" charset="0"/>
                <a:cs typeface="Times New Roman" panose="02020603050405020304" pitchFamily="18" charset="0"/>
              </a:rPr>
              <a:t>Hoạt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( 3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eaLnBrk="1" hangingPunct="1">
              <a:spcBef>
                <a:spcPct val="0"/>
              </a:spcBef>
              <a:buFontTx/>
              <a:buNone/>
            </a:pPr>
            <a:endParaRPr lang="en-US" altLang="en-US" sz="2800" b="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thông</a:t>
            </a:r>
            <a:r>
              <a:rPr lang="en-US" altLang="en-US" sz="2800" b="1" dirty="0">
                <a:latin typeface="Times New Roman" panose="02020603050405020304" pitchFamily="18" charset="0"/>
                <a:cs typeface="Times New Roman" panose="02020603050405020304" pitchFamily="18" charset="0"/>
              </a:rPr>
              <a:t> tin SGK -21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hoàn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thành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phiếu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tập</a:t>
            </a:r>
            <a:r>
              <a:rPr lang="en-US" altLang="en-US" sz="2800" b="1" dirty="0">
                <a:latin typeface="Times New Roman" panose="02020603050405020304" pitchFamily="18" charset="0"/>
                <a:cs typeface="Times New Roman" panose="02020603050405020304" pitchFamily="18" charset="0"/>
              </a:rPr>
              <a:t> </a:t>
            </a:r>
            <a:endParaRPr lang="vi-VN" alt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66966" y="1852454"/>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2237564" y="1717517"/>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445679" y="1106965"/>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6359971" y="644536"/>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98740" y="5033803"/>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540994" y="4614496"/>
            <a:ext cx="1479588" cy="1392022"/>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904823"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Carbon </a:t>
            </a:r>
            <a:endParaRPr lang="en-US" sz="2000" b="1" dirty="0">
              <a:latin typeface="Arial" panose="020B0604020202020204" pitchFamily="34" charset="0"/>
              <a:cs typeface="Arial" panose="020B0604020202020204" pitchFamily="34" charset="0"/>
            </a:endParaRPr>
          </a:p>
        </p:txBody>
      </p:sp>
      <p:sp>
        <p:nvSpPr>
          <p:cNvPr id="33" name="TextBox 32"/>
          <p:cNvSpPr txBox="1"/>
          <p:nvPr/>
        </p:nvSpPr>
        <p:spPr>
          <a:xfrm>
            <a:off x="7904823" y="4045803"/>
            <a:ext cx="3425126" cy="1200329"/>
          </a:xfrm>
          <a:prstGeom prst="rect">
            <a:avLst/>
          </a:prstGeom>
          <a:noFill/>
        </p:spPr>
        <p:txBody>
          <a:bodyPr wrap="square" rtlCol="0">
            <a:spAutoFit/>
          </a:bodyPr>
          <a:lstStyle/>
          <a:p>
            <a:pPr algn="ctr"/>
            <a:r>
              <a:rPr lang="en-US" sz="2400" b="1" err="1">
                <a:solidFill>
                  <a:schemeClr val="bg1"/>
                </a:solidFill>
                <a:latin typeface="Arial" panose="020B0604020202020204" pitchFamily="34" charset="0"/>
                <a:cs typeface="Arial" panose="020B0604020202020204" pitchFamily="34" charset="0"/>
              </a:rPr>
              <a:t>Câu</a:t>
            </a:r>
            <a:r>
              <a:rPr lang="en-US" sz="2400" b="1">
                <a:solidFill>
                  <a:schemeClr val="bg1"/>
                </a:solidFill>
                <a:latin typeface="Arial" panose="020B0604020202020204" pitchFamily="34" charset="0"/>
                <a:cs typeface="Arial" panose="020B0604020202020204" pitchFamily="34" charset="0"/>
              </a:rPr>
              <a:t> 3: Nguyên tử có 8 proton trong hạt nhân là nguyên tử gì ?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Nitrogen</a:t>
            </a:r>
            <a:endParaRPr lang="en-US" sz="2000" b="1" dirty="0">
              <a:latin typeface="Arial" panose="020B0604020202020204" pitchFamily="34" charset="0"/>
              <a:cs typeface="Arial" panose="020B0604020202020204" pitchFamily="34" charset="0"/>
            </a:endParaRPr>
          </a:p>
        </p:txBody>
      </p:sp>
      <p:sp>
        <p:nvSpPr>
          <p:cNvPr id="36" name="Đáp án 2-LV1"/>
          <p:cNvSpPr/>
          <p:nvPr/>
        </p:nvSpPr>
        <p:spPr>
          <a:xfrm>
            <a:off x="9629808" y="5879009"/>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Neon</a:t>
            </a:r>
            <a:endParaRPr lang="en-US" sz="2000" b="1" dirty="0">
              <a:latin typeface="Arial" panose="020B0604020202020204" pitchFamily="34" charset="0"/>
              <a:cs typeface="Arial" panose="020B0604020202020204" pitchFamily="34" charset="0"/>
            </a:endParaRPr>
          </a:p>
        </p:txBody>
      </p:sp>
      <p:sp>
        <p:nvSpPr>
          <p:cNvPr id="37" name="Đáp án 4-LV1"/>
          <p:cNvSpPr/>
          <p:nvPr/>
        </p:nvSpPr>
        <p:spPr>
          <a:xfrm>
            <a:off x="9641097" y="51913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Oxygen</a:t>
            </a:r>
            <a:endParaRPr lang="en-US" b="1" dirty="0">
              <a:latin typeface="Arial" panose="020B0604020202020204" pitchFamily="34" charset="0"/>
              <a:cs typeface="Arial" panose="020B0604020202020204" pitchFamily="34" charset="0"/>
            </a:endParaRP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1500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43073 -0.49305 " pathEditMode="relative" rAng="0" ptsTypes="AA">
                                      <p:cBhvr>
                                        <p:cTn id="59" dur="500" fill="hold"/>
                                        <p:tgtEl>
                                          <p:spTgt spid="19"/>
                                        </p:tgtEl>
                                        <p:attrNameLst>
                                          <p:attrName>ppt_x</p:attrName>
                                          <p:attrName>ppt_y</p:attrName>
                                        </p:attrNameLst>
                                      </p:cBhvr>
                                      <p:rCtr x="21159" y="-24884"/>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50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35795 0.06459 " pathEditMode="relative" rAng="0" ptsTypes="AA">
                                      <p:cBhvr>
                                        <p:cTn id="79" dur="500" fill="hold"/>
                                        <p:tgtEl>
                                          <p:spTgt spid="19"/>
                                        </p:tgtEl>
                                        <p:attrNameLst>
                                          <p:attrName>ppt_x</p:attrName>
                                          <p:attrName>ppt_y</p:attrName>
                                        </p:attrNameLst>
                                      </p:cBhvr>
                                      <p:rCtr x="17891" y="3218"/>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50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30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9714 -0.3537 " pathEditMode="relative" rAng="0" ptsTypes="AA">
                                      <p:cBhvr>
                                        <p:cTn id="111" dur="500" fill="hold"/>
                                        <p:tgtEl>
                                          <p:spTgt spid="19"/>
                                        </p:tgtEl>
                                        <p:attrNameLst>
                                          <p:attrName>ppt_x</p:attrName>
                                          <p:attrName>ppt_y</p:attrName>
                                        </p:attrNameLst>
                                      </p:cBhvr>
                                      <p:rCtr x="4857" y="-17685"/>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400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Rectangle: Rounded Corners 64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Arial" panose="020B0604020202020204" pitchFamily="34" charset="0"/>
                <a:cs typeface="Arial" panose="020B0604020202020204" pitchFamily="34" charset="0"/>
              </a:rPr>
              <a:t>TIME’S UP!</a:t>
            </a:r>
            <a:endParaRPr lang="en-GB" sz="3200" dirty="0">
              <a:latin typeface="Arial" panose="020B0604020202020204" pitchFamily="34" charset="0"/>
              <a:cs typeface="Arial" panose="020B0604020202020204" pitchFamily="34" charset="0"/>
            </a:endParaRPr>
          </a:p>
        </p:txBody>
      </p:sp>
      <p:sp>
        <p:nvSpPr>
          <p:cNvPr id="187" name="TextBox 1"/>
          <p:cNvSpPr txBox="1">
            <a:spLocks noChangeArrowheads="1"/>
          </p:cNvSpPr>
          <p:nvPr/>
        </p:nvSpPr>
        <p:spPr bwMode="auto">
          <a:xfrm>
            <a:off x="4924757" y="5484583"/>
            <a:ext cx="6757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b="1" i="1" dirty="0" err="1">
                <a:solidFill>
                  <a:srgbClr val="FF0000"/>
                </a:solidFill>
                <a:latin typeface="Times New Roman" panose="02020603050405020304" pitchFamily="18" charset="0"/>
                <a:cs typeface="Times New Roman" panose="02020603050405020304" pitchFamily="18" charset="0"/>
              </a:rPr>
              <a:t>Phiếu</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học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tập</a:t>
            </a:r>
            <a:r>
              <a:rPr lang="en-US" altLang="en-US" sz="2400" b="1" i="1" dirty="0">
                <a:solidFill>
                  <a:srgbClr val="FF0000"/>
                </a:solidFill>
                <a:latin typeface="Times New Roman" panose="02020603050405020304" pitchFamily="18" charset="0"/>
                <a:cs typeface="Times New Roman" panose="02020603050405020304" pitchFamily="18" charset="0"/>
              </a:rPr>
              <a:t> 2 </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Tìm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hiểu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tên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gọi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kí</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hiệu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của</a:t>
            </a:r>
            <a:endParaRPr lang="en-US" altLang="en-US" sz="2400" b="1" dirty="0">
              <a:solidFill>
                <a:srgbClr val="FF0000"/>
              </a:solidFill>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một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số</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nguyên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tố</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hóa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học</a:t>
            </a:r>
            <a:r>
              <a:rPr lang="en-US" altLang="en-US" sz="2400" b="1" dirty="0">
                <a:solidFill>
                  <a:srgbClr val="FF0000"/>
                </a:solidFill>
                <a:latin typeface="Times New Roman" panose="02020603050405020304" pitchFamily="18" charset="0"/>
                <a:cs typeface="Times New Roman" panose="02020603050405020304" pitchFamily="18" charset="0"/>
              </a:rPr>
              <a:t> </a:t>
            </a:r>
          </a:p>
        </p:txBody>
      </p:sp>
      <p:graphicFrame>
        <p:nvGraphicFramePr>
          <p:cNvPr id="188" name="Table 187"/>
          <p:cNvGraphicFramePr>
            <a:graphicFrameLocks noGrp="1"/>
          </p:cNvGraphicFramePr>
          <p:nvPr/>
        </p:nvGraphicFramePr>
        <p:xfrm>
          <a:off x="1261325" y="141361"/>
          <a:ext cx="8909631" cy="5089534"/>
        </p:xfrm>
        <a:graphic>
          <a:graphicData uri="http://schemas.openxmlformats.org/drawingml/2006/table">
            <a:tbl>
              <a:tblPr firstRow="1" bandRow="1">
                <a:tableStyleId>{5C22544A-7EE6-4342-B048-85BDC9FD1C3A}</a:tableStyleId>
              </a:tblPr>
              <a:tblGrid>
                <a:gridCol w="2969877">
                  <a:extLst>
                    <a:ext uri="{9D8B030D-6E8A-4147-A177-3AD203B41FA5}">
                      <a16:colId xmlns:a16="http://schemas.microsoft.com/office/drawing/2014/main" val="20000"/>
                    </a:ext>
                  </a:extLst>
                </a:gridCol>
                <a:gridCol w="2969877">
                  <a:extLst>
                    <a:ext uri="{9D8B030D-6E8A-4147-A177-3AD203B41FA5}">
                      <a16:colId xmlns:a16="http://schemas.microsoft.com/office/drawing/2014/main" val="20001"/>
                    </a:ext>
                  </a:extLst>
                </a:gridCol>
                <a:gridCol w="2969877">
                  <a:extLst>
                    <a:ext uri="{9D8B030D-6E8A-4147-A177-3AD203B41FA5}">
                      <a16:colId xmlns:a16="http://schemas.microsoft.com/office/drawing/2014/main" val="20002"/>
                    </a:ext>
                  </a:extLst>
                </a:gridCol>
              </a:tblGrid>
              <a:tr h="640059">
                <a:tc>
                  <a:txBody>
                    <a:bodyPr/>
                    <a:lstStyle/>
                    <a:p>
                      <a:pPr algn="ctr"/>
                      <a:r>
                        <a:rPr lang="en-US" sz="1800"/>
                        <a:t>Tên</a:t>
                      </a:r>
                      <a:r>
                        <a:rPr lang="en-US" sz="1800" baseline="0"/>
                        <a:t> nguyên tố hóa học (IUPAC)</a:t>
                      </a:r>
                      <a:endParaRPr lang="vi-VN" sz="1800"/>
                    </a:p>
                  </a:txBody>
                  <a:tcPr marL="91439" marR="91439" marT="45713" marB="45713"/>
                </a:tc>
                <a:tc>
                  <a:txBody>
                    <a:bodyPr/>
                    <a:lstStyle/>
                    <a:p>
                      <a:pPr algn="ctr"/>
                      <a:r>
                        <a:rPr lang="en-US" sz="1800" dirty="0" err="1"/>
                        <a:t>Kí</a:t>
                      </a:r>
                      <a:r>
                        <a:rPr lang="en-US" sz="1800" baseline="0" dirty="0"/>
                        <a:t> </a:t>
                      </a:r>
                      <a:r>
                        <a:rPr lang="en-US" sz="1800" baseline="0" dirty="0" err="1"/>
                        <a:t>hiệu</a:t>
                      </a:r>
                      <a:r>
                        <a:rPr lang="en-US" sz="1800" baseline="0" dirty="0"/>
                        <a:t> </a:t>
                      </a:r>
                      <a:r>
                        <a:rPr lang="en-US" sz="1800" baseline="0" dirty="0" err="1"/>
                        <a:t>hóa</a:t>
                      </a:r>
                      <a:r>
                        <a:rPr lang="en-US" sz="1800" baseline="0" dirty="0"/>
                        <a:t> </a:t>
                      </a:r>
                      <a:r>
                        <a:rPr lang="en-US" sz="1800" baseline="0" dirty="0" err="1"/>
                        <a:t>học</a:t>
                      </a:r>
                      <a:r>
                        <a:rPr lang="en-US" sz="1800" baseline="0" dirty="0"/>
                        <a:t> </a:t>
                      </a:r>
                      <a:endParaRPr lang="vi-VN" sz="1800" dirty="0"/>
                    </a:p>
                  </a:txBody>
                  <a:tcPr marL="91439" marR="91439" marT="45713" marB="45713"/>
                </a:tc>
                <a:tc>
                  <a:txBody>
                    <a:bodyPr/>
                    <a:lstStyle/>
                    <a:p>
                      <a:pPr algn="ctr"/>
                      <a:r>
                        <a:rPr lang="en-US" sz="1800"/>
                        <a:t>Khối</a:t>
                      </a:r>
                      <a:r>
                        <a:rPr lang="en-US" sz="1800" baseline="0"/>
                        <a:t> lượng nguyên tử (amu)</a:t>
                      </a:r>
                      <a:endParaRPr lang="vi-VN" sz="1800"/>
                    </a:p>
                  </a:txBody>
                  <a:tcPr marL="91439" marR="91439" marT="45713" marB="45713"/>
                </a:tc>
                <a:extLst>
                  <a:ext uri="{0D108BD9-81ED-4DB2-BD59-A6C34878D82A}">
                    <a16:rowId xmlns:a16="http://schemas.microsoft.com/office/drawing/2014/main" val="10000"/>
                  </a:ext>
                </a:extLst>
              </a:tr>
              <a:tr h="370789">
                <a:tc>
                  <a:txBody>
                    <a:bodyPr/>
                    <a:lstStyle/>
                    <a:p>
                      <a:r>
                        <a:rPr lang="en-US" sz="1800" b="1" dirty="0"/>
                        <a:t>Hydrogen</a:t>
                      </a:r>
                      <a:endParaRPr lang="vi-VN" sz="1800" b="1" dirty="0"/>
                    </a:p>
                  </a:txBody>
                  <a:tcPr marL="91439" marR="91439" marT="45713" marB="45713"/>
                </a:tc>
                <a:tc>
                  <a:txBody>
                    <a:bodyPr/>
                    <a:lstStyle/>
                    <a:p>
                      <a:pPr algn="ctr"/>
                      <a:endParaRPr lang="vi-VN" sz="1800" b="1" dirty="0"/>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1"/>
                  </a:ext>
                </a:extLst>
              </a:tr>
              <a:tr h="370789">
                <a:tc>
                  <a:txBody>
                    <a:bodyPr/>
                    <a:lstStyle/>
                    <a:p>
                      <a:endParaRPr lang="vi-VN" sz="1800" b="1"/>
                    </a:p>
                  </a:txBody>
                  <a:tcPr marL="91439" marR="91439" marT="45713" marB="45713"/>
                </a:tc>
                <a:tc>
                  <a:txBody>
                    <a:bodyPr/>
                    <a:lstStyle/>
                    <a:p>
                      <a:pPr algn="ctr"/>
                      <a:r>
                        <a:rPr lang="en-US" sz="1800" b="1"/>
                        <a:t>Si</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2"/>
                  </a:ext>
                </a:extLst>
              </a:tr>
              <a:tr h="370789">
                <a:tc>
                  <a:txBody>
                    <a:bodyPr/>
                    <a:lstStyle/>
                    <a:p>
                      <a:r>
                        <a:rPr lang="en-US" sz="1800" b="1"/>
                        <a:t>Carbon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3"/>
                  </a:ext>
                </a:extLst>
              </a:tr>
              <a:tr h="370789">
                <a:tc>
                  <a:txBody>
                    <a:bodyPr/>
                    <a:lstStyle/>
                    <a:p>
                      <a:r>
                        <a:rPr lang="en-US" sz="1800" b="1"/>
                        <a:t>Neon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4"/>
                  </a:ext>
                </a:extLst>
              </a:tr>
              <a:tr h="370789">
                <a:tc>
                  <a:txBody>
                    <a:bodyPr/>
                    <a:lstStyle/>
                    <a:p>
                      <a:endParaRPr lang="vi-VN" sz="1800" b="1"/>
                    </a:p>
                  </a:txBody>
                  <a:tcPr marL="91439" marR="91439" marT="45713" marB="45713"/>
                </a:tc>
                <a:tc>
                  <a:txBody>
                    <a:bodyPr/>
                    <a:lstStyle/>
                    <a:p>
                      <a:pPr algn="ctr"/>
                      <a:r>
                        <a:rPr lang="en-US" sz="1800" b="1"/>
                        <a:t>Be</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5"/>
                  </a:ext>
                </a:extLst>
              </a:tr>
              <a:tr h="370789">
                <a:tc>
                  <a:txBody>
                    <a:bodyPr/>
                    <a:lstStyle/>
                    <a:p>
                      <a:endParaRPr lang="vi-VN" sz="1800" b="1"/>
                    </a:p>
                  </a:txBody>
                  <a:tcPr marL="91439" marR="91439" marT="45713" marB="45713"/>
                </a:tc>
                <a:tc>
                  <a:txBody>
                    <a:bodyPr/>
                    <a:lstStyle/>
                    <a:p>
                      <a:pPr algn="ctr"/>
                      <a:r>
                        <a:rPr lang="en-US" sz="1800" b="1"/>
                        <a:t>B</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6"/>
                  </a:ext>
                </a:extLst>
              </a:tr>
              <a:tr h="370789">
                <a:tc>
                  <a:txBody>
                    <a:bodyPr/>
                    <a:lstStyle/>
                    <a:p>
                      <a:r>
                        <a:rPr lang="en-US" sz="1800" b="1"/>
                        <a:t>Oxygen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7"/>
                  </a:ext>
                </a:extLst>
              </a:tr>
              <a:tr h="370789">
                <a:tc>
                  <a:txBody>
                    <a:bodyPr/>
                    <a:lstStyle/>
                    <a:p>
                      <a:endParaRPr lang="vi-VN" sz="1800" b="1" dirty="0"/>
                    </a:p>
                  </a:txBody>
                  <a:tcPr marL="91439" marR="91439" marT="45713" marB="45713"/>
                </a:tc>
                <a:tc>
                  <a:txBody>
                    <a:bodyPr/>
                    <a:lstStyle/>
                    <a:p>
                      <a:pPr algn="ctr"/>
                      <a:r>
                        <a:rPr lang="en-US" sz="1800" b="1"/>
                        <a:t>Al</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8"/>
                  </a:ext>
                </a:extLst>
              </a:tr>
              <a:tr h="370789">
                <a:tc>
                  <a:txBody>
                    <a:bodyPr/>
                    <a:lstStyle/>
                    <a:p>
                      <a:endParaRPr lang="vi-VN" sz="1800" b="1"/>
                    </a:p>
                  </a:txBody>
                  <a:tcPr marL="91439" marR="91439" marT="45713" marB="45713"/>
                </a:tc>
                <a:tc>
                  <a:txBody>
                    <a:bodyPr/>
                    <a:lstStyle/>
                    <a:p>
                      <a:pPr algn="ctr"/>
                      <a:r>
                        <a:rPr lang="en-US" sz="1800" b="1"/>
                        <a:t>Cl</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9"/>
                  </a:ext>
                </a:extLst>
              </a:tr>
              <a:tr h="370789">
                <a:tc>
                  <a:txBody>
                    <a:bodyPr/>
                    <a:lstStyle/>
                    <a:p>
                      <a:r>
                        <a:rPr lang="en-US" sz="1800" b="1"/>
                        <a:t>Calcium</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10"/>
                  </a:ext>
                </a:extLst>
              </a:tr>
              <a:tr h="370789">
                <a:tc>
                  <a:txBody>
                    <a:bodyPr/>
                    <a:lstStyle/>
                    <a:p>
                      <a:r>
                        <a:rPr lang="en-US" sz="1800" b="1"/>
                        <a:t>Nitrogen</a:t>
                      </a:r>
                      <a:endParaRPr lang="vi-VN" sz="1800" b="1"/>
                    </a:p>
                  </a:txBody>
                  <a:tcPr marL="91439" marR="91439" marT="45713" marB="45713"/>
                </a:tc>
                <a:tc>
                  <a:txBody>
                    <a:bodyPr/>
                    <a:lstStyle/>
                    <a:p>
                      <a:pPr algn="ctr"/>
                      <a:endParaRPr lang="vi-VN" sz="1800" b="1" dirty="0"/>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11"/>
                  </a:ext>
                </a:extLst>
              </a:tr>
              <a:tr h="370789">
                <a:tc>
                  <a:txBody>
                    <a:bodyPr/>
                    <a:lstStyle/>
                    <a:p>
                      <a:endParaRPr lang="vi-VN" sz="1800" b="1"/>
                    </a:p>
                  </a:txBody>
                  <a:tcPr marL="91439" marR="91439" marT="45713" marB="45713"/>
                </a:tc>
                <a:tc>
                  <a:txBody>
                    <a:bodyPr/>
                    <a:lstStyle/>
                    <a:p>
                      <a:pPr algn="ctr"/>
                      <a:r>
                        <a:rPr lang="en-US" sz="1800" b="1"/>
                        <a:t>Mg</a:t>
                      </a:r>
                      <a:endParaRPr lang="vi-VN" sz="1800" b="1"/>
                    </a:p>
                  </a:txBody>
                  <a:tcPr marL="91439" marR="91439" marT="45713" marB="45713"/>
                </a:tc>
                <a:tc>
                  <a:txBody>
                    <a:bodyPr/>
                    <a:lstStyle/>
                    <a:p>
                      <a:endParaRPr lang="vi-VN" sz="1800" b="1" dirty="0"/>
                    </a:p>
                  </a:txBody>
                  <a:tcPr marL="91439" marR="91439" marT="45713" marB="45713"/>
                </a:tc>
                <a:extLst>
                  <a:ext uri="{0D108BD9-81ED-4DB2-BD59-A6C34878D82A}">
                    <a16:rowId xmlns:a16="http://schemas.microsoft.com/office/drawing/2014/main" val="10012"/>
                  </a:ext>
                </a:extLst>
              </a:tr>
            </a:tbl>
          </a:graphicData>
        </a:graphic>
      </p:graphicFrame>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ublic\Pictures\Sample Pictures\Capture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972" y="1643063"/>
            <a:ext cx="9049840" cy="511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587829" y="214313"/>
            <a:ext cx="10998925" cy="142875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Kí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hiệu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hóa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gồm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hoặc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hai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gọi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nguyên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tố</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đầu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được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viết</a:t>
            </a:r>
            <a:r>
              <a:rPr lang="en-US" sz="2400" b="1" dirty="0">
                <a:solidFill>
                  <a:schemeClr val="tx1"/>
                </a:solidFill>
                <a:latin typeface="Times New Roman" panose="02020603050405020304" pitchFamily="18" charset="0"/>
                <a:cs typeface="Times New Roman" panose="02020603050405020304" pitchFamily="18" charset="0"/>
              </a:rPr>
              <a:t> ở </a:t>
            </a:r>
            <a:r>
              <a:rPr lang="en-US" sz="2400" b="1" dirty="0" err="1">
                <a:solidFill>
                  <a:schemeClr val="tx1"/>
                </a:solidFill>
                <a:latin typeface="Times New Roman" panose="02020603050405020304" pitchFamily="18" charset="0"/>
                <a:cs typeface="Times New Roman" panose="02020603050405020304" pitchFamily="18" charset="0"/>
              </a:rPr>
              <a:t>dạng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cs typeface="Times New Roman" panose="02020603050405020304" pitchFamily="18" charset="0"/>
              </a:rPr>
              <a:t>hoa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sau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thường</a:t>
            </a:r>
            <a:r>
              <a:rPr lang="en-US" sz="2400" b="1" dirty="0">
                <a:solidFill>
                  <a:schemeClr val="tx1"/>
                </a:solidFill>
                <a:latin typeface="Times New Roman" panose="02020603050405020304" pitchFamily="18" charset="0"/>
                <a:cs typeface="Times New Roman" panose="02020603050405020304" pitchFamily="18" charset="0"/>
              </a:rPr>
              <a:t>. </a:t>
            </a:r>
            <a:endParaRPr lang="vi-VN" sz="24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Đọc tên 20 nguyên tố hóa học trong bảng 2.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 name="AutoShape 4" descr="Đọc tên 20 nguyên tố hóa học trong bảng 2.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4102" name="Picture 6" descr="Bài 3: Nguyên tố hoá học - Giải KHTN 7 SGK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290" y="312738"/>
            <a:ext cx="9287691" cy="46797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922614" y="4790704"/>
            <a:ext cx="1047304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1.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Hãy</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tìm</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nguyên</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tố</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kí</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hiệu</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chỉ</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gồm</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một</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chữ</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cái</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và</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nguyên</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tố</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kí</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hiệu</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gồm</a:t>
            </a:r>
            <a:endPar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lang="en-US" altLang="en-US" sz="2400" dirty="0" err="1">
                <a:solidFill>
                  <a:srgbClr val="FF0000"/>
                </a:solidFill>
                <a:latin typeface="Times New Roman" panose="02020603050405020304" pitchFamily="18" charset="0"/>
                <a:cs typeface="Times New Roman" panose="02020603050405020304" pitchFamily="18" charset="0"/>
              </a:rPr>
              <a:t>hai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chữ</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cái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Kí</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hiệu</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nguyên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tố</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nào</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không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liên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quan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tới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tên</a:t>
            </a:r>
            <a:r>
              <a:rPr lang="en-US" altLang="en-US" sz="2400" dirty="0">
                <a:solidFill>
                  <a:srgbClr val="FF0000"/>
                </a:solidFill>
                <a:latin typeface="Times New Roman" panose="02020603050405020304" pitchFamily="18" charset="0"/>
                <a:cs typeface="Times New Roman" panose="02020603050405020304" pitchFamily="18" charset="0"/>
              </a:rPr>
              <a:t> IUPAC </a:t>
            </a:r>
            <a:r>
              <a:rPr lang="en-US" altLang="en-US" sz="2400" dirty="0" err="1">
                <a:solidFill>
                  <a:srgbClr val="FF0000"/>
                </a:solidFill>
                <a:latin typeface="Times New Roman" panose="02020603050405020304" pitchFamily="18" charset="0"/>
                <a:cs typeface="Times New Roman" panose="02020603050405020304" pitchFamily="18" charset="0"/>
              </a:rPr>
              <a:t>của</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nó</a:t>
            </a:r>
            <a:r>
              <a:rPr lang="en-US" altLang="en-US" sz="2400" dirty="0">
                <a:solidFill>
                  <a:srgbClr val="FF0000"/>
                </a:solidFill>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2.</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Hãy</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đọc</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tên</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một</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số</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nguyên</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tố</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trong</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thành</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phần</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không</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khí</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ài 3: Nguyên tố hoá học - Giải KHTN 7 SGK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9063" y="221299"/>
            <a:ext cx="8386352" cy="44160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5210" y="4362994"/>
            <a:ext cx="10580915" cy="1938992"/>
          </a:xfrm>
          <a:prstGeom prst="rect">
            <a:avLst/>
          </a:prstGeom>
        </p:spPr>
        <p:txBody>
          <a:bodyPr wrap="square">
            <a:spAutoFit/>
          </a:bodyPr>
          <a:lstStyle/>
          <a:p>
            <a:pPr>
              <a:buFont typeface="Arial" panose="020B0604020202020204" pitchFamily="34" charset="0"/>
              <a:buChar char="•"/>
            </a:pPr>
            <a:r>
              <a:rPr lang="en-US" sz="2400" b="1" dirty="0" err="1">
                <a:solidFill>
                  <a:srgbClr val="002060"/>
                </a:solidFill>
                <a:latin typeface="Times New Roman" panose="02020603050405020304" pitchFamily="18" charset="0"/>
                <a:cs typeface="Times New Roman" panose="02020603050405020304" pitchFamily="18" charset="0"/>
              </a:rPr>
              <a:t>Nguyên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hiệu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chỉ</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gồm</a:t>
            </a:r>
            <a:r>
              <a:rPr lang="en-US" sz="2400" b="1" dirty="0">
                <a:solidFill>
                  <a:srgbClr val="002060"/>
                </a:solidFill>
                <a:latin typeface="Times New Roman" panose="02020603050405020304" pitchFamily="18" charset="0"/>
                <a:cs typeface="Times New Roman" panose="02020603050405020304" pitchFamily="18" charset="0"/>
              </a:rPr>
              <a:t> 1 </a:t>
            </a:r>
            <a:r>
              <a:rPr lang="en-US" sz="2400" b="1" dirty="0" err="1">
                <a:solidFill>
                  <a:srgbClr val="002060"/>
                </a:solidFill>
                <a:latin typeface="Times New Roman" panose="02020603050405020304" pitchFamily="18" charset="0"/>
                <a:cs typeface="Times New Roman" panose="02020603050405020304" pitchFamily="18" charset="0"/>
              </a:rPr>
              <a:t>chữ</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cái</a:t>
            </a:r>
            <a:r>
              <a:rPr lang="en-US" sz="2400" b="1" dirty="0">
                <a:solidFill>
                  <a:srgbClr val="002060"/>
                </a:solidFill>
                <a:latin typeface="Times New Roman" panose="02020603050405020304" pitchFamily="18" charset="0"/>
                <a:cs typeface="Times New Roman" panose="02020603050405020304" pitchFamily="18" charset="0"/>
              </a:rPr>
              <a:t>: hydrogen, boron, carbon, nitrogen, oxygen, fluorine, phosphorus, sulfur, potassium</a:t>
            </a:r>
          </a:p>
          <a:p>
            <a:pPr>
              <a:buFont typeface="Arial" panose="020B0604020202020204" pitchFamily="34" charset="0"/>
              <a:buChar char="•"/>
            </a:pPr>
            <a:r>
              <a:rPr lang="en-US" sz="2400" b="1" dirty="0" err="1">
                <a:solidFill>
                  <a:srgbClr val="002060"/>
                </a:solidFill>
                <a:latin typeface="Times New Roman" panose="02020603050405020304" pitchFamily="18" charset="0"/>
                <a:cs typeface="Times New Roman" panose="02020603050405020304" pitchFamily="18" charset="0"/>
              </a:rPr>
              <a:t>Nguyên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hiệu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gồm</a:t>
            </a:r>
            <a:r>
              <a:rPr lang="en-US" sz="2400" b="1" dirty="0">
                <a:solidFill>
                  <a:srgbClr val="002060"/>
                </a:solidFill>
                <a:latin typeface="Times New Roman" panose="02020603050405020304" pitchFamily="18" charset="0"/>
                <a:cs typeface="Times New Roman" panose="02020603050405020304" pitchFamily="18" charset="0"/>
              </a:rPr>
              <a:t> 2 </a:t>
            </a:r>
            <a:r>
              <a:rPr lang="en-US" sz="2400" b="1" dirty="0" err="1">
                <a:solidFill>
                  <a:srgbClr val="002060"/>
                </a:solidFill>
                <a:latin typeface="Times New Roman" panose="02020603050405020304" pitchFamily="18" charset="0"/>
                <a:cs typeface="Times New Roman" panose="02020603050405020304" pitchFamily="18" charset="0"/>
              </a:rPr>
              <a:t>chữ</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cái</a:t>
            </a:r>
            <a:r>
              <a:rPr lang="en-US" sz="2400" b="1" dirty="0">
                <a:solidFill>
                  <a:srgbClr val="002060"/>
                </a:solidFill>
                <a:latin typeface="Times New Roman" panose="02020603050405020304" pitchFamily="18" charset="0"/>
                <a:cs typeface="Times New Roman" panose="02020603050405020304" pitchFamily="18" charset="0"/>
              </a:rPr>
              <a:t>: helium, lithium, beryllium, neon, sodium, magnesium, </a:t>
            </a:r>
            <a:r>
              <a:rPr lang="en-US" sz="2400" b="1" dirty="0" err="1">
                <a:solidFill>
                  <a:srgbClr val="002060"/>
                </a:solidFill>
                <a:latin typeface="Times New Roman" panose="02020603050405020304" pitchFamily="18" charset="0"/>
                <a:cs typeface="Times New Roman" panose="02020603050405020304" pitchFamily="18" charset="0"/>
              </a:rPr>
              <a:t>aluminium</a:t>
            </a:r>
            <a:r>
              <a:rPr lang="en-US" sz="2400" b="1" dirty="0">
                <a:solidFill>
                  <a:srgbClr val="002060"/>
                </a:solidFill>
                <a:latin typeface="Times New Roman" panose="02020603050405020304" pitchFamily="18" charset="0"/>
                <a:cs typeface="Times New Roman" panose="02020603050405020304" pitchFamily="18" charset="0"/>
              </a:rPr>
              <a:t>, silicon, chlorine, argon, calcium</a:t>
            </a:r>
          </a:p>
          <a:p>
            <a:pPr>
              <a:buFont typeface="Arial" panose="020B0604020202020204" pitchFamily="34" charset="0"/>
              <a:buChar char="•"/>
            </a:pPr>
            <a:r>
              <a:rPr lang="en-US" sz="2400" b="1" dirty="0" err="1">
                <a:solidFill>
                  <a:srgbClr val="002060"/>
                </a:solidFill>
                <a:latin typeface="Times New Roman" panose="02020603050405020304" pitchFamily="18" charset="0"/>
                <a:cs typeface="Times New Roman" panose="02020603050405020304" pitchFamily="18" charset="0"/>
              </a:rPr>
              <a:t>Kí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hiệu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nguyên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không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liên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quan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tên</a:t>
            </a:r>
            <a:r>
              <a:rPr lang="en-US" sz="2400" b="1" dirty="0">
                <a:solidFill>
                  <a:srgbClr val="002060"/>
                </a:solidFill>
                <a:latin typeface="Times New Roman" panose="02020603050405020304" pitchFamily="18" charset="0"/>
                <a:cs typeface="Times New Roman" panose="02020603050405020304" pitchFamily="18" charset="0"/>
              </a:rPr>
              <a:t> IUPAC: sodium (Na), potassium (K)</a:t>
            </a:r>
            <a:endParaRPr lang="en-US" sz="2400" b="1" i="0" dirty="0">
              <a:solidFill>
                <a:srgbClr val="002060"/>
              </a:solidFill>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7646" y="506352"/>
            <a:ext cx="10306594" cy="800219"/>
          </a:xfrm>
          <a:prstGeom prst="rect">
            <a:avLst/>
          </a:prstGeom>
        </p:spPr>
        <p:txBody>
          <a:bodyPr wrap="square">
            <a:spAutoFit/>
          </a:bodyPr>
          <a:lstStyle/>
          <a:p>
            <a:pPr lvl="0" eaLnBrk="0" fontAlgn="base" hangingPunct="0">
              <a:spcBef>
                <a:spcPct val="0"/>
              </a:spcBef>
              <a:spcAft>
                <a:spcPct val="0"/>
              </a:spcAft>
            </a:pPr>
            <a:r>
              <a:rPr lang="en-US" altLang="en-US" sz="2800" dirty="0">
                <a:solidFill>
                  <a:srgbClr val="FF0000"/>
                </a:solidFill>
                <a:latin typeface="Times New Roman" panose="02020603050405020304" pitchFamily="18" charset="0"/>
                <a:cs typeface="Times New Roman" panose="02020603050405020304" pitchFamily="18" charset="0"/>
              </a:rPr>
              <a:t>2. </a:t>
            </a:r>
            <a:r>
              <a:rPr lang="en-US" altLang="en-US" sz="2800" dirty="0" err="1">
                <a:solidFill>
                  <a:srgbClr val="FF0000"/>
                </a:solidFill>
                <a:latin typeface="Times New Roman" panose="02020603050405020304" pitchFamily="18" charset="0"/>
                <a:cs typeface="Times New Roman" panose="02020603050405020304" pitchFamily="18" charset="0"/>
              </a:rPr>
              <a:t>Hãy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đọc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một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số</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nguyên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tố</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trong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thành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phần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không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khí</a:t>
            </a:r>
            <a:r>
              <a:rPr lang="en-US" altLang="en-US" sz="2800" dirty="0">
                <a:solidFill>
                  <a:srgbClr val="FF0000"/>
                </a:solidFill>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r>
              <a:rPr lang="en-US" altLang="en-US" dirty="0">
                <a:solidFill>
                  <a:srgbClr val="FF0000"/>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5773782" y="2653826"/>
            <a:ext cx="6096000" cy="1661993"/>
          </a:xfrm>
          <a:prstGeom prst="rect">
            <a:avLst/>
          </a:prstGeom>
        </p:spPr>
        <p:txBody>
          <a:bodyPr>
            <a:spAutoFit/>
          </a:bodyPr>
          <a:lstStyle/>
          <a:p>
            <a:r>
              <a:rPr lang="en-US" dirty="0">
                <a:solidFill>
                  <a:srgbClr val="333333"/>
                </a:solidFill>
                <a:latin typeface="Roboto"/>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khí</a:t>
            </a:r>
            <a:r>
              <a:rPr lang="en-US" sz="2800" dirty="0">
                <a:solidFill>
                  <a:srgbClr val="002060"/>
                </a:solidFill>
                <a:latin typeface="Times New Roman" panose="02020603050405020304" pitchFamily="18" charset="0"/>
                <a:cs typeface="Times New Roman" panose="02020603050405020304" pitchFamily="18" charset="0"/>
              </a:rPr>
              <a:t>: nitrogen (N), oxygen (O), argon (</a:t>
            </a:r>
            <a:r>
              <a:rPr lang="en-US" sz="2800" dirty="0" err="1">
                <a:solidFill>
                  <a:srgbClr val="002060"/>
                </a:solidFill>
                <a:latin typeface="Times New Roman" panose="02020603050405020304" pitchFamily="18" charset="0"/>
                <a:cs typeface="Times New Roman" panose="02020603050405020304" pitchFamily="18" charset="0"/>
              </a:rPr>
              <a:t>Ar</a:t>
            </a:r>
            <a:r>
              <a:rPr lang="en-US" sz="2800" dirty="0">
                <a:solidFill>
                  <a:srgbClr val="002060"/>
                </a:solidFill>
                <a:latin typeface="Times New Roman" panose="02020603050405020304" pitchFamily="18" charset="0"/>
                <a:cs typeface="Times New Roman" panose="02020603050405020304" pitchFamily="18" charset="0"/>
              </a:rPr>
              <a:t>)</a:t>
            </a:r>
          </a:p>
          <a:p>
            <a:r>
              <a:rPr lang="en-US" dirty="0">
                <a:solidFill>
                  <a:srgbClr val="333333"/>
                </a:solidFill>
                <a:latin typeface="Roboto"/>
              </a:rPr>
              <a:t> </a:t>
            </a:r>
            <a:endParaRPr lang="en-US" b="0" i="0" dirty="0">
              <a:solidFill>
                <a:srgbClr val="333333"/>
              </a:solidFill>
              <a:effectLst/>
              <a:latin typeface="Roboto"/>
            </a:endParaRPr>
          </a:p>
        </p:txBody>
      </p:sp>
      <p:pic>
        <p:nvPicPr>
          <p:cNvPr id="6146" name="Picture 2" descr="Không khí là gì? Không khí bao gồm những khí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389" y="1214846"/>
            <a:ext cx="5277393" cy="50945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down)">
                                      <p:cBhvr>
                                        <p:cTn id="10" dur="500"/>
                                        <p:tgtEl>
                                          <p:spTgt spid="614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descr="Hình nền Powerpoint đẹp"/>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5843"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309814" y="1285876"/>
            <a:ext cx="7286625" cy="307181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FF0000"/>
                </a:solidFill>
              </a:rPr>
              <a:t>Quan</a:t>
            </a:r>
            <a:r>
              <a:rPr lang="en-US" sz="2400" b="1" dirty="0">
                <a:solidFill>
                  <a:srgbClr val="FF0000"/>
                </a:solidFill>
              </a:rPr>
              <a:t> </a:t>
            </a:r>
            <a:r>
              <a:rPr lang="en-US" sz="2400" b="1" dirty="0" err="1">
                <a:solidFill>
                  <a:srgbClr val="FF0000"/>
                </a:solidFill>
              </a:rPr>
              <a:t>sát</a:t>
            </a:r>
            <a:r>
              <a:rPr lang="en-US" sz="2400" b="1" dirty="0">
                <a:solidFill>
                  <a:srgbClr val="FF0000"/>
                </a:solidFill>
              </a:rPr>
              <a:t> </a:t>
            </a:r>
            <a:r>
              <a:rPr lang="en-US" sz="2400" b="1" dirty="0" err="1">
                <a:solidFill>
                  <a:srgbClr val="FF0000"/>
                </a:solidFill>
              </a:rPr>
              <a:t>một</a:t>
            </a:r>
            <a:r>
              <a:rPr lang="en-US" sz="2400" b="1" dirty="0">
                <a:solidFill>
                  <a:srgbClr val="FF0000"/>
                </a:solidFill>
              </a:rPr>
              <a:t> </a:t>
            </a:r>
            <a:r>
              <a:rPr lang="en-US" sz="2400" b="1" dirty="0" err="1">
                <a:solidFill>
                  <a:srgbClr val="FF0000"/>
                </a:solidFill>
              </a:rPr>
              <a:t>số</a:t>
            </a:r>
            <a:r>
              <a:rPr lang="en-US" sz="2400" b="1" dirty="0">
                <a:solidFill>
                  <a:srgbClr val="FF0000"/>
                </a:solidFill>
              </a:rPr>
              <a:t> </a:t>
            </a:r>
            <a:r>
              <a:rPr lang="en-US" sz="2400" b="1" dirty="0" err="1">
                <a:solidFill>
                  <a:srgbClr val="FF0000"/>
                </a:solidFill>
              </a:rPr>
              <a:t>mẫu</a:t>
            </a:r>
            <a:r>
              <a:rPr lang="en-US" sz="2400" b="1" dirty="0">
                <a:solidFill>
                  <a:srgbClr val="FF0000"/>
                </a:solidFill>
              </a:rPr>
              <a:t> </a:t>
            </a:r>
            <a:r>
              <a:rPr lang="en-US" sz="2400" b="1" dirty="0" err="1">
                <a:solidFill>
                  <a:srgbClr val="FF0000"/>
                </a:solidFill>
              </a:rPr>
              <a:t>đồ</a:t>
            </a:r>
            <a:r>
              <a:rPr lang="en-US" sz="2400" b="1" dirty="0">
                <a:solidFill>
                  <a:srgbClr val="FF0000"/>
                </a:solidFill>
              </a:rPr>
              <a:t> </a:t>
            </a:r>
            <a:r>
              <a:rPr lang="en-US" sz="2400" b="1" dirty="0" err="1">
                <a:solidFill>
                  <a:srgbClr val="FF0000"/>
                </a:solidFill>
              </a:rPr>
              <a:t>vật</a:t>
            </a:r>
            <a:r>
              <a:rPr lang="en-US" sz="2400" b="1" dirty="0">
                <a:solidFill>
                  <a:srgbClr val="FF0000"/>
                </a:solidFill>
              </a:rPr>
              <a:t> </a:t>
            </a:r>
            <a:r>
              <a:rPr lang="en-US" sz="2400" b="1" dirty="0" err="1">
                <a:solidFill>
                  <a:srgbClr val="FF0000"/>
                </a:solidFill>
              </a:rPr>
              <a:t>đã</a:t>
            </a:r>
            <a:r>
              <a:rPr lang="en-US" sz="2400" b="1" dirty="0">
                <a:solidFill>
                  <a:srgbClr val="FF0000"/>
                </a:solidFill>
              </a:rPr>
              <a:t> </a:t>
            </a:r>
            <a:r>
              <a:rPr lang="en-US" sz="2400" b="1" dirty="0" err="1">
                <a:solidFill>
                  <a:srgbClr val="FF0000"/>
                </a:solidFill>
              </a:rPr>
              <a:t>chuẩn</a:t>
            </a:r>
            <a:r>
              <a:rPr lang="en-US" sz="2400" b="1" dirty="0">
                <a:solidFill>
                  <a:srgbClr val="FF0000"/>
                </a:solidFill>
              </a:rPr>
              <a:t> </a:t>
            </a:r>
            <a:r>
              <a:rPr lang="en-US" sz="2400" b="1" dirty="0" err="1">
                <a:solidFill>
                  <a:srgbClr val="FF0000"/>
                </a:solidFill>
              </a:rPr>
              <a:t>bị</a:t>
            </a:r>
            <a:r>
              <a:rPr lang="en-US" sz="2400" b="1" dirty="0">
                <a:solidFill>
                  <a:srgbClr val="FF0000"/>
                </a:solidFill>
              </a:rPr>
              <a:t> : </a:t>
            </a:r>
            <a:r>
              <a:rPr lang="en-US" sz="2400" b="1" dirty="0" err="1">
                <a:solidFill>
                  <a:srgbClr val="FF0000"/>
                </a:solidFill>
              </a:rPr>
              <a:t>hộp</a:t>
            </a:r>
            <a:r>
              <a:rPr lang="en-US" sz="2400" b="1" dirty="0">
                <a:solidFill>
                  <a:srgbClr val="FF0000"/>
                </a:solidFill>
              </a:rPr>
              <a:t> </a:t>
            </a:r>
            <a:r>
              <a:rPr lang="en-US" sz="2400" b="1" dirty="0" err="1">
                <a:solidFill>
                  <a:srgbClr val="FF0000"/>
                </a:solidFill>
              </a:rPr>
              <a:t>sữa</a:t>
            </a:r>
            <a:r>
              <a:rPr lang="en-US" sz="2400" b="1" dirty="0">
                <a:solidFill>
                  <a:srgbClr val="FF0000"/>
                </a:solidFill>
              </a:rPr>
              <a:t>, </a:t>
            </a:r>
            <a:r>
              <a:rPr lang="en-US" sz="2400" b="1" dirty="0" err="1">
                <a:solidFill>
                  <a:srgbClr val="FF0000"/>
                </a:solidFill>
              </a:rPr>
              <a:t>dây</a:t>
            </a:r>
            <a:r>
              <a:rPr lang="en-US" sz="2400" b="1" dirty="0">
                <a:solidFill>
                  <a:srgbClr val="FF0000"/>
                </a:solidFill>
              </a:rPr>
              <a:t> </a:t>
            </a:r>
            <a:r>
              <a:rPr lang="en-US" sz="2400" b="1" dirty="0" err="1">
                <a:solidFill>
                  <a:srgbClr val="FF0000"/>
                </a:solidFill>
              </a:rPr>
              <a:t>điện</a:t>
            </a:r>
            <a:r>
              <a:rPr lang="en-US" sz="2400" b="1" dirty="0">
                <a:solidFill>
                  <a:srgbClr val="FF0000"/>
                </a:solidFill>
              </a:rPr>
              <a:t>, </a:t>
            </a:r>
            <a:r>
              <a:rPr lang="en-US" sz="2400" b="1" dirty="0" err="1">
                <a:solidFill>
                  <a:srgbClr val="FF0000"/>
                </a:solidFill>
              </a:rPr>
              <a:t>hộp</a:t>
            </a:r>
            <a:r>
              <a:rPr lang="en-US" sz="2400" b="1" dirty="0">
                <a:solidFill>
                  <a:srgbClr val="FF0000"/>
                </a:solidFill>
              </a:rPr>
              <a:t> </a:t>
            </a:r>
            <a:r>
              <a:rPr lang="en-US" sz="2400" b="1" dirty="0" err="1">
                <a:solidFill>
                  <a:srgbClr val="FF0000"/>
                </a:solidFill>
              </a:rPr>
              <a:t>bánh</a:t>
            </a:r>
            <a:r>
              <a:rPr lang="en-US" sz="2400" b="1" dirty="0">
                <a:solidFill>
                  <a:srgbClr val="FF0000"/>
                </a:solidFill>
              </a:rPr>
              <a:t>, </a:t>
            </a:r>
            <a:r>
              <a:rPr lang="en-US" sz="2400" b="1" dirty="0" err="1">
                <a:solidFill>
                  <a:srgbClr val="FF0000"/>
                </a:solidFill>
              </a:rPr>
              <a:t>lon</a:t>
            </a:r>
            <a:r>
              <a:rPr lang="en-US" sz="2400" b="1" dirty="0">
                <a:solidFill>
                  <a:srgbClr val="FF0000"/>
                </a:solidFill>
              </a:rPr>
              <a:t> </a:t>
            </a:r>
            <a:r>
              <a:rPr lang="en-US" sz="2400" b="1" dirty="0" err="1">
                <a:solidFill>
                  <a:srgbClr val="FF0000"/>
                </a:solidFill>
              </a:rPr>
              <a:t>nước</a:t>
            </a:r>
            <a:r>
              <a:rPr lang="en-US" sz="2400" b="1" dirty="0">
                <a:solidFill>
                  <a:srgbClr val="FF0000"/>
                </a:solidFill>
              </a:rPr>
              <a:t> coca, </a:t>
            </a:r>
            <a:r>
              <a:rPr lang="en-US" sz="2400" b="1" dirty="0" err="1">
                <a:solidFill>
                  <a:srgbClr val="FF0000"/>
                </a:solidFill>
              </a:rPr>
              <a:t>nhãn</a:t>
            </a:r>
            <a:r>
              <a:rPr lang="en-US" sz="2400" b="1" dirty="0">
                <a:solidFill>
                  <a:srgbClr val="FF0000"/>
                </a:solidFill>
              </a:rPr>
              <a:t> chai </a:t>
            </a:r>
            <a:r>
              <a:rPr lang="en-US" sz="2400" b="1" dirty="0" err="1">
                <a:solidFill>
                  <a:srgbClr val="FF0000"/>
                </a:solidFill>
              </a:rPr>
              <a:t>nước</a:t>
            </a:r>
            <a:r>
              <a:rPr lang="en-US" sz="2400" b="1" dirty="0">
                <a:solidFill>
                  <a:srgbClr val="FF0000"/>
                </a:solidFill>
              </a:rPr>
              <a:t> </a:t>
            </a:r>
            <a:r>
              <a:rPr lang="en-US" sz="2400" b="1" dirty="0" err="1">
                <a:solidFill>
                  <a:srgbClr val="FF0000"/>
                </a:solidFill>
              </a:rPr>
              <a:t>tinh</a:t>
            </a:r>
            <a:r>
              <a:rPr lang="en-US" sz="2400" b="1" dirty="0">
                <a:solidFill>
                  <a:srgbClr val="FF0000"/>
                </a:solidFill>
              </a:rPr>
              <a:t> </a:t>
            </a:r>
            <a:r>
              <a:rPr lang="en-US" sz="2400" b="1" dirty="0" err="1">
                <a:solidFill>
                  <a:srgbClr val="FF0000"/>
                </a:solidFill>
              </a:rPr>
              <a:t>khiết</a:t>
            </a:r>
            <a:r>
              <a:rPr lang="en-US" sz="2400" b="1" dirty="0">
                <a:solidFill>
                  <a:srgbClr val="FF0000"/>
                </a:solidFill>
              </a:rPr>
              <a:t>, </a:t>
            </a:r>
            <a:r>
              <a:rPr lang="en-US" sz="2400" b="1" dirty="0" err="1">
                <a:solidFill>
                  <a:srgbClr val="FF0000"/>
                </a:solidFill>
              </a:rPr>
              <a:t>dược</a:t>
            </a:r>
            <a:r>
              <a:rPr lang="en-US" sz="2400" b="1" dirty="0">
                <a:solidFill>
                  <a:srgbClr val="FF0000"/>
                </a:solidFill>
              </a:rPr>
              <a:t> </a:t>
            </a:r>
            <a:r>
              <a:rPr lang="en-US" sz="2400" b="1" dirty="0" err="1">
                <a:solidFill>
                  <a:srgbClr val="FF0000"/>
                </a:solidFill>
              </a:rPr>
              <a:t>phẩm</a:t>
            </a:r>
            <a:r>
              <a:rPr lang="en-US" sz="2400" b="1" dirty="0">
                <a:solidFill>
                  <a:srgbClr val="FF0000"/>
                </a:solidFill>
              </a:rPr>
              <a:t>…</a:t>
            </a:r>
          </a:p>
          <a:p>
            <a:pPr marL="342900" indent="-342900" algn="ctr">
              <a:buFontTx/>
              <a:buAutoNum type="arabicPeriod"/>
              <a:defRPr/>
            </a:pPr>
            <a:r>
              <a:rPr lang="en-US" sz="2400" b="1" dirty="0" err="1">
                <a:solidFill>
                  <a:schemeClr val="tx2"/>
                </a:solidFill>
              </a:rPr>
              <a:t>Hãy</a:t>
            </a:r>
            <a:r>
              <a:rPr lang="en-US" sz="2400" b="1" dirty="0">
                <a:solidFill>
                  <a:schemeClr val="tx2"/>
                </a:solidFill>
              </a:rPr>
              <a:t> </a:t>
            </a:r>
            <a:r>
              <a:rPr lang="en-US" sz="2400" b="1" dirty="0" err="1">
                <a:solidFill>
                  <a:schemeClr val="tx2"/>
                </a:solidFill>
              </a:rPr>
              <a:t>đọc</a:t>
            </a:r>
            <a:r>
              <a:rPr lang="en-US" sz="2400" b="1" dirty="0">
                <a:solidFill>
                  <a:schemeClr val="tx2"/>
                </a:solidFill>
              </a:rPr>
              <a:t> </a:t>
            </a:r>
            <a:r>
              <a:rPr lang="en-US" sz="2400" b="1" dirty="0" err="1">
                <a:solidFill>
                  <a:schemeClr val="tx2"/>
                </a:solidFill>
              </a:rPr>
              <a:t>tên</a:t>
            </a:r>
            <a:r>
              <a:rPr lang="en-US" sz="2400" b="1" dirty="0">
                <a:solidFill>
                  <a:schemeClr val="tx2"/>
                </a:solidFill>
              </a:rPr>
              <a:t> </a:t>
            </a:r>
            <a:r>
              <a:rPr lang="en-US" sz="2400" b="1" dirty="0" err="1">
                <a:solidFill>
                  <a:schemeClr val="tx2"/>
                </a:solidFill>
              </a:rPr>
              <a:t>những</a:t>
            </a:r>
            <a:r>
              <a:rPr lang="en-US" sz="2400" b="1" dirty="0">
                <a:solidFill>
                  <a:schemeClr val="tx2"/>
                </a:solidFill>
              </a:rPr>
              <a:t> </a:t>
            </a:r>
            <a:r>
              <a:rPr lang="en-US" sz="2400" b="1" dirty="0" err="1">
                <a:solidFill>
                  <a:schemeClr val="tx2"/>
                </a:solidFill>
              </a:rPr>
              <a:t>nguyên</a:t>
            </a:r>
            <a:r>
              <a:rPr lang="en-US" sz="2400" b="1" dirty="0">
                <a:solidFill>
                  <a:schemeClr val="tx2"/>
                </a:solidFill>
              </a:rPr>
              <a:t> </a:t>
            </a:r>
            <a:r>
              <a:rPr lang="en-US" sz="2400" b="1" dirty="0" err="1">
                <a:solidFill>
                  <a:schemeClr val="tx2"/>
                </a:solidFill>
              </a:rPr>
              <a:t>tố</a:t>
            </a:r>
            <a:r>
              <a:rPr lang="en-US" sz="2400" b="1" dirty="0">
                <a:solidFill>
                  <a:schemeClr val="tx2"/>
                </a:solidFill>
              </a:rPr>
              <a:t> </a:t>
            </a:r>
            <a:r>
              <a:rPr lang="en-US" sz="2400" b="1" dirty="0" err="1">
                <a:solidFill>
                  <a:schemeClr val="tx2"/>
                </a:solidFill>
              </a:rPr>
              <a:t>hóa</a:t>
            </a:r>
            <a:r>
              <a:rPr lang="en-US" sz="2400" b="1" dirty="0">
                <a:solidFill>
                  <a:schemeClr val="tx2"/>
                </a:solidFill>
              </a:rPr>
              <a:t> </a:t>
            </a:r>
            <a:r>
              <a:rPr lang="en-US" sz="2400" b="1" dirty="0" err="1">
                <a:solidFill>
                  <a:schemeClr val="tx2"/>
                </a:solidFill>
              </a:rPr>
              <a:t>học</a:t>
            </a:r>
            <a:r>
              <a:rPr lang="en-US" sz="2400" b="1" dirty="0">
                <a:solidFill>
                  <a:schemeClr val="tx2"/>
                </a:solidFill>
              </a:rPr>
              <a:t> </a:t>
            </a:r>
            <a:r>
              <a:rPr lang="en-US" sz="2400" b="1" dirty="0" err="1">
                <a:solidFill>
                  <a:schemeClr val="tx2"/>
                </a:solidFill>
              </a:rPr>
              <a:t>mà</a:t>
            </a:r>
            <a:r>
              <a:rPr lang="en-US" sz="2400" b="1" dirty="0">
                <a:solidFill>
                  <a:schemeClr val="tx2"/>
                </a:solidFill>
              </a:rPr>
              <a:t> </a:t>
            </a:r>
            <a:r>
              <a:rPr lang="en-US" sz="2400" b="1" dirty="0" err="1">
                <a:solidFill>
                  <a:schemeClr val="tx2"/>
                </a:solidFill>
              </a:rPr>
              <a:t>em</a:t>
            </a:r>
            <a:r>
              <a:rPr lang="en-US" sz="2400" b="1" dirty="0">
                <a:solidFill>
                  <a:schemeClr val="tx2"/>
                </a:solidFill>
              </a:rPr>
              <a:t> </a:t>
            </a:r>
            <a:r>
              <a:rPr lang="en-US" sz="2400" b="1" dirty="0" err="1">
                <a:solidFill>
                  <a:schemeClr val="tx2"/>
                </a:solidFill>
              </a:rPr>
              <a:t>biết</a:t>
            </a:r>
            <a:r>
              <a:rPr lang="en-US" sz="2400" b="1" dirty="0">
                <a:solidFill>
                  <a:schemeClr val="tx2"/>
                </a:solidFill>
              </a:rPr>
              <a:t> </a:t>
            </a:r>
            <a:r>
              <a:rPr lang="en-US" sz="2400" b="1" dirty="0" err="1">
                <a:solidFill>
                  <a:schemeClr val="tx2"/>
                </a:solidFill>
              </a:rPr>
              <a:t>trong</a:t>
            </a:r>
            <a:r>
              <a:rPr lang="en-US" sz="2400" b="1" dirty="0">
                <a:solidFill>
                  <a:schemeClr val="tx2"/>
                </a:solidFill>
              </a:rPr>
              <a:t> </a:t>
            </a:r>
            <a:r>
              <a:rPr lang="en-US" sz="2400" b="1" dirty="0" err="1">
                <a:solidFill>
                  <a:schemeClr val="tx2"/>
                </a:solidFill>
              </a:rPr>
              <a:t>các</a:t>
            </a:r>
            <a:r>
              <a:rPr lang="en-US" sz="2400" b="1" dirty="0">
                <a:solidFill>
                  <a:schemeClr val="tx2"/>
                </a:solidFill>
              </a:rPr>
              <a:t> </a:t>
            </a:r>
            <a:r>
              <a:rPr lang="en-US" sz="2400" b="1" dirty="0" err="1">
                <a:solidFill>
                  <a:schemeClr val="tx2"/>
                </a:solidFill>
              </a:rPr>
              <a:t>đồ</a:t>
            </a:r>
            <a:r>
              <a:rPr lang="en-US" sz="2400" b="1" dirty="0">
                <a:solidFill>
                  <a:schemeClr val="tx2"/>
                </a:solidFill>
              </a:rPr>
              <a:t> </a:t>
            </a:r>
            <a:r>
              <a:rPr lang="en-US" sz="2400" b="1" dirty="0" err="1">
                <a:solidFill>
                  <a:schemeClr val="tx2"/>
                </a:solidFill>
              </a:rPr>
              <a:t>vật</a:t>
            </a:r>
            <a:r>
              <a:rPr lang="en-US" sz="2400" b="1" dirty="0">
                <a:solidFill>
                  <a:schemeClr val="tx2"/>
                </a:solidFill>
              </a:rPr>
              <a:t> </a:t>
            </a:r>
            <a:r>
              <a:rPr lang="en-US" sz="2400" b="1" dirty="0" err="1">
                <a:solidFill>
                  <a:schemeClr val="tx2"/>
                </a:solidFill>
              </a:rPr>
              <a:t>trên</a:t>
            </a:r>
            <a:r>
              <a:rPr lang="en-US" sz="2400" b="1" dirty="0">
                <a:solidFill>
                  <a:schemeClr val="tx2"/>
                </a:solidFill>
              </a:rPr>
              <a:t>. </a:t>
            </a:r>
          </a:p>
          <a:p>
            <a:pPr marL="342900" indent="-342900" algn="ctr">
              <a:buFontTx/>
              <a:buAutoNum type="arabicPeriod"/>
              <a:defRPr/>
            </a:pPr>
            <a:r>
              <a:rPr lang="en-US" sz="2400" b="1" dirty="0" err="1">
                <a:solidFill>
                  <a:schemeClr val="tx2"/>
                </a:solidFill>
              </a:rPr>
              <a:t>Viết</a:t>
            </a:r>
            <a:r>
              <a:rPr lang="en-US" sz="2400" b="1" dirty="0">
                <a:solidFill>
                  <a:schemeClr val="tx2"/>
                </a:solidFill>
              </a:rPr>
              <a:t> </a:t>
            </a:r>
            <a:r>
              <a:rPr lang="en-US" sz="2400" b="1" dirty="0" err="1">
                <a:solidFill>
                  <a:schemeClr val="tx2"/>
                </a:solidFill>
              </a:rPr>
              <a:t>kí</a:t>
            </a:r>
            <a:r>
              <a:rPr lang="en-US" sz="2400" b="1" dirty="0">
                <a:solidFill>
                  <a:schemeClr val="tx2"/>
                </a:solidFill>
              </a:rPr>
              <a:t> </a:t>
            </a:r>
            <a:r>
              <a:rPr lang="en-US" sz="2400" b="1" dirty="0" err="1">
                <a:solidFill>
                  <a:schemeClr val="tx2"/>
                </a:solidFill>
              </a:rPr>
              <a:t>hiệu</a:t>
            </a:r>
            <a:r>
              <a:rPr lang="en-US" sz="2400" b="1" dirty="0">
                <a:solidFill>
                  <a:schemeClr val="tx2"/>
                </a:solidFill>
              </a:rPr>
              <a:t> </a:t>
            </a:r>
            <a:r>
              <a:rPr lang="en-US" sz="2400" b="1" dirty="0" err="1">
                <a:solidFill>
                  <a:schemeClr val="tx2"/>
                </a:solidFill>
              </a:rPr>
              <a:t>hóa</a:t>
            </a:r>
            <a:r>
              <a:rPr lang="en-US" sz="2400" b="1" dirty="0">
                <a:solidFill>
                  <a:schemeClr val="tx2"/>
                </a:solidFill>
              </a:rPr>
              <a:t> </a:t>
            </a:r>
            <a:r>
              <a:rPr lang="en-US" sz="2400" b="1" dirty="0" err="1">
                <a:solidFill>
                  <a:schemeClr val="tx2"/>
                </a:solidFill>
              </a:rPr>
              <a:t>học</a:t>
            </a:r>
            <a:r>
              <a:rPr lang="en-US" sz="2400" b="1" dirty="0">
                <a:solidFill>
                  <a:schemeClr val="tx2"/>
                </a:solidFill>
              </a:rPr>
              <a:t> </a:t>
            </a:r>
            <a:r>
              <a:rPr lang="en-US" sz="2400" b="1" dirty="0" err="1">
                <a:solidFill>
                  <a:schemeClr val="tx2"/>
                </a:solidFill>
              </a:rPr>
              <a:t>và</a:t>
            </a:r>
            <a:r>
              <a:rPr lang="en-US" sz="2400" b="1" dirty="0">
                <a:solidFill>
                  <a:schemeClr val="tx2"/>
                </a:solidFill>
              </a:rPr>
              <a:t> </a:t>
            </a:r>
            <a:r>
              <a:rPr lang="en-US" sz="2400" b="1" dirty="0" err="1">
                <a:solidFill>
                  <a:schemeClr val="tx2"/>
                </a:solidFill>
              </a:rPr>
              <a:t>nêu</a:t>
            </a:r>
            <a:r>
              <a:rPr lang="en-US" sz="2400" b="1" dirty="0">
                <a:solidFill>
                  <a:schemeClr val="tx2"/>
                </a:solidFill>
              </a:rPr>
              <a:t> </a:t>
            </a:r>
            <a:r>
              <a:rPr lang="en-US" sz="2400" b="1" dirty="0" err="1">
                <a:solidFill>
                  <a:schemeClr val="tx2"/>
                </a:solidFill>
              </a:rPr>
              <a:t>một</a:t>
            </a:r>
            <a:r>
              <a:rPr lang="en-US" sz="2400" b="1" dirty="0">
                <a:solidFill>
                  <a:schemeClr val="tx2"/>
                </a:solidFill>
              </a:rPr>
              <a:t> </a:t>
            </a:r>
            <a:r>
              <a:rPr lang="en-US" sz="2400" b="1" dirty="0" err="1">
                <a:solidFill>
                  <a:schemeClr val="tx2"/>
                </a:solidFill>
              </a:rPr>
              <a:t>số</a:t>
            </a:r>
            <a:r>
              <a:rPr lang="en-US" sz="2400" b="1" dirty="0">
                <a:solidFill>
                  <a:schemeClr val="tx2"/>
                </a:solidFill>
              </a:rPr>
              <a:t> </a:t>
            </a:r>
            <a:r>
              <a:rPr lang="en-US" sz="2400" b="1" dirty="0" err="1">
                <a:solidFill>
                  <a:schemeClr val="tx2"/>
                </a:solidFill>
              </a:rPr>
              <a:t>ứng</a:t>
            </a:r>
            <a:r>
              <a:rPr lang="en-US" sz="2400" b="1" dirty="0">
                <a:solidFill>
                  <a:schemeClr val="tx2"/>
                </a:solidFill>
              </a:rPr>
              <a:t> </a:t>
            </a:r>
            <a:r>
              <a:rPr lang="en-US" sz="2400" b="1" dirty="0" err="1">
                <a:solidFill>
                  <a:schemeClr val="tx2"/>
                </a:solidFill>
              </a:rPr>
              <a:t>dụng</a:t>
            </a:r>
            <a:r>
              <a:rPr lang="en-US" sz="2400" b="1" dirty="0">
                <a:solidFill>
                  <a:schemeClr val="tx2"/>
                </a:solidFill>
              </a:rPr>
              <a:t> </a:t>
            </a:r>
            <a:r>
              <a:rPr lang="en-US" sz="2400" b="1" dirty="0" err="1">
                <a:solidFill>
                  <a:schemeClr val="tx2"/>
                </a:solidFill>
              </a:rPr>
              <a:t>của</a:t>
            </a:r>
            <a:r>
              <a:rPr lang="en-US" sz="2400" b="1" dirty="0">
                <a:solidFill>
                  <a:schemeClr val="tx2"/>
                </a:solidFill>
              </a:rPr>
              <a:t> </a:t>
            </a:r>
            <a:r>
              <a:rPr lang="en-US" sz="2400" b="1" dirty="0" err="1">
                <a:solidFill>
                  <a:schemeClr val="tx2"/>
                </a:solidFill>
              </a:rPr>
              <a:t>những</a:t>
            </a:r>
            <a:r>
              <a:rPr lang="en-US" sz="2400" b="1" dirty="0">
                <a:solidFill>
                  <a:schemeClr val="tx2"/>
                </a:solidFill>
              </a:rPr>
              <a:t> </a:t>
            </a:r>
            <a:r>
              <a:rPr lang="en-US" sz="2400" b="1" dirty="0" err="1">
                <a:solidFill>
                  <a:schemeClr val="tx2"/>
                </a:solidFill>
              </a:rPr>
              <a:t>nguyên</a:t>
            </a:r>
            <a:r>
              <a:rPr lang="en-US" sz="2400" b="1" dirty="0">
                <a:solidFill>
                  <a:schemeClr val="tx2"/>
                </a:solidFill>
              </a:rPr>
              <a:t> </a:t>
            </a:r>
            <a:r>
              <a:rPr lang="en-US" sz="2400" b="1" dirty="0" err="1">
                <a:solidFill>
                  <a:schemeClr val="tx2"/>
                </a:solidFill>
              </a:rPr>
              <a:t>tố</a:t>
            </a:r>
            <a:r>
              <a:rPr lang="en-US" sz="2400" b="1" dirty="0">
                <a:solidFill>
                  <a:schemeClr val="tx2"/>
                </a:solidFill>
              </a:rPr>
              <a:t> </a:t>
            </a:r>
            <a:r>
              <a:rPr lang="en-US" sz="2400" b="1" dirty="0" err="1">
                <a:solidFill>
                  <a:schemeClr val="tx2"/>
                </a:solidFill>
              </a:rPr>
              <a:t>hóa</a:t>
            </a:r>
            <a:r>
              <a:rPr lang="en-US" sz="2400" b="1" dirty="0">
                <a:solidFill>
                  <a:schemeClr val="tx2"/>
                </a:solidFill>
              </a:rPr>
              <a:t> </a:t>
            </a:r>
            <a:r>
              <a:rPr lang="en-US" sz="2400" b="1" dirty="0" err="1">
                <a:solidFill>
                  <a:schemeClr val="tx2"/>
                </a:solidFill>
              </a:rPr>
              <a:t>học</a:t>
            </a:r>
            <a:r>
              <a:rPr lang="en-US" sz="2400" b="1" dirty="0">
                <a:solidFill>
                  <a:schemeClr val="tx2"/>
                </a:solidFill>
              </a:rPr>
              <a:t> </a:t>
            </a:r>
            <a:r>
              <a:rPr lang="en-US" sz="2400" b="1" dirty="0" err="1">
                <a:solidFill>
                  <a:schemeClr val="tx2"/>
                </a:solidFill>
              </a:rPr>
              <a:t>đó</a:t>
            </a:r>
            <a:r>
              <a:rPr lang="en-US" sz="2400" b="1" dirty="0">
                <a:solidFill>
                  <a:schemeClr val="tx2"/>
                </a:solidFill>
              </a:rPr>
              <a:t>. </a:t>
            </a:r>
            <a:endParaRPr lang="vi-VN" sz="2400" b="1" dirty="0">
              <a:solidFill>
                <a:schemeClr val="tx2"/>
              </a:solidFill>
            </a:endParaRPr>
          </a:p>
        </p:txBody>
      </p:sp>
      <p:sp>
        <p:nvSpPr>
          <p:cNvPr id="35845" name="TextBox 5"/>
          <p:cNvSpPr txBox="1">
            <a:spLocks noChangeArrowheads="1"/>
          </p:cNvSpPr>
          <p:nvPr/>
        </p:nvSpPr>
        <p:spPr bwMode="auto">
          <a:xfrm>
            <a:off x="3595689" y="285751"/>
            <a:ext cx="5572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rgbClr val="FF0000"/>
                </a:solidFill>
              </a:rPr>
              <a:t>CÙNG KHÁM PHÁ !!!!</a:t>
            </a:r>
            <a:endParaRPr lang="vi-VN" altLang="en-US" sz="40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280081" y="1197383"/>
          <a:ext cx="5491570" cy="4097112"/>
        </p:xfrm>
        <a:graphic>
          <a:graphicData uri="http://schemas.openxmlformats.org/drawingml/2006/table">
            <a:tbl>
              <a:tblPr/>
              <a:tblGrid>
                <a:gridCol w="1560016">
                  <a:extLst>
                    <a:ext uri="{9D8B030D-6E8A-4147-A177-3AD203B41FA5}">
                      <a16:colId xmlns:a16="http://schemas.microsoft.com/office/drawing/2014/main" val="20000"/>
                    </a:ext>
                  </a:extLst>
                </a:gridCol>
                <a:gridCol w="3127910">
                  <a:extLst>
                    <a:ext uri="{9D8B030D-6E8A-4147-A177-3AD203B41FA5}">
                      <a16:colId xmlns:a16="http://schemas.microsoft.com/office/drawing/2014/main" val="20001"/>
                    </a:ext>
                  </a:extLst>
                </a:gridCol>
                <a:gridCol w="803644">
                  <a:extLst>
                    <a:ext uri="{9D8B030D-6E8A-4147-A177-3AD203B41FA5}">
                      <a16:colId xmlns:a16="http://schemas.microsoft.com/office/drawing/2014/main" val="20002"/>
                    </a:ext>
                  </a:extLst>
                </a:gridCol>
              </a:tblGrid>
              <a:tr h="936444">
                <a:tc>
                  <a:txBody>
                    <a:bodyPr/>
                    <a:lstStyle/>
                    <a:p>
                      <a:r>
                        <a:rPr lang="en-US" sz="2400" dirty="0" err="1">
                          <a:effectLst/>
                          <a:latin typeface="Times New Roman" panose="02020603050405020304" pitchFamily="18" charset="0"/>
                          <a:cs typeface="Times New Roman" panose="02020603050405020304" pitchFamily="18" charset="0"/>
                        </a:rPr>
                        <a:t>Canxi</a:t>
                      </a:r>
                      <a:endParaRPr lang="en-US" sz="2400" dirty="0">
                        <a:effectLst/>
                        <a:latin typeface="Times New Roman" panose="02020603050405020304" pitchFamily="18" charset="0"/>
                        <a:cs typeface="Times New Roman" panose="02020603050405020304" pitchFamily="18" charset="0"/>
                      </a:endParaRPr>
                    </a:p>
                  </a:txBody>
                  <a:tcPr marL="95250" marR="95250" marT="95250" marB="95250" anchor="ctr">
                    <a:lnL>
                      <a:noFill/>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r>
                        <a:rPr lang="vi-VN" sz="2400">
                          <a:effectLst/>
                          <a:latin typeface="Times New Roman" panose="02020603050405020304" pitchFamily="18" charset="0"/>
                          <a:cs typeface="Times New Roman" panose="02020603050405020304" pitchFamily="18" charset="0"/>
                        </a:rPr>
                        <a:t>yếu tố cấu trúc của mô xương và răng</a:t>
                      </a:r>
                    </a:p>
                  </a:txBody>
                  <a:tcPr marL="95250" marR="95250" marT="95250" marB="95250" anchor="ctr">
                    <a:lnL w="9525" cap="flat" cmpd="sng" algn="ctr">
                      <a:solidFill>
                        <a:srgbClr val="DED2C3"/>
                      </a:solidFill>
                      <a:prstDash val="solid"/>
                      <a:round/>
                      <a:headEnd type="none" w="med" len="med"/>
                      <a:tailEnd type="none" w="med" len="med"/>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endParaRPr lang="en-US" dirty="0">
                        <a:effectLst/>
                      </a:endParaRPr>
                    </a:p>
                  </a:txBody>
                  <a:tcPr marL="95250" marR="95250" marT="95250" marB="95250" anchor="ctr">
                    <a:lnL w="9525" cap="flat" cmpd="sng" algn="ctr">
                      <a:solidFill>
                        <a:srgbClr val="DED2C3"/>
                      </a:solidFill>
                      <a:prstDash val="solid"/>
                      <a:round/>
                      <a:headEnd type="none" w="med" len="med"/>
                      <a:tailEnd type="none" w="med" len="med"/>
                    </a:lnL>
                    <a:lnR>
                      <a:noFill/>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36444">
                <a:tc>
                  <a:txBody>
                    <a:bodyPr/>
                    <a:lstStyle/>
                    <a:p>
                      <a:r>
                        <a:rPr lang="en-US" sz="2400" dirty="0" err="1">
                          <a:effectLst/>
                          <a:latin typeface="Times New Roman" panose="02020603050405020304" pitchFamily="18" charset="0"/>
                          <a:cs typeface="Times New Roman" panose="02020603050405020304" pitchFamily="18" charset="0"/>
                        </a:rPr>
                        <a:t>phốt</a:t>
                      </a:r>
                      <a:r>
                        <a:rPr lang="en-US" sz="2400" dirty="0">
                          <a:effectLst/>
                          <a:latin typeface="Times New Roman" panose="02020603050405020304" pitchFamily="18" charset="0"/>
                          <a:cs typeface="Times New Roman" panose="02020603050405020304" pitchFamily="18" charset="0"/>
                        </a:rPr>
                        <a:t> pho</a:t>
                      </a:r>
                    </a:p>
                  </a:txBody>
                  <a:tcPr marL="95250" marR="95250" marT="95250" marB="95250" anchor="ctr">
                    <a:lnL>
                      <a:noFill/>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r>
                        <a:rPr lang="vi-VN" sz="2400" dirty="0">
                          <a:effectLst/>
                          <a:latin typeface="Times New Roman" panose="02020603050405020304" pitchFamily="18" charset="0"/>
                          <a:cs typeface="Times New Roman" panose="02020603050405020304" pitchFamily="18" charset="0"/>
                        </a:rPr>
                        <a:t>tham gia vào cấu tạo mô xương</a:t>
                      </a:r>
                    </a:p>
                  </a:txBody>
                  <a:tcPr marL="95250" marR="95250" marT="95250" marB="95250" anchor="ctr">
                    <a:lnL w="9525" cap="flat" cmpd="sng" algn="ctr">
                      <a:solidFill>
                        <a:srgbClr val="DED2C3"/>
                      </a:solidFill>
                      <a:prstDash val="solid"/>
                      <a:round/>
                      <a:headEnd type="none" w="med" len="med"/>
                      <a:tailEnd type="none" w="med" len="med"/>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endParaRPr lang="en-US" dirty="0">
                        <a:effectLst/>
                      </a:endParaRPr>
                    </a:p>
                  </a:txBody>
                  <a:tcPr marL="95250" marR="95250" marT="95250" marB="95250" anchor="ctr">
                    <a:lnL w="9525" cap="flat" cmpd="sng" algn="ctr">
                      <a:solidFill>
                        <a:srgbClr val="DED2C3"/>
                      </a:solidFill>
                      <a:prstDash val="solid"/>
                      <a:round/>
                      <a:headEnd type="none" w="med" len="med"/>
                      <a:tailEnd type="none" w="med" len="med"/>
                    </a:lnL>
                    <a:lnR>
                      <a:noFill/>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936444">
                <a:tc>
                  <a:txBody>
                    <a:bodyPr/>
                    <a:lstStyle/>
                    <a:p>
                      <a:r>
                        <a:rPr lang="en-US" sz="2400">
                          <a:effectLst/>
                          <a:latin typeface="Times New Roman" panose="02020603050405020304" pitchFamily="18" charset="0"/>
                          <a:cs typeface="Times New Roman" panose="02020603050405020304" pitchFamily="18" charset="0"/>
                        </a:rPr>
                        <a:t>magiê</a:t>
                      </a:r>
                    </a:p>
                  </a:txBody>
                  <a:tcPr marL="95250" marR="95250" marT="95250" marB="95250" anchor="ctr">
                    <a:lnL>
                      <a:noFill/>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r>
                        <a:rPr lang="en-US" sz="2400" dirty="0" err="1">
                          <a:effectLst/>
                          <a:latin typeface="Times New Roman" panose="02020603050405020304" pitchFamily="18" charset="0"/>
                          <a:cs typeface="Times New Roman" panose="02020603050405020304" pitchFamily="18" charset="0"/>
                        </a:rPr>
                        <a:t>cung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cấp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enzym</a:t>
                      </a:r>
                      <a:endParaRPr lang="en-US" sz="2400" dirty="0">
                        <a:effectLst/>
                        <a:latin typeface="Times New Roman" panose="02020603050405020304" pitchFamily="18" charset="0"/>
                        <a:cs typeface="Times New Roman" panose="02020603050405020304" pitchFamily="18" charset="0"/>
                      </a:endParaRPr>
                    </a:p>
                  </a:txBody>
                  <a:tcPr marL="95250" marR="95250" marT="95250" marB="95250" anchor="ctr">
                    <a:lnL w="9525" cap="flat" cmpd="sng" algn="ctr">
                      <a:solidFill>
                        <a:srgbClr val="DED2C3"/>
                      </a:solidFill>
                      <a:prstDash val="solid"/>
                      <a:round/>
                      <a:headEnd type="none" w="med" len="med"/>
                      <a:tailEnd type="none" w="med" len="med"/>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endParaRPr lang="en-US" dirty="0">
                        <a:effectLst/>
                      </a:endParaRPr>
                    </a:p>
                  </a:txBody>
                  <a:tcPr marL="95250" marR="95250" marT="95250" marB="95250" anchor="ctr">
                    <a:lnL w="9525" cap="flat" cmpd="sng" algn="ctr">
                      <a:solidFill>
                        <a:srgbClr val="DED2C3"/>
                      </a:solidFill>
                      <a:prstDash val="solid"/>
                      <a:round/>
                      <a:headEnd type="none" w="med" len="med"/>
                      <a:tailEnd type="none" w="med" len="med"/>
                    </a:lnL>
                    <a:lnR>
                      <a:noFill/>
                    </a:lnR>
                    <a:lnT w="19050" cap="flat" cmpd="sng" algn="ctr">
                      <a:solidFill>
                        <a:srgbClr val="59950A"/>
                      </a:solidFill>
                      <a:prstDash val="solid"/>
                      <a:round/>
                      <a:headEnd type="none" w="med" len="med"/>
                      <a:tailEnd type="none" w="med" len="med"/>
                    </a:lnT>
                    <a:lnB w="9525" cap="flat" cmpd="sng" algn="ctr">
                      <a:solidFill>
                        <a:srgbClr val="DED2C3"/>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283991">
                <a:tc>
                  <a:txBody>
                    <a:bodyPr/>
                    <a:lstStyle/>
                    <a:p>
                      <a:r>
                        <a:rPr lang="en-US" sz="2400">
                          <a:effectLst/>
                          <a:latin typeface="Times New Roman" panose="02020603050405020304" pitchFamily="18" charset="0"/>
                          <a:cs typeface="Times New Roman" panose="02020603050405020304" pitchFamily="18" charset="0"/>
                        </a:rPr>
                        <a:t>kali</a:t>
                      </a:r>
                    </a:p>
                  </a:txBody>
                  <a:tcPr marL="95250" marR="95250" marT="95250" marB="95250" anchor="ctr">
                    <a:lnL>
                      <a:noFill/>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9525" cap="flat" cmpd="sng" algn="ctr">
                      <a:solidFill>
                        <a:srgbClr val="DED2C3"/>
                      </a:solidFill>
                      <a:prstDash val="solid"/>
                      <a:round/>
                      <a:headEnd type="none" w="med" len="med"/>
                      <a:tailEnd type="none" w="med" len="med"/>
                    </a:lnB>
                    <a:solidFill>
                      <a:srgbClr val="FFFFFF"/>
                    </a:solidFill>
                  </a:tcPr>
                </a:tc>
                <a:tc>
                  <a:txBody>
                    <a:bodyPr/>
                    <a:lstStyle/>
                    <a:p>
                      <a:r>
                        <a:rPr lang="vi-VN" sz="2400" dirty="0">
                          <a:effectLst/>
                          <a:latin typeface="Times New Roman" panose="02020603050405020304" pitchFamily="18" charset="0"/>
                          <a:cs typeface="Times New Roman" panose="02020603050405020304" pitchFamily="18" charset="0"/>
                        </a:rPr>
                        <a:t>hỗ trợ hoạt động của hệ thần kinh và chức năng co bóp của cơ</a:t>
                      </a:r>
                    </a:p>
                  </a:txBody>
                  <a:tcPr marL="95250" marR="95250" marT="95250" marB="95250" anchor="ctr">
                    <a:lnL w="9525" cap="flat" cmpd="sng" algn="ctr">
                      <a:solidFill>
                        <a:srgbClr val="DED2C3"/>
                      </a:solidFill>
                      <a:prstDash val="solid"/>
                      <a:round/>
                      <a:headEnd type="none" w="med" len="med"/>
                      <a:tailEnd type="none" w="med" len="med"/>
                    </a:lnL>
                    <a:lnR>
                      <a:noFill/>
                    </a:lnR>
                    <a:lnT w="19050" cap="flat" cmpd="sng" algn="ctr">
                      <a:solidFill>
                        <a:srgbClr val="59950A"/>
                      </a:solidFill>
                      <a:prstDash val="solid"/>
                      <a:round/>
                      <a:headEnd type="none" w="med" len="med"/>
                      <a:tailEnd type="none" w="med" len="med"/>
                    </a:lnT>
                    <a:lnB w="9525" cap="flat" cmpd="sng" algn="ctr">
                      <a:solidFill>
                        <a:srgbClr val="DED2C3"/>
                      </a:solidFill>
                      <a:prstDash val="solid"/>
                      <a:round/>
                      <a:headEnd type="none" w="med" len="med"/>
                      <a:tailEnd type="none" w="med" len="med"/>
                    </a:lnB>
                    <a:solidFill>
                      <a:srgbClr val="FFFFFF"/>
                    </a:solidFill>
                  </a:tcPr>
                </a:tc>
                <a:tc>
                  <a:txBody>
                    <a:bodyPr/>
                    <a:lstStyle/>
                    <a:p>
                      <a:endParaRPr lang="en-US" dirty="0"/>
                    </a:p>
                  </a:txBody>
                  <a:tcPr>
                    <a:lnL>
                      <a:noFill/>
                    </a:lnL>
                    <a:lnT w="9525" cap="flat" cmpd="sng" algn="ctr">
                      <a:solidFill>
                        <a:srgbClr val="DED2C3"/>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pic>
        <p:nvPicPr>
          <p:cNvPr id="3074" name="Picture 2" descr="Sữa tươi tiệt trùng Vinamilk - Sieu Thi Sieu R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9835"/>
            <a:ext cx="4053749" cy="42508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53035" y="661265"/>
            <a:ext cx="11005642" cy="220060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300" b="0" i="0" u="none" strike="noStrike" cap="none" normalizeH="0" baseline="0" dirty="0">
                <a:ln>
                  <a:noFill/>
                </a:ln>
                <a:solidFill>
                  <a:srgbClr val="333333"/>
                </a:solidFill>
                <a:effectLst/>
                <a:latin typeface="Roboto"/>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Dây</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đồng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Copper.</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Kí</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hiệu</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hóa</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học</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Cu</a:t>
            </a:r>
          </a:p>
          <a:p>
            <a:pPr marL="0" marR="0" lvl="0" indent="0" algn="l" defTabSz="914400" rtl="0" eaLnBrk="0" fontAlgn="base" latinLnBrk="0" hangingPunct="0">
              <a:lnSpc>
                <a:spcPct val="100000"/>
              </a:lnSpc>
              <a:spcBef>
                <a:spcPct val="0"/>
              </a:spcBef>
              <a:spcAft>
                <a:spcPct val="0"/>
              </a:spcAft>
              <a:buClrTx/>
              <a:buSzTx/>
              <a:buFontTx/>
              <a:buChar char="•"/>
            </a:pP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Ứng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dụng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Làm</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dây</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điện</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đúc</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tượng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đúc</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chuông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chi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tiết</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máy</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chế</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tạo</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các</a:t>
            </a:r>
            <a:endPar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pP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thiết</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bị</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dùng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công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nghiệp</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đóng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tàu</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biển</a:t>
            </a:r>
            <a:endPar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p>
        </p:txBody>
      </p:sp>
      <p:pic>
        <p:nvPicPr>
          <p:cNvPr id="1026" name="Picture 2" descr="Giải bài 3 Nguyên tố hóa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910" y="2766827"/>
            <a:ext cx="3476625" cy="3067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40526" y="517364"/>
            <a:ext cx="1047304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Thước</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nhôm</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Aluminium</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Kí</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hiệu</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hóa</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học</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Al</a:t>
            </a: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Ứng</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dụng</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làm</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xoong</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nồi</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làm</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vật</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liệu</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chế</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tạo</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máy</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bay, ô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tên</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lửa</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trang</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trí</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nội</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thất</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hàn</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đường</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ray</a:t>
            </a: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pic>
        <p:nvPicPr>
          <p:cNvPr id="2050" name="Picture 2" descr="Hãy đọc tên những nguyên tố hóa học mà em biết trong các đồ vật trên. Viết kí hiệu hóa học và nêu một số ứng dụng của những nguyên tố hóa học đó. (ả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6549" y="2128094"/>
            <a:ext cx="4053354" cy="40409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531" y="0"/>
            <a:ext cx="9112469" cy="6834352"/>
          </a:xfrm>
          <a:prstGeom prst="rect">
            <a:avLst/>
          </a:prstGeom>
        </p:spPr>
      </p:pic>
      <p:sp>
        <p:nvSpPr>
          <p:cNvPr id="4" name="Text Box 11"/>
          <p:cNvSpPr txBox="1">
            <a:spLocks noChangeArrowheads="1"/>
          </p:cNvSpPr>
          <p:nvPr/>
        </p:nvSpPr>
        <p:spPr bwMode="auto">
          <a:xfrm>
            <a:off x="1828800" y="1667854"/>
            <a:ext cx="8636000" cy="4311437"/>
          </a:xfrm>
          <a:prstGeom prst="rect">
            <a:avLst/>
          </a:prstGeom>
          <a:solidFill>
            <a:schemeClr val="accent1">
              <a:lumMod val="50000"/>
            </a:schemeClr>
          </a:solidFill>
          <a:ln w="9525">
            <a:noFill/>
            <a:miter lim="800000"/>
          </a:ln>
        </p:spPr>
        <p:txBody>
          <a:bodyPr wrap="square">
            <a:spAutoFit/>
          </a:bodyPr>
          <a:lstStyle/>
          <a:p>
            <a:pPr algn="just">
              <a:lnSpc>
                <a:spcPts val="4665"/>
              </a:lnSpc>
              <a:defRPr/>
            </a:pPr>
            <a:r>
              <a:rPr lang="vi-VN" sz="3200" dirty="0">
                <a:solidFill>
                  <a:schemeClr val="bg1"/>
                </a:solidFill>
                <a:latin typeface="Arial (Body)"/>
              </a:rPr>
              <a:t>- </a:t>
            </a:r>
            <a:r>
              <a:rPr lang="vi-VN" sz="3200" dirty="0">
                <a:solidFill>
                  <a:schemeClr val="bg1"/>
                </a:solidFill>
                <a:latin typeface="Times New Roman" panose="02020603050405020304" pitchFamily="18" charset="0"/>
                <a:cs typeface="Times New Roman" panose="02020603050405020304" pitchFamily="18" charset="0"/>
              </a:rPr>
              <a:t>Có </a:t>
            </a:r>
            <a:r>
              <a:rPr lang="en-US" sz="3200" dirty="0">
                <a:solidFill>
                  <a:schemeClr val="bg1"/>
                </a:solidFill>
                <a:latin typeface="Times New Roman" panose="02020603050405020304" pitchFamily="18" charset="0"/>
                <a:cs typeface="Times New Roman" panose="02020603050405020304" pitchFamily="18" charset="0"/>
              </a:rPr>
              <a:t>8</a:t>
            </a:r>
            <a:r>
              <a:rPr lang="vi-VN" sz="3200"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ô </a:t>
            </a:r>
            <a:r>
              <a:rPr lang="en-US" sz="3200" dirty="0" err="1">
                <a:solidFill>
                  <a:schemeClr val="bg1"/>
                </a:solidFill>
                <a:latin typeface="Times New Roman" panose="02020603050405020304" pitchFamily="18" charset="0"/>
                <a:cs typeface="Times New Roman" panose="02020603050405020304" pitchFamily="18" charset="0"/>
              </a:rPr>
              <a:t>số</a:t>
            </a:r>
            <a:r>
              <a:rPr lang="vi-VN" sz="3200" dirty="0">
                <a:solidFill>
                  <a:schemeClr val="bg1"/>
                </a:solidFill>
                <a:latin typeface="Times New Roman" panose="02020603050405020304" pitchFamily="18" charset="0"/>
                <a:cs typeface="Times New Roman" panose="02020603050405020304" pitchFamily="18" charset="0"/>
              </a:rPr>
              <a:t>, mỗi </a:t>
            </a:r>
            <a:r>
              <a:rPr lang="en-US" sz="3200" dirty="0">
                <a:solidFill>
                  <a:schemeClr val="bg1"/>
                </a:solidFill>
                <a:latin typeface="Times New Roman" panose="02020603050405020304" pitchFamily="18" charset="0"/>
                <a:cs typeface="Times New Roman" panose="02020603050405020304" pitchFamily="18" charset="0"/>
              </a:rPr>
              <a:t>ô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tương ứng với một câu hỏi. Bạn nào giơ tay trước sẽ được quyền chọn </a:t>
            </a:r>
            <a:r>
              <a:rPr lang="en-US" sz="3200" dirty="0">
                <a:solidFill>
                  <a:schemeClr val="bg1"/>
                </a:solidFill>
                <a:latin typeface="Times New Roman" panose="02020603050405020304" pitchFamily="18" charset="0"/>
                <a:cs typeface="Times New Roman" panose="02020603050405020304" pitchFamily="18" charset="0"/>
              </a:rPr>
              <a:t>ô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cho mình, sau khi chọn nếu trả lời đúng người chơi sẽ nhận được một phần qùa.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ts val="4665"/>
              </a:lnSpc>
              <a:defRPr/>
            </a:pPr>
            <a:r>
              <a:rPr lang="en-US" sz="3200"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Trong</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thời</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gian</a:t>
            </a:r>
            <a:r>
              <a:rPr lang="en-US" sz="3065" dirty="0">
                <a:solidFill>
                  <a:schemeClr val="bg1"/>
                </a:solidFill>
                <a:latin typeface="Times New Roman" panose="02020603050405020304" pitchFamily="18" charset="0"/>
                <a:cs typeface="Times New Roman" panose="02020603050405020304" pitchFamily="18" charset="0"/>
              </a:rPr>
              <a:t> 10 </a:t>
            </a:r>
            <a:r>
              <a:rPr lang="en-US" sz="3065" dirty="0" err="1">
                <a:solidFill>
                  <a:schemeClr val="bg1"/>
                </a:solidFill>
                <a:latin typeface="Times New Roman" panose="02020603050405020304" pitchFamily="18" charset="0"/>
                <a:cs typeface="Times New Roman" panose="02020603050405020304" pitchFamily="18" charset="0"/>
              </a:rPr>
              <a:t>giây</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bạn</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hãy</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suy</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nghĩ</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và</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đưa</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ra</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câu</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trả</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lời</a:t>
            </a:r>
            <a:r>
              <a:rPr lang="en-US" sz="3065" dirty="0">
                <a:solidFill>
                  <a:schemeClr val="bg1"/>
                </a:solidFill>
                <a:latin typeface="Times New Roman" panose="02020603050405020304" pitchFamily="18" charset="0"/>
                <a:cs typeface="Times New Roman" panose="02020603050405020304" pitchFamily="18" charset="0"/>
              </a:rPr>
              <a:t>. </a:t>
            </a:r>
            <a:r>
              <a:rPr lang="en-US" sz="3065" dirty="0" err="1">
                <a:solidFill>
                  <a:schemeClr val="bg1"/>
                </a:solidFill>
                <a:latin typeface="Times New Roman" panose="02020603050405020304" pitchFamily="18" charset="0"/>
                <a:cs typeface="Times New Roman" panose="02020603050405020304" pitchFamily="18" charset="0"/>
              </a:rPr>
              <a:t>Trả</a:t>
            </a:r>
            <a:r>
              <a:rPr lang="en-US" sz="3065" dirty="0">
                <a:solidFill>
                  <a:schemeClr val="bg1"/>
                </a:solidFill>
                <a:latin typeface="Times New Roman" panose="02020603050405020304" pitchFamily="18" charset="0"/>
                <a:cs typeface="Times New Roman" panose="02020603050405020304" pitchFamily="18" charset="0"/>
              </a:rPr>
              <a:t> lời đúng bạn sẽ nhận được một phần quà, nếu trả lời sai quyền trả lời sẽ thuộc về bạn </a:t>
            </a:r>
            <a:r>
              <a:rPr lang="en-US" sz="3065" dirty="0" err="1">
                <a:solidFill>
                  <a:schemeClr val="bg1"/>
                </a:solidFill>
                <a:latin typeface="Times New Roman" panose="02020603050405020304" pitchFamily="18" charset="0"/>
                <a:cs typeface="Times New Roman" panose="02020603050405020304" pitchFamily="18" charset="0"/>
              </a:rPr>
              <a:t>khác</a:t>
            </a:r>
            <a:r>
              <a:rPr lang="en-US" sz="3065" dirty="0">
                <a:solidFill>
                  <a:schemeClr val="bg1"/>
                </a:solidFill>
                <a:latin typeface="Times New Roman" panose="02020603050405020304" pitchFamily="18" charset="0"/>
                <a:cs typeface="Times New Roman" panose="02020603050405020304" pitchFamily="18" charset="0"/>
              </a:rPr>
              <a:t>.</a:t>
            </a:r>
          </a:p>
        </p:txBody>
      </p:sp>
      <p:sp>
        <p:nvSpPr>
          <p:cNvPr id="6" name="Rectangle 5"/>
          <p:cNvSpPr/>
          <p:nvPr/>
        </p:nvSpPr>
        <p:spPr>
          <a:xfrm>
            <a:off x="3780728" y="75197"/>
            <a:ext cx="4489370" cy="1231106"/>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Ô SỐ BÍ ẨN</a:t>
            </a:r>
          </a:p>
        </p:txBody>
      </p:sp>
      <p:pic>
        <p:nvPicPr>
          <p:cNvPr id="7" name="Picture 6"/>
          <p:cNvPicPr>
            <a:picLocks noChangeAspect="1"/>
          </p:cNvPicPr>
          <p:nvPr/>
        </p:nvPicPr>
        <p:blipFill>
          <a:blip r:embed="rId3"/>
          <a:stretch>
            <a:fillRect/>
          </a:stretch>
        </p:blipFill>
        <p:spPr>
          <a:xfrm>
            <a:off x="3149568" y="85113"/>
            <a:ext cx="660400" cy="584200"/>
          </a:xfrm>
          <a:prstGeom prst="rect">
            <a:avLst/>
          </a:prstGeom>
        </p:spPr>
      </p:pic>
      <p:pic>
        <p:nvPicPr>
          <p:cNvPr id="8" name="Picture 7"/>
          <p:cNvPicPr>
            <a:picLocks noChangeAspect="1"/>
          </p:cNvPicPr>
          <p:nvPr/>
        </p:nvPicPr>
        <p:blipFill>
          <a:blip r:embed="rId3"/>
          <a:stretch>
            <a:fillRect/>
          </a:stretch>
        </p:blipFill>
        <p:spPr>
          <a:xfrm>
            <a:off x="4629899" y="669313"/>
            <a:ext cx="660400" cy="584200"/>
          </a:xfrm>
          <a:prstGeom prst="rect">
            <a:avLst/>
          </a:prstGeom>
        </p:spPr>
      </p:pic>
      <p:pic>
        <p:nvPicPr>
          <p:cNvPr id="9" name="Picture 8"/>
          <p:cNvPicPr>
            <a:picLocks noChangeAspect="1"/>
          </p:cNvPicPr>
          <p:nvPr/>
        </p:nvPicPr>
        <p:blipFill>
          <a:blip r:embed="rId3"/>
          <a:stretch>
            <a:fillRect/>
          </a:stretch>
        </p:blipFill>
        <p:spPr>
          <a:xfrm>
            <a:off x="8890000" y="-64773"/>
            <a:ext cx="660400" cy="584200"/>
          </a:xfrm>
          <a:prstGeom prst="rect">
            <a:avLst/>
          </a:prstGeom>
        </p:spPr>
      </p:pic>
      <p:pic>
        <p:nvPicPr>
          <p:cNvPr id="10" name="Picture 9"/>
          <p:cNvPicPr>
            <a:picLocks noChangeAspect="1"/>
          </p:cNvPicPr>
          <p:nvPr/>
        </p:nvPicPr>
        <p:blipFill>
          <a:blip r:embed="rId3"/>
          <a:stretch>
            <a:fillRect/>
          </a:stretch>
        </p:blipFill>
        <p:spPr>
          <a:xfrm>
            <a:off x="6519301" y="669313"/>
            <a:ext cx="660400" cy="584200"/>
          </a:xfrm>
          <a:prstGeom prst="rect">
            <a:avLst/>
          </a:prstGeom>
        </p:spPr>
      </p:pic>
      <p:pic>
        <p:nvPicPr>
          <p:cNvPr id="11" name="Picture 10"/>
          <p:cNvPicPr>
            <a:picLocks noChangeAspect="1"/>
          </p:cNvPicPr>
          <p:nvPr/>
        </p:nvPicPr>
        <p:blipFill>
          <a:blip r:embed="rId4"/>
          <a:stretch>
            <a:fillRect/>
          </a:stretch>
        </p:blipFill>
        <p:spPr>
          <a:xfrm>
            <a:off x="2679081" y="1193801"/>
            <a:ext cx="6705600" cy="368300"/>
          </a:xfrm>
          <a:prstGeom prst="rect">
            <a:avLst/>
          </a:prstGeom>
        </p:spPr>
      </p:pic>
      <p:sp>
        <p:nvSpPr>
          <p:cNvPr id="2" name="Rectangle 1">
            <a:hlinkClick r:id="rId5" action="ppaction://hlinksldjump"/>
          </p:cNvPr>
          <p:cNvSpPr/>
          <p:nvPr/>
        </p:nvSpPr>
        <p:spPr>
          <a:xfrm>
            <a:off x="11109192" y="5979290"/>
            <a:ext cx="914400" cy="707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Tr61</a:t>
            </a:r>
          </a:p>
        </p:txBody>
      </p:sp>
      <p:sp>
        <p:nvSpPr>
          <p:cNvPr id="12" name="Rectangle 11">
            <a:hlinkClick r:id="rId5" action="ppaction://hlinksldjump"/>
          </p:cNvPr>
          <p:cNvSpPr/>
          <p:nvPr/>
        </p:nvSpPr>
        <p:spPr>
          <a:xfrm>
            <a:off x="11109192" y="5979291"/>
            <a:ext cx="914400" cy="707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slide61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1" presetClass="emph" presetSubtype="0" repeatCount="indefinite" fill="hold" grpId="0" nodeType="withEffect">
                                  <p:stCondLst>
                                    <p:cond delay="0"/>
                                  </p:stCondLst>
                                  <p:iterate type="lt">
                                    <p:tmPct val="0"/>
                                  </p:iterate>
                                  <p:childTnLst>
                                    <p:animClr clrSpc="hsl" dir="cw">
                                      <p:cBhvr override="childStyle">
                                        <p:cTn id="9" dur="500" fill="hold"/>
                                        <p:tgtEl>
                                          <p:spTgt spid="6"/>
                                        </p:tgtEl>
                                        <p:attrNameLst>
                                          <p:attrName>style.color</p:attrName>
                                        </p:attrNameLst>
                                      </p:cBhvr>
                                      <p:by>
                                        <p:hsl h="7200000" s="0" l="0"/>
                                      </p:by>
                                    </p:animClr>
                                    <p:animClr clrSpc="hsl" dir="cw">
                                      <p:cBhvr>
                                        <p:cTn id="10" dur="500" fill="hold"/>
                                        <p:tgtEl>
                                          <p:spTgt spid="6"/>
                                        </p:tgtEl>
                                        <p:attrNameLst>
                                          <p:attrName>fillcolor</p:attrName>
                                        </p:attrNameLst>
                                      </p:cBhvr>
                                      <p:by>
                                        <p:hsl h="7200000" s="0" l="0"/>
                                      </p:by>
                                    </p:animClr>
                                    <p:animClr clrSpc="hsl" dir="cw">
                                      <p:cBhvr>
                                        <p:cTn id="11" dur="500" fill="hold"/>
                                        <p:tgtEl>
                                          <p:spTgt spid="6"/>
                                        </p:tgtEl>
                                        <p:attrNameLst>
                                          <p:attrName>stroke.color</p:attrName>
                                        </p:attrNameLst>
                                      </p:cBhvr>
                                      <p:by>
                                        <p:hsl h="7200000" s="0" l="0"/>
                                      </p:by>
                                    </p:animClr>
                                    <p:set>
                                      <p:cBhvr>
                                        <p:cTn id="12"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nextCondLst>
                <p:cond evt="onClick" delay="0">
                  <p:tgtEl>
                    <p:spTgt spid="5"/>
                  </p:tgtEl>
                </p:cond>
              </p:nextCondLst>
            </p:seq>
          </p:childTnLst>
        </p:cTn>
      </p:par>
    </p:tnLst>
    <p:bldLst>
      <p:bldP spid="4"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80706" y="2212570"/>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2451304" y="2077633"/>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14411" y="4689019"/>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428703" y="4226590"/>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88499" y="1463251"/>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030753" y="1043944"/>
            <a:ext cx="1479588" cy="1392022"/>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904823" y="5170312"/>
            <a:ext cx="1534333" cy="44830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Sắt</a:t>
            </a:r>
            <a:endParaRPr lang="en-US" sz="2400" b="1" dirty="0">
              <a:latin typeface="Arial" panose="020B0604020202020204" pitchFamily="34" charset="0"/>
              <a:cs typeface="Arial" panose="020B0604020202020204" pitchFamily="34" charset="0"/>
            </a:endParaRPr>
          </a:p>
        </p:txBody>
      </p:sp>
      <p:sp>
        <p:nvSpPr>
          <p:cNvPr id="33" name="TextBox 32"/>
          <p:cNvSpPr txBox="1"/>
          <p:nvPr/>
        </p:nvSpPr>
        <p:spPr>
          <a:xfrm>
            <a:off x="7904823" y="3887757"/>
            <a:ext cx="3425126" cy="1323439"/>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Câu4: Muối khoáng của kim loại nào sau đây có trong sữa giúp chắc xương ? </a:t>
            </a:r>
            <a:endParaRPr lang="en-US" sz="2000" b="1" dirty="0">
              <a:solidFill>
                <a:schemeClr val="bg1"/>
              </a:solidFill>
              <a:latin typeface="Arial" panose="020B0604020202020204" pitchFamily="34" charset="0"/>
              <a:cs typeface="Arial" panose="020B0604020202020204" pitchFamily="34" charset="0"/>
            </a:endParaRPr>
          </a:p>
        </p:txBody>
      </p:sp>
      <p:sp>
        <p:nvSpPr>
          <p:cNvPr id="35" name="Đáp án 3-LV1"/>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Kali</a:t>
            </a:r>
            <a:endParaRPr lang="en-US" sz="2400" b="1" dirty="0">
              <a:latin typeface="Arial" panose="020B0604020202020204" pitchFamily="34" charset="0"/>
              <a:cs typeface="Arial" panose="020B0604020202020204" pitchFamily="34" charset="0"/>
            </a:endParaRPr>
          </a:p>
        </p:txBody>
      </p:sp>
      <p:sp>
        <p:nvSpPr>
          <p:cNvPr id="36" name="Đáp án 2-LV1"/>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Đồng</a:t>
            </a:r>
            <a:endParaRPr lang="en-US" sz="2400" b="1" dirty="0">
              <a:latin typeface="Arial" panose="020B0604020202020204" pitchFamily="34" charset="0"/>
              <a:cs typeface="Arial" panose="020B0604020202020204" pitchFamily="34" charset="0"/>
            </a:endParaRPr>
          </a:p>
        </p:txBody>
      </p:sp>
      <p:sp>
        <p:nvSpPr>
          <p:cNvPr id="37" name="Đáp án 4-LV1"/>
          <p:cNvSpPr/>
          <p:nvPr/>
        </p:nvSpPr>
        <p:spPr>
          <a:xfrm>
            <a:off x="9562075"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Canxi</a:t>
            </a:r>
            <a:endParaRPr lang="en-US" sz="2400" b="1" dirty="0">
              <a:latin typeface="Arial" panose="020B0604020202020204" pitchFamily="34" charset="0"/>
              <a:cs typeface="Arial" panose="020B0604020202020204" pitchFamily="34" charset="0"/>
            </a:endParaRP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2000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3959 0.01274 " pathEditMode="relative" rAng="0" ptsTypes="AA">
                                      <p:cBhvr>
                                        <p:cTn id="59" dur="500" fill="hold"/>
                                        <p:tgtEl>
                                          <p:spTgt spid="19"/>
                                        </p:tgtEl>
                                        <p:attrNameLst>
                                          <p:attrName>ppt_x</p:attrName>
                                          <p:attrName>ppt_y</p:attrName>
                                        </p:attrNameLst>
                                      </p:cBhvr>
                                      <p:rCtr x="16602" y="417"/>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50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64792 -0.44884 " pathEditMode="relative" rAng="0" ptsTypes="AA">
                                      <p:cBhvr>
                                        <p:cTn id="79" dur="500" fill="hold"/>
                                        <p:tgtEl>
                                          <p:spTgt spid="19"/>
                                        </p:tgtEl>
                                        <p:attrNameLst>
                                          <p:attrName>ppt_x</p:attrName>
                                          <p:attrName>ppt_y</p:attrName>
                                        </p:attrNameLst>
                                      </p:cBhvr>
                                      <p:rCtr x="32396" y="-22454"/>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50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30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12136 -0.29189 " pathEditMode="relative" rAng="0" ptsTypes="AA">
                                      <p:cBhvr>
                                        <p:cTn id="111" dur="500" fill="hold"/>
                                        <p:tgtEl>
                                          <p:spTgt spid="19"/>
                                        </p:tgtEl>
                                        <p:attrNameLst>
                                          <p:attrName>ppt_x</p:attrName>
                                          <p:attrName>ppt_y</p:attrName>
                                        </p:attrNameLst>
                                      </p:cBhvr>
                                      <p:rCtr x="6068" y="-14606"/>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400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ảng tuần hoàn các nguyên tố hóa học – SONG PHƯƠNG"/>
          <p:cNvPicPr>
            <a:picLocks noChangeAspect="1" noChangeArrowheads="1"/>
          </p:cNvPicPr>
          <p:nvPr/>
        </p:nvPicPr>
        <p:blipFill>
          <a:blip r:embed="rId2"/>
          <a:srcRect/>
          <a:stretch>
            <a:fillRect/>
          </a:stretch>
        </p:blipFill>
        <p:spPr bwMode="auto">
          <a:xfrm>
            <a:off x="2285974" y="1047733"/>
            <a:ext cx="7334301" cy="3714776"/>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9220200" y="5554621"/>
            <a:ext cx="1346200" cy="1206500"/>
          </a:xfrm>
          <a:prstGeom prst="rect">
            <a:avLst/>
          </a:prstGeom>
        </p:spPr>
      </p:pic>
      <p:sp>
        <p:nvSpPr>
          <p:cNvPr id="6" name="Rectangle 5">
            <a:hlinkClick r:id="rId4" action="ppaction://hlinksldjump"/>
          </p:cNvPr>
          <p:cNvSpPr/>
          <p:nvPr/>
        </p:nvSpPr>
        <p:spPr>
          <a:xfrm>
            <a:off x="2285973"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anose="02020603050405020304" pitchFamily="18" charset="0"/>
                <a:cs typeface="Times New Roman" panose="02020603050405020304" pitchFamily="18" charset="0"/>
                <a:hlinkClick r:id="rId5" action="ppaction://hlinksldjump"/>
              </a:rPr>
              <a:t>1</a:t>
            </a:r>
            <a:endParaRPr lang="en-US" sz="9600" b="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095736"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anose="02020603050405020304" pitchFamily="18" charset="0"/>
                <a:cs typeface="Times New Roman" panose="02020603050405020304" pitchFamily="18" charset="0"/>
                <a:hlinkClick r:id="rId6" action="ppaction://hlinksldjump"/>
              </a:rPr>
              <a:t>2</a:t>
            </a:r>
            <a:endParaRPr lang="en-US" sz="9600" b="1" dirty="0">
              <a:solidFill>
                <a:schemeClr val="bg1"/>
              </a:solidFill>
              <a:latin typeface="Times New Roman" panose="02020603050405020304" pitchFamily="18" charset="0"/>
              <a:cs typeface="Times New Roman" panose="02020603050405020304" pitchFamily="18" charset="0"/>
            </a:endParaRPr>
          </a:p>
        </p:txBody>
      </p:sp>
      <p:sp>
        <p:nvSpPr>
          <p:cNvPr id="8" name="Rectangle 7">
            <a:hlinkClick r:id="rId7" action="ppaction://hlinksldjump"/>
          </p:cNvPr>
          <p:cNvSpPr/>
          <p:nvPr/>
        </p:nvSpPr>
        <p:spPr>
          <a:xfrm>
            <a:off x="5905499"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anose="02020603050405020304" pitchFamily="18" charset="0"/>
                <a:cs typeface="Times New Roman" panose="02020603050405020304" pitchFamily="18" charset="0"/>
                <a:hlinkClick r:id="rId8" action="ppaction://hlinksldjump"/>
              </a:rPr>
              <a:t>3</a:t>
            </a:r>
            <a:endParaRPr lang="en-US" sz="9600" b="1" dirty="0">
              <a:solidFill>
                <a:schemeClr val="bg1"/>
              </a:solidFill>
              <a:latin typeface="Times New Roman" panose="02020603050405020304" pitchFamily="18" charset="0"/>
              <a:cs typeface="Times New Roman" panose="02020603050405020304" pitchFamily="18" charset="0"/>
            </a:endParaRPr>
          </a:p>
        </p:txBody>
      </p:sp>
      <p:sp>
        <p:nvSpPr>
          <p:cNvPr id="9" name="Rectangle 8">
            <a:hlinkClick r:id="rId4" action="ppaction://hlinksldjump"/>
          </p:cNvPr>
          <p:cNvSpPr/>
          <p:nvPr/>
        </p:nvSpPr>
        <p:spPr>
          <a:xfrm>
            <a:off x="7715261"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anose="02020603050405020304" pitchFamily="18" charset="0"/>
                <a:cs typeface="Times New Roman" panose="02020603050405020304" pitchFamily="18" charset="0"/>
                <a:hlinkClick r:id="rId9" action="ppaction://hlinksldjump"/>
              </a:rPr>
              <a:t>4</a:t>
            </a:r>
            <a:endParaRPr lang="en-US" sz="9600" b="1" dirty="0">
              <a:solidFill>
                <a:schemeClr val="bg1"/>
              </a:solidFill>
              <a:latin typeface="Times New Roman" panose="02020603050405020304" pitchFamily="18" charset="0"/>
              <a:cs typeface="Times New Roman" panose="02020603050405020304" pitchFamily="18" charset="0"/>
            </a:endParaRPr>
          </a:p>
        </p:txBody>
      </p:sp>
      <p:sp>
        <p:nvSpPr>
          <p:cNvPr id="10" name="Rectangle 9">
            <a:hlinkClick r:id="rId10" action="ppaction://hlinksldjump"/>
          </p:cNvPr>
          <p:cNvSpPr/>
          <p:nvPr/>
        </p:nvSpPr>
        <p:spPr>
          <a:xfrm>
            <a:off x="2257418" y="28765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anose="02020603050405020304" pitchFamily="18" charset="0"/>
                <a:cs typeface="Times New Roman" panose="02020603050405020304" pitchFamily="18" charset="0"/>
                <a:hlinkClick r:id="rId11" action="ppaction://hlinksldjump"/>
              </a:rPr>
              <a:t>5</a:t>
            </a:r>
            <a:endParaRPr lang="en-US" sz="9600" b="1" dirty="0">
              <a:solidFill>
                <a:schemeClr val="bg1"/>
              </a:solidFill>
              <a:latin typeface="Times New Roman" panose="02020603050405020304" pitchFamily="18" charset="0"/>
              <a:cs typeface="Times New Roman" panose="02020603050405020304" pitchFamily="18" charset="0"/>
            </a:endParaRPr>
          </a:p>
        </p:txBody>
      </p:sp>
      <p:sp>
        <p:nvSpPr>
          <p:cNvPr id="11" name="Rectangle 10">
            <a:hlinkClick r:id="rId7" action="ppaction://hlinksldjump"/>
          </p:cNvPr>
          <p:cNvSpPr/>
          <p:nvPr/>
        </p:nvSpPr>
        <p:spPr>
          <a:xfrm>
            <a:off x="4095736"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anose="02020603050405020304" pitchFamily="18" charset="0"/>
                <a:cs typeface="Times New Roman" panose="02020603050405020304" pitchFamily="18" charset="0"/>
                <a:hlinkClick r:id="rId12" action="ppaction://hlinksldjump"/>
              </a:rPr>
              <a:t>6</a:t>
            </a:r>
            <a:endParaRPr lang="en-US" sz="9600" b="1" dirty="0">
              <a:solidFill>
                <a:schemeClr val="bg1"/>
              </a:solidFill>
              <a:latin typeface="Times New Roman" panose="02020603050405020304" pitchFamily="18" charset="0"/>
              <a:cs typeface="Times New Roman" panose="02020603050405020304" pitchFamily="18" charset="0"/>
            </a:endParaRPr>
          </a:p>
        </p:txBody>
      </p:sp>
      <p:sp>
        <p:nvSpPr>
          <p:cNvPr id="12" name="Rectangle 11">
            <a:hlinkClick r:id="rId13" action="ppaction://hlinksldjump"/>
          </p:cNvPr>
          <p:cNvSpPr/>
          <p:nvPr/>
        </p:nvSpPr>
        <p:spPr>
          <a:xfrm>
            <a:off x="5905499"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anose="02020603050405020304" pitchFamily="18" charset="0"/>
                <a:cs typeface="Times New Roman" panose="02020603050405020304" pitchFamily="18" charset="0"/>
                <a:hlinkClick r:id="rId14" action="ppaction://hlinksldjump"/>
              </a:rPr>
              <a:t>7</a:t>
            </a:r>
            <a:endParaRPr lang="en-US" sz="9600" b="1" dirty="0">
              <a:solidFill>
                <a:schemeClr val="bg1"/>
              </a:solidFill>
              <a:latin typeface="Times New Roman" panose="02020603050405020304" pitchFamily="18" charset="0"/>
              <a:cs typeface="Times New Roman" panose="02020603050405020304" pitchFamily="18" charset="0"/>
            </a:endParaRPr>
          </a:p>
        </p:txBody>
      </p:sp>
      <p:sp>
        <p:nvSpPr>
          <p:cNvPr id="13" name="Rectangle 12">
            <a:hlinkClick r:id="rId15" action="ppaction://hlinksldjump"/>
          </p:cNvPr>
          <p:cNvSpPr/>
          <p:nvPr/>
        </p:nvSpPr>
        <p:spPr>
          <a:xfrm>
            <a:off x="7715261"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anose="02020603050405020304" pitchFamily="18" charset="0"/>
                <a:cs typeface="Times New Roman" panose="02020603050405020304" pitchFamily="18" charset="0"/>
                <a:hlinkClick r:id="rId16" action="ppaction://hlinksldjump"/>
              </a:rPr>
              <a:t>8</a:t>
            </a:r>
            <a:endParaRPr lang="en-US" sz="9600" b="1" dirty="0">
              <a:solidFill>
                <a:schemeClr val="bg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4175065" y="-73438"/>
            <a:ext cx="3700692" cy="1025987"/>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865"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Ô SỐ BÍ ẨN</a:t>
            </a:r>
          </a:p>
        </p:txBody>
      </p:sp>
      <p:sp>
        <p:nvSpPr>
          <p:cNvPr id="15" name="TextBox 14"/>
          <p:cNvSpPr txBox="1"/>
          <p:nvPr/>
        </p:nvSpPr>
        <p:spPr>
          <a:xfrm>
            <a:off x="1809720" y="4953011"/>
            <a:ext cx="8162812" cy="666786"/>
          </a:xfrm>
          <a:prstGeom prst="rect">
            <a:avLst/>
          </a:prstGeom>
          <a:noFill/>
        </p:spPr>
        <p:txBody>
          <a:bodyPr wrap="none" rtlCol="0">
            <a:spAutoFit/>
          </a:bodyPr>
          <a:lstStyle/>
          <a:p>
            <a:r>
              <a:rPr lang="en-US" sz="3735" b="1" dirty="0" err="1">
                <a:solidFill>
                  <a:schemeClr val="bg1"/>
                </a:solidFill>
                <a:latin typeface="Times New Roman" panose="02020603050405020304" pitchFamily="18" charset="0"/>
                <a:cs typeface="Times New Roman" panose="02020603050405020304" pitchFamily="18" charset="0"/>
              </a:rPr>
              <a:t>Bảng</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tuần</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hoàn</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các</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nguyên</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tố</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hóa</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học</a:t>
            </a:r>
            <a:r>
              <a:rPr lang="en-US" sz="3735" b="1" dirty="0">
                <a:solidFill>
                  <a:schemeClr val="bg1"/>
                </a:solidFill>
                <a:latin typeface="Times New Roman" panose="02020603050405020304" pitchFamily="18" charset="0"/>
                <a:cs typeface="Times New Roman" panose="02020603050405020304" pitchFamily="18" charset="0"/>
              </a:rPr>
              <a:t> </a:t>
            </a:r>
          </a:p>
        </p:txBody>
      </p:sp>
      <p:sp>
        <p:nvSpPr>
          <p:cNvPr id="2" name="Oval 1">
            <a:hlinkClick r:id="rId17" action="ppaction://hlinksldjump"/>
          </p:cNvPr>
          <p:cNvSpPr/>
          <p:nvPr/>
        </p:nvSpPr>
        <p:spPr>
          <a:xfrm>
            <a:off x="10842171" y="5700671"/>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slide61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clickEffect">
                                  <p:stCondLst>
                                    <p:cond delay="0"/>
                                  </p:stCondLst>
                                  <p:childTnLst>
                                    <p:animEffect transition="out" filter="checkerboard(across)">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2000"/>
                                        <p:tgtEl>
                                          <p:spTgt spid="9"/>
                                        </p:tgtEl>
                                      </p:cBhvr>
                                    </p:animEffect>
                                    <p:set>
                                      <p:cBhvr>
                                        <p:cTn id="3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2000"/>
                                        <p:tgtEl>
                                          <p:spTgt spid="10"/>
                                        </p:tgtEl>
                                      </p:cBhvr>
                                    </p:animEffect>
                                    <p:set>
                                      <p:cBhvr>
                                        <p:cTn id="3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8" presetClass="exit" presetSubtype="16" fill="hold" grpId="0" nodeType="clickEffect">
                                  <p:stCondLst>
                                    <p:cond delay="0"/>
                                  </p:stCondLst>
                                  <p:childTnLst>
                                    <p:animEffect transition="out" filter="diamond(in)">
                                      <p:cBhvr>
                                        <p:cTn id="42" dur="2000"/>
                                        <p:tgtEl>
                                          <p:spTgt spid="11"/>
                                        </p:tgtEl>
                                      </p:cBhvr>
                                    </p:animEffect>
                                    <p:set>
                                      <p:cBhvr>
                                        <p:cTn id="4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5" presetClass="exit" presetSubtype="10" fill="hold" grpId="0" nodeType="clickEffect">
                                  <p:stCondLst>
                                    <p:cond delay="0"/>
                                  </p:stCondLst>
                                  <p:childTnLst>
                                    <p:animEffect transition="out" filter="checkerboard(across)">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8" presetClass="exit" presetSubtype="16" fill="hold" grpId="0" nodeType="clickEffect">
                                  <p:stCondLst>
                                    <p:cond delay="0"/>
                                  </p:stCondLst>
                                  <p:childTnLst>
                                    <p:animEffect transition="out" filter="diamond(in)">
                                      <p:cBhvr>
                                        <p:cTn id="54" dur="2000"/>
                                        <p:tgtEl>
                                          <p:spTgt spid="13"/>
                                        </p:tgtEl>
                                      </p:cBhvr>
                                    </p:animEffect>
                                    <p:set>
                                      <p:cBhvr>
                                        <p:cTn id="5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6" action="ppaction://hlinksldjump"/>
          </p:cNvPr>
          <p:cNvSpPr/>
          <p:nvPr/>
        </p:nvSpPr>
        <p:spPr>
          <a:xfrm>
            <a:off x="1579419"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5" b="1" dirty="0">
                <a:solidFill>
                  <a:srgbClr val="FFFF00"/>
                </a:solidFill>
                <a:latin typeface="Times New Roman" panose="02020603050405020304" pitchFamily="18" charset="0"/>
                <a:cs typeface="Times New Roman" panose="02020603050405020304" pitchFamily="18" charset="0"/>
                <a:hlinkClick r:id="rId7" action="ppaction://hlinksldjump"/>
              </a:rPr>
              <a:t>THỜI</a:t>
            </a:r>
            <a:r>
              <a:rPr lang="en-US" sz="2135" b="1" dirty="0">
                <a:solidFill>
                  <a:srgbClr val="FFFF00"/>
                </a:solidFill>
                <a:latin typeface="Times New Roman" panose="02020603050405020304" pitchFamily="18" charset="0"/>
                <a:cs typeface="Times New Roman" panose="02020603050405020304" pitchFamily="18" charset="0"/>
              </a:rPr>
              <a:t> GIAN</a:t>
            </a:r>
          </a:p>
        </p:txBody>
      </p:sp>
      <p:sp>
        <p:nvSpPr>
          <p:cNvPr id="42" name="Rectangle 41"/>
          <p:cNvSpPr/>
          <p:nvPr/>
        </p:nvSpPr>
        <p:spPr>
          <a:xfrm>
            <a:off x="3155453" y="5247884"/>
            <a:ext cx="5890343" cy="1025987"/>
          </a:xfrm>
          <a:prstGeom prst="rect">
            <a:avLst/>
          </a:prstGeom>
          <a:noFill/>
        </p:spPr>
        <p:txBody>
          <a:bodyPr wrap="square" lIns="121920" tIns="60960" rIns="121920" bIns="60960">
            <a:spAutoFit/>
          </a:bodyPr>
          <a:lstStyle/>
          <a:p>
            <a:pPr algn="ctr"/>
            <a:r>
              <a:rPr lang="en-US" sz="5865">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HẾT GIỜ</a:t>
            </a:r>
          </a:p>
        </p:txBody>
      </p:sp>
      <p:sp>
        <p:nvSpPr>
          <p:cNvPr id="6" name="Snip Diagonal Corner Rectangle 5"/>
          <p:cNvSpPr/>
          <p:nvPr/>
        </p:nvSpPr>
        <p:spPr>
          <a:xfrm>
            <a:off x="1579419"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5" dirty="0">
                <a:solidFill>
                  <a:srgbClr val="002060"/>
                </a:solidFill>
                <a:latin typeface="Times New Roman" panose="02020603050405020304" pitchFamily="18" charset="0"/>
                <a:cs typeface="Times New Roman" panose="02020603050405020304" pitchFamily="18" charset="0"/>
              </a:rPr>
              <a:t>CÂU HỎI 1</a:t>
            </a:r>
            <a:r>
              <a:rPr lang="en-US" sz="4265">
                <a:solidFill>
                  <a:srgbClr val="002060"/>
                </a:solidFill>
                <a:latin typeface="Times New Roman" panose="02020603050405020304" pitchFamily="18" charset="0"/>
                <a:cs typeface="Times New Roman" panose="02020603050405020304" pitchFamily="18" charset="0"/>
              </a:rPr>
              <a:t>. </a:t>
            </a:r>
          </a:p>
          <a:p>
            <a:pPr algn="ctr"/>
            <a:r>
              <a:rPr lang="en-US" sz="3735" b="1">
                <a:solidFill>
                  <a:schemeClr val="tx2"/>
                </a:solidFill>
                <a:latin typeface="Times New Roman" panose="02020603050405020304" pitchFamily="18" charset="0"/>
                <a:cs typeface="Times New Roman" panose="02020603050405020304" pitchFamily="18" charset="0"/>
              </a:rPr>
              <a:t>Nguyên tố hóa học fluorine có kí hiệu là :</a:t>
            </a:r>
            <a:endParaRPr lang="en-US" sz="3735" b="1" dirty="0">
              <a:solidFill>
                <a:schemeClr val="tx2"/>
              </a:solidFill>
              <a:latin typeface="Times New Roman" panose="02020603050405020304" pitchFamily="18" charset="0"/>
              <a:cs typeface="Times New Roman" panose="02020603050405020304" pitchFamily="18" charset="0"/>
            </a:endParaRPr>
          </a:p>
        </p:txBody>
      </p:sp>
      <p:sp>
        <p:nvSpPr>
          <p:cNvPr id="7" name="Snip Diagonal Corner Rectangle 6"/>
          <p:cNvSpPr/>
          <p:nvPr/>
        </p:nvSpPr>
        <p:spPr>
          <a:xfrm>
            <a:off x="1579419"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Fl</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8" name="Snip Diagonal Corner Rectangle 17"/>
          <p:cNvSpPr/>
          <p:nvPr/>
        </p:nvSpPr>
        <p:spPr>
          <a:xfrm>
            <a:off x="6811819"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F</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4847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8</a:t>
            </a:r>
          </a:p>
        </p:txBody>
      </p:sp>
      <p:sp>
        <p:nvSpPr>
          <p:cNvPr id="31" name="Rectangle 30"/>
          <p:cNvSpPr/>
          <p:nvPr/>
        </p:nvSpPr>
        <p:spPr>
          <a:xfrm>
            <a:off x="5558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7</a:t>
            </a:r>
          </a:p>
        </p:txBody>
      </p:sp>
      <p:sp>
        <p:nvSpPr>
          <p:cNvPr id="32" name="Rectangle 31"/>
          <p:cNvSpPr/>
          <p:nvPr/>
        </p:nvSpPr>
        <p:spPr>
          <a:xfrm>
            <a:off x="6269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6</a:t>
            </a:r>
          </a:p>
        </p:txBody>
      </p:sp>
      <p:sp>
        <p:nvSpPr>
          <p:cNvPr id="33" name="Rectangle 32"/>
          <p:cNvSpPr/>
          <p:nvPr/>
        </p:nvSpPr>
        <p:spPr>
          <a:xfrm>
            <a:off x="6981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5</a:t>
            </a:r>
          </a:p>
        </p:txBody>
      </p:sp>
      <p:sp>
        <p:nvSpPr>
          <p:cNvPr id="34" name="Rectangle 33"/>
          <p:cNvSpPr/>
          <p:nvPr/>
        </p:nvSpPr>
        <p:spPr>
          <a:xfrm>
            <a:off x="7692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4</a:t>
            </a:r>
          </a:p>
        </p:txBody>
      </p:sp>
      <p:sp>
        <p:nvSpPr>
          <p:cNvPr id="35" name="Rectangle 34"/>
          <p:cNvSpPr/>
          <p:nvPr/>
        </p:nvSpPr>
        <p:spPr>
          <a:xfrm>
            <a:off x="8403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3</a:t>
            </a:r>
          </a:p>
        </p:txBody>
      </p:sp>
      <p:sp>
        <p:nvSpPr>
          <p:cNvPr id="36" name="Rectangle 35"/>
          <p:cNvSpPr/>
          <p:nvPr/>
        </p:nvSpPr>
        <p:spPr>
          <a:xfrm>
            <a:off x="9114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2</a:t>
            </a:r>
          </a:p>
        </p:txBody>
      </p:sp>
      <p:sp>
        <p:nvSpPr>
          <p:cNvPr id="37" name="Rectangle 36"/>
          <p:cNvSpPr/>
          <p:nvPr/>
        </p:nvSpPr>
        <p:spPr>
          <a:xfrm>
            <a:off x="9825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a:t>
            </a:r>
          </a:p>
        </p:txBody>
      </p:sp>
      <p:sp>
        <p:nvSpPr>
          <p:cNvPr id="39" name="Rectangle 38"/>
          <p:cNvSpPr/>
          <p:nvPr/>
        </p:nvSpPr>
        <p:spPr>
          <a:xfrm>
            <a:off x="3425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10</a:t>
            </a:r>
          </a:p>
        </p:txBody>
      </p:sp>
      <p:sp>
        <p:nvSpPr>
          <p:cNvPr id="40" name="Rectangle 39"/>
          <p:cNvSpPr/>
          <p:nvPr/>
        </p:nvSpPr>
        <p:spPr>
          <a:xfrm>
            <a:off x="4136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
                </p14:media>
              </p:ext>
            </p:extLst>
          </p:nvPr>
        </p:nvPicPr>
        <p:blipFill>
          <a:blip r:embed="rId8" cstate="print"/>
          <a:stretch>
            <a:fillRect/>
          </a:stretch>
        </p:blipFill>
        <p:spPr>
          <a:xfrm>
            <a:off x="12395200" y="188927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ythrough/>
        <p:sndAc>
          <p:stSnd>
            <p:snd r:embed="rId5"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49"/>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49"/>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49"/>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49"/>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49"/>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49"/>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5" b="1" dirty="0">
                <a:solidFill>
                  <a:srgbClr val="FFFF00"/>
                </a:solidFill>
                <a:latin typeface="Times New Roman" panose="02020603050405020304" pitchFamily="18" charset="0"/>
                <a:cs typeface="Times New Roman" panose="02020603050405020304" pitchFamily="18" charset="0"/>
                <a:hlinkClick r:id="rId6" action="ppaction://hlinksldjump"/>
              </a:rPr>
              <a:t>THỜI</a:t>
            </a:r>
            <a:r>
              <a:rPr lang="en-US" sz="2135" b="1" dirty="0">
                <a:solidFill>
                  <a:srgbClr val="FFFF00"/>
                </a:solidFill>
                <a:latin typeface="Times New Roman" panose="02020603050405020304" pitchFamily="18" charset="0"/>
                <a:cs typeface="Times New Roman" panose="02020603050405020304"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5">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5" dirty="0" err="1">
                <a:solidFill>
                  <a:srgbClr val="002060"/>
                </a:solidFill>
                <a:latin typeface="Times New Roman" panose="02020603050405020304" pitchFamily="18" charset="0"/>
                <a:cs typeface="Times New Roman" panose="02020603050405020304" pitchFamily="18" charset="0"/>
              </a:rPr>
              <a:t>Câu</a:t>
            </a:r>
            <a:r>
              <a:rPr lang="en-US" sz="4265" dirty="0">
                <a:solidFill>
                  <a:srgbClr val="002060"/>
                </a:solidFill>
                <a:latin typeface="Times New Roman" panose="02020603050405020304" pitchFamily="18" charset="0"/>
                <a:cs typeface="Times New Roman" panose="02020603050405020304" pitchFamily="18" charset="0"/>
              </a:rPr>
              <a:t> </a:t>
            </a:r>
            <a:r>
              <a:rPr lang="en-US" sz="4265" dirty="0" err="1">
                <a:solidFill>
                  <a:srgbClr val="002060"/>
                </a:solidFill>
                <a:latin typeface="Times New Roman" panose="02020603050405020304" pitchFamily="18" charset="0"/>
                <a:cs typeface="Times New Roman" panose="02020603050405020304" pitchFamily="18" charset="0"/>
              </a:rPr>
              <a:t>hỏi</a:t>
            </a:r>
            <a:r>
              <a:rPr lang="en-US" sz="4265" dirty="0">
                <a:solidFill>
                  <a:srgbClr val="002060"/>
                </a:solidFill>
                <a:latin typeface="Times New Roman" panose="02020603050405020304" pitchFamily="18" charset="0"/>
                <a:cs typeface="Times New Roman" panose="02020603050405020304" pitchFamily="18" charset="0"/>
              </a:rPr>
              <a:t> 2 </a:t>
            </a:r>
            <a:r>
              <a:rPr lang="en-US" sz="4265">
                <a:solidFill>
                  <a:srgbClr val="002060"/>
                </a:solidFill>
                <a:latin typeface="Times New Roman" panose="02020603050405020304" pitchFamily="18" charset="0"/>
                <a:cs typeface="Times New Roman" panose="02020603050405020304" pitchFamily="18" charset="0"/>
              </a:rPr>
              <a:t>. </a:t>
            </a:r>
          </a:p>
          <a:p>
            <a:pPr algn="ctr"/>
            <a:r>
              <a:rPr lang="en-US" sz="4265">
                <a:solidFill>
                  <a:srgbClr val="002060"/>
                </a:solidFill>
                <a:latin typeface="Times New Roman" panose="02020603050405020304" pitchFamily="18" charset="0"/>
                <a:cs typeface="Times New Roman" panose="02020603050405020304" pitchFamily="18" charset="0"/>
              </a:rPr>
              <a:t>K là kí hiệu hóa học của nguyên tố nào sau đây ?</a:t>
            </a:r>
            <a:endParaRPr lang="en-US" sz="4265" dirty="0">
              <a:solidFill>
                <a:srgbClr val="002060"/>
              </a:solidFill>
              <a:latin typeface="Times New Roman" panose="02020603050405020304" pitchFamily="18" charset="0"/>
              <a:cs typeface="Times New Roman" panose="02020603050405020304" pitchFamily="18" charset="0"/>
            </a:endParaRPr>
          </a:p>
        </p:txBody>
      </p:sp>
      <p:sp>
        <p:nvSpPr>
          <p:cNvPr id="7" name="Snip Diagonal Corner Rectangle 6"/>
          <p:cNvSpPr/>
          <p:nvPr/>
        </p:nvSpPr>
        <p:spPr>
          <a:xfrm>
            <a:off x="6572253"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Calcium</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8" name="Snip Diagonal Corner Rectangle 17"/>
          <p:cNvSpPr/>
          <p:nvPr/>
        </p:nvSpPr>
        <p:spPr>
          <a:xfrm>
            <a:off x="2003577" y="3184524"/>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rPr>
              <a:t>Potassium ( Kali)</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
                </p14:media>
              </p:ext>
            </p:extLst>
          </p:nvPr>
        </p:nvPicPr>
        <p:blipFill>
          <a:blip r:embed="rId7" cstate="print"/>
          <a:stretch>
            <a:fillRect/>
          </a:stretch>
        </p:blipFill>
        <p:spPr>
          <a:xfrm>
            <a:off x="12395200" y="188927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49"/>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49"/>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49"/>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49"/>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49"/>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49"/>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5" b="1" dirty="0">
                <a:solidFill>
                  <a:srgbClr val="FFFF00"/>
                </a:solidFill>
                <a:latin typeface="Times New Roman" panose="02020603050405020304" pitchFamily="18" charset="0"/>
                <a:cs typeface="Times New Roman" panose="02020603050405020304" pitchFamily="18" charset="0"/>
                <a:hlinkClick r:id="rId6" action="ppaction://hlinksldjump"/>
              </a:rPr>
              <a:t>THỜI</a:t>
            </a:r>
            <a:r>
              <a:rPr lang="en-US" sz="2135" b="1" dirty="0">
                <a:solidFill>
                  <a:srgbClr val="FFFF00"/>
                </a:solidFill>
                <a:latin typeface="Times New Roman" panose="02020603050405020304" pitchFamily="18" charset="0"/>
                <a:cs typeface="Times New Roman" panose="02020603050405020304"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5">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5">
                <a:solidFill>
                  <a:srgbClr val="002060"/>
                </a:solidFill>
                <a:latin typeface="Times New Roman" panose="02020603050405020304" pitchFamily="18" charset="0"/>
                <a:cs typeface="Times New Roman" panose="02020603050405020304" pitchFamily="18" charset="0"/>
              </a:rPr>
              <a:t> CÂU HỎI 3</a:t>
            </a:r>
          </a:p>
          <a:p>
            <a:pPr algn="ctr"/>
            <a:r>
              <a:rPr lang="en-US" sz="4265">
                <a:solidFill>
                  <a:srgbClr val="002060"/>
                </a:solidFill>
                <a:latin typeface="Times New Roman" panose="02020603050405020304" pitchFamily="18" charset="0"/>
                <a:cs typeface="Times New Roman" panose="02020603050405020304" pitchFamily="18" charset="0"/>
              </a:rPr>
              <a:t>Nguyên tố Sodium có kí hiệu hóa học là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S</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Na</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
                </p14:media>
              </p:ext>
            </p:extLst>
          </p:nvPr>
        </p:nvPicPr>
        <p:blipFill>
          <a:blip r:embed="rId7" cstate="print"/>
          <a:stretch>
            <a:fillRect/>
          </a:stretch>
        </p:blipFill>
        <p:spPr>
          <a:xfrm>
            <a:off x="12395200" y="188927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49"/>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49"/>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49"/>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49"/>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49"/>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49"/>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5" b="1" dirty="0">
                <a:solidFill>
                  <a:srgbClr val="FFFF00"/>
                </a:solidFill>
                <a:latin typeface="Times New Roman" panose="02020603050405020304" pitchFamily="18" charset="0"/>
                <a:cs typeface="Times New Roman" panose="02020603050405020304" pitchFamily="18" charset="0"/>
                <a:hlinkClick r:id="rId6" action="ppaction://hlinksldjump"/>
              </a:rPr>
              <a:t>THỜI</a:t>
            </a:r>
            <a:r>
              <a:rPr lang="en-US" sz="2135" b="1" dirty="0">
                <a:solidFill>
                  <a:srgbClr val="FFFF00"/>
                </a:solidFill>
                <a:latin typeface="Times New Roman" panose="02020603050405020304" pitchFamily="18" charset="0"/>
                <a:cs typeface="Times New Roman" panose="02020603050405020304"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5">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5">
                <a:solidFill>
                  <a:srgbClr val="002060"/>
                </a:solidFill>
                <a:latin typeface="Times New Roman" panose="02020603050405020304" pitchFamily="18" charset="0"/>
                <a:cs typeface="Times New Roman" panose="02020603050405020304" pitchFamily="18" charset="0"/>
              </a:rPr>
              <a:t>CÂU HỎI 4</a:t>
            </a:r>
          </a:p>
          <a:p>
            <a:pPr algn="ctr"/>
            <a:r>
              <a:rPr lang="en-US" sz="4265">
                <a:solidFill>
                  <a:srgbClr val="002060"/>
                </a:solidFill>
                <a:latin typeface="Times New Roman" panose="02020603050405020304" pitchFamily="18" charset="0"/>
                <a:cs typeface="Times New Roman" panose="02020603050405020304" pitchFamily="18" charset="0"/>
              </a:rPr>
              <a:t>Nguyên tố hóa học nào là thành phần cấu tạo Hemoglobin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Al ( aluminium)</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Fe ( iron) </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
                </p14:media>
              </p:ext>
            </p:extLst>
          </p:nvPr>
        </p:nvPicPr>
        <p:blipFill>
          <a:blip r:embed="rId7" cstate="print"/>
          <a:stretch>
            <a:fillRect/>
          </a:stretch>
        </p:blipFill>
        <p:spPr>
          <a:xfrm>
            <a:off x="12395200" y="188927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49"/>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49"/>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49"/>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49"/>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49"/>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49"/>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5" b="1" dirty="0">
                <a:solidFill>
                  <a:srgbClr val="FFFF00"/>
                </a:solidFill>
                <a:latin typeface="Times New Roman" panose="02020603050405020304" pitchFamily="18" charset="0"/>
                <a:cs typeface="Times New Roman" panose="02020603050405020304" pitchFamily="18" charset="0"/>
                <a:hlinkClick r:id="rId6" action="ppaction://hlinksldjump"/>
              </a:rPr>
              <a:t>THỜI</a:t>
            </a:r>
            <a:r>
              <a:rPr lang="en-US" sz="2135" b="1" dirty="0">
                <a:solidFill>
                  <a:srgbClr val="FFFF00"/>
                </a:solidFill>
                <a:latin typeface="Times New Roman" panose="02020603050405020304" pitchFamily="18" charset="0"/>
                <a:cs typeface="Times New Roman" panose="02020603050405020304" pitchFamily="18" charset="0"/>
              </a:rPr>
              <a:t> </a:t>
            </a:r>
            <a:r>
              <a:rPr lang="en-US" sz="2135" b="1" dirty="0">
                <a:solidFill>
                  <a:srgbClr val="FFFF00"/>
                </a:solidFill>
                <a:latin typeface="Times New Roman" panose="02020603050405020304" pitchFamily="18" charset="0"/>
                <a:cs typeface="Times New Roman" panose="02020603050405020304" pitchFamily="18" charset="0"/>
                <a:hlinkClick r:id="rId6" action="ppaction://hlinksldjump"/>
              </a:rPr>
              <a:t>GIAN</a:t>
            </a:r>
            <a:endParaRPr lang="en-US" sz="2135" b="1" dirty="0">
              <a:solidFill>
                <a:srgbClr val="FFFF00"/>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5">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CÂU HỎI 5</a:t>
            </a:r>
          </a:p>
          <a:p>
            <a:pPr algn="ctr"/>
            <a:r>
              <a:rPr lang="en-US" sz="3200">
                <a:solidFill>
                  <a:srgbClr val="002060"/>
                </a:solidFill>
                <a:latin typeface="Times New Roman" panose="02020603050405020304" pitchFamily="18" charset="0"/>
                <a:cs typeface="Times New Roman" panose="02020603050405020304" pitchFamily="18" charset="0"/>
              </a:rPr>
              <a:t>Muối khoáng của nguyên tố hóa học nào là thành phần quan trọng của xương ?</a:t>
            </a:r>
          </a:p>
        </p:txBody>
      </p:sp>
      <p:sp>
        <p:nvSpPr>
          <p:cNvPr id="7" name="Snip Diagonal Corner Rectangle 6"/>
          <p:cNvSpPr/>
          <p:nvPr/>
        </p:nvSpPr>
        <p:spPr>
          <a:xfrm>
            <a:off x="6381752"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Muối Magnesium</a:t>
            </a:r>
          </a:p>
          <a:p>
            <a:pPr algn="ctr"/>
            <a:r>
              <a:rPr lang="en-US" sz="3200">
                <a:solidFill>
                  <a:schemeClr val="bg1"/>
                </a:solidFill>
                <a:latin typeface="Times New Roman" panose="02020603050405020304" pitchFamily="18" charset="0"/>
                <a:cs typeface="Times New Roman" panose="02020603050405020304" pitchFamily="18" charset="0"/>
              </a:rPr>
              <a:t>( Mg)</a:t>
            </a:r>
          </a:p>
        </p:txBody>
      </p:sp>
      <p:sp>
        <p:nvSpPr>
          <p:cNvPr id="18" name="Snip Diagonal Corner Rectangle 17"/>
          <p:cNvSpPr/>
          <p:nvPr/>
        </p:nvSpPr>
        <p:spPr>
          <a:xfrm>
            <a:off x="2095472" y="3047997"/>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Muối Calcium( Ca)</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
                </p14:media>
              </p:ext>
            </p:extLst>
          </p:nvPr>
        </p:nvPicPr>
        <p:blipFill>
          <a:blip r:embed="rId7" cstate="print"/>
          <a:stretch>
            <a:fillRect/>
          </a:stretch>
        </p:blipFill>
        <p:spPr>
          <a:xfrm>
            <a:off x="12395200" y="188927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49"/>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49"/>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49"/>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49"/>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49"/>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49"/>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5" b="1" dirty="0">
                <a:solidFill>
                  <a:srgbClr val="FFFF00"/>
                </a:solidFill>
                <a:latin typeface="Times New Roman" panose="02020603050405020304" pitchFamily="18" charset="0"/>
                <a:cs typeface="Times New Roman" panose="02020603050405020304" pitchFamily="18" charset="0"/>
                <a:hlinkClick r:id="rId6" action="ppaction://hlinksldjump"/>
              </a:rPr>
              <a:t>THỜI</a:t>
            </a:r>
            <a:r>
              <a:rPr lang="en-US" sz="2135" b="1" dirty="0">
                <a:solidFill>
                  <a:srgbClr val="FFFF00"/>
                </a:solidFill>
                <a:latin typeface="Times New Roman" panose="02020603050405020304" pitchFamily="18" charset="0"/>
                <a:cs typeface="Times New Roman" panose="02020603050405020304" pitchFamily="18" charset="0"/>
              </a:rPr>
              <a:t> </a:t>
            </a:r>
            <a:r>
              <a:rPr lang="en-US" sz="2135" b="1" dirty="0">
                <a:solidFill>
                  <a:srgbClr val="FFFF00"/>
                </a:solidFill>
                <a:latin typeface="Times New Roman" panose="02020603050405020304" pitchFamily="18" charset="0"/>
                <a:cs typeface="Times New Roman" panose="02020603050405020304" pitchFamily="18" charset="0"/>
                <a:hlinkClick r:id="rId6" action="ppaction://hlinksldjump"/>
              </a:rPr>
              <a:t>GIAN</a:t>
            </a:r>
            <a:endParaRPr lang="en-US" sz="2135" b="1" dirty="0">
              <a:solidFill>
                <a:srgbClr val="FFFF00"/>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5">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5">
                <a:solidFill>
                  <a:srgbClr val="002060"/>
                </a:solidFill>
                <a:latin typeface="Times New Roman" panose="02020603050405020304" pitchFamily="18" charset="0"/>
                <a:cs typeface="Times New Roman" panose="02020603050405020304" pitchFamily="18" charset="0"/>
              </a:rPr>
              <a:t>CÂU HỎI 6</a:t>
            </a:r>
          </a:p>
          <a:p>
            <a:pPr algn="ctr"/>
            <a:r>
              <a:rPr lang="en-US" sz="4265">
                <a:solidFill>
                  <a:srgbClr val="002060"/>
                </a:solidFill>
                <a:latin typeface="Times New Roman" panose="02020603050405020304" pitchFamily="18" charset="0"/>
                <a:cs typeface="Times New Roman" panose="02020603050405020304" pitchFamily="18" charset="0"/>
              </a:rPr>
              <a:t>Nguyên tố nitrogen có kí hiệu hóa học là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Ne</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N</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
                </p14:media>
              </p:ext>
            </p:extLst>
          </p:nvPr>
        </p:nvPicPr>
        <p:blipFill>
          <a:blip r:embed="rId7" cstate="print"/>
          <a:stretch>
            <a:fillRect/>
          </a:stretch>
        </p:blipFill>
        <p:spPr>
          <a:xfrm>
            <a:off x="12395200" y="188927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49"/>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49"/>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49"/>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49"/>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49"/>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49"/>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5" b="1" dirty="0">
                <a:solidFill>
                  <a:srgbClr val="FFFF00"/>
                </a:solidFill>
                <a:latin typeface="Times New Roman" panose="02020603050405020304" pitchFamily="18" charset="0"/>
                <a:cs typeface="Times New Roman" panose="02020603050405020304" pitchFamily="18" charset="0"/>
                <a:hlinkClick r:id="rId6" action="ppaction://hlinksldjump"/>
              </a:rPr>
              <a:t>THỜI</a:t>
            </a:r>
            <a:r>
              <a:rPr lang="en-US" sz="2135" b="1" dirty="0">
                <a:solidFill>
                  <a:srgbClr val="FFFF00"/>
                </a:solidFill>
                <a:latin typeface="Times New Roman" panose="02020603050405020304" pitchFamily="18" charset="0"/>
                <a:cs typeface="Times New Roman" panose="02020603050405020304"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5">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5">
                <a:solidFill>
                  <a:srgbClr val="002060"/>
                </a:solidFill>
                <a:latin typeface="Times New Roman" panose="02020603050405020304" pitchFamily="18" charset="0"/>
                <a:cs typeface="Times New Roman" panose="02020603050405020304" pitchFamily="18" charset="0"/>
              </a:rPr>
              <a:t>CÂU HỎI 7</a:t>
            </a:r>
          </a:p>
          <a:p>
            <a:pPr algn="ctr"/>
            <a:r>
              <a:rPr lang="en-US" sz="3735">
                <a:solidFill>
                  <a:srgbClr val="002060"/>
                </a:solidFill>
                <a:latin typeface="Times New Roman" panose="02020603050405020304" pitchFamily="18" charset="0"/>
                <a:cs typeface="Times New Roman" panose="02020603050405020304" pitchFamily="18" charset="0"/>
              </a:rPr>
              <a:t>Nguyên tố hóa học nào sau đây có kí hiệu không xuất phát tên gọi theo IUPAC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Carbon</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Sodium</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
                </p14:media>
              </p:ext>
            </p:extLst>
          </p:nvPr>
        </p:nvPicPr>
        <p:blipFill>
          <a:blip r:embed="rId7" cstate="print"/>
          <a:stretch>
            <a:fillRect/>
          </a:stretch>
        </p:blipFill>
        <p:spPr>
          <a:xfrm>
            <a:off x="12395200" y="1889276"/>
            <a:ext cx="812800" cy="812800"/>
          </a:xfrm>
          <a:prstGeom prst="rect">
            <a:avLst/>
          </a:prstGeom>
        </p:spPr>
      </p:pic>
      <p:sp>
        <p:nvSpPr>
          <p:cNvPr id="3" name="5-Point Star 2"/>
          <p:cNvSpPr/>
          <p:nvPr/>
        </p:nvSpPr>
        <p:spPr>
          <a:xfrm>
            <a:off x="10714181" y="5809129"/>
            <a:ext cx="1474434" cy="6913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hlinkClick r:id="rId6" action="ppaction://hlinksldjump"/>
              </a:rPr>
              <a:t>S54</a:t>
            </a:r>
            <a:endParaRPr lang="en-US"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49"/>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49"/>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49"/>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49"/>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49"/>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49"/>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5" b="1" dirty="0">
                <a:solidFill>
                  <a:srgbClr val="FFFF00"/>
                </a:solidFill>
                <a:latin typeface="Times New Roman" panose="02020603050405020304" pitchFamily="18" charset="0"/>
                <a:cs typeface="Times New Roman" panose="02020603050405020304" pitchFamily="18" charset="0"/>
                <a:hlinkClick r:id="rId6" action="ppaction://hlinksldjump"/>
              </a:rPr>
              <a:t>THỜI</a:t>
            </a:r>
            <a:r>
              <a:rPr lang="en-US" sz="2135" b="1" dirty="0">
                <a:solidFill>
                  <a:srgbClr val="FFFF00"/>
                </a:solidFill>
                <a:latin typeface="Times New Roman" panose="02020603050405020304" pitchFamily="18" charset="0"/>
                <a:cs typeface="Times New Roman" panose="02020603050405020304"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5">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5">
                <a:solidFill>
                  <a:srgbClr val="002060"/>
                </a:solidFill>
                <a:latin typeface="Times New Roman" panose="02020603050405020304" pitchFamily="18" charset="0"/>
                <a:cs typeface="Times New Roman" panose="02020603050405020304" pitchFamily="18" charset="0"/>
              </a:rPr>
              <a:t>CÂU HỎI 8</a:t>
            </a:r>
          </a:p>
          <a:p>
            <a:pPr algn="ctr"/>
            <a:r>
              <a:rPr lang="en-US" sz="4265">
                <a:solidFill>
                  <a:srgbClr val="002060"/>
                </a:solidFill>
                <a:latin typeface="Times New Roman" panose="02020603050405020304" pitchFamily="18" charset="0"/>
                <a:cs typeface="Times New Roman" panose="02020603050405020304" pitchFamily="18" charset="0"/>
              </a:rPr>
              <a:t>Hiện nay có tất cả bao nhiêu nguyên tố hóa học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120 nguyên tố</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118 nguyên tố </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b="1">
                <a:solidFill>
                  <a:srgbClr val="FFFF00"/>
                </a:solidFill>
                <a:latin typeface="Times New Roman" panose="02020603050405020304" pitchFamily="18" charset="0"/>
                <a:cs typeface="Times New Roman" panose="02020603050405020304"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
                </p14:media>
              </p:ext>
            </p:extLst>
          </p:nvPr>
        </p:nvPicPr>
        <p:blipFill>
          <a:blip r:embed="rId7" cstate="print"/>
          <a:stretch>
            <a:fillRect/>
          </a:stretch>
        </p:blipFill>
        <p:spPr>
          <a:xfrm>
            <a:off x="12395200" y="188927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49"/>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49"/>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49"/>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49"/>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49"/>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49"/>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4095751" y="357189"/>
            <a:ext cx="5643563" cy="71437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400" b="1">
                <a:solidFill>
                  <a:srgbClr val="FF0000"/>
                </a:solidFill>
              </a:rPr>
              <a:t>Hướng dẫn về nhà </a:t>
            </a:r>
            <a:endParaRPr lang="vi-VN" sz="4400" b="1">
              <a:solidFill>
                <a:srgbClr val="FF0000"/>
              </a:solidFill>
            </a:endParaRPr>
          </a:p>
        </p:txBody>
      </p:sp>
      <p:sp>
        <p:nvSpPr>
          <p:cNvPr id="4" name="TextBox 3"/>
          <p:cNvSpPr txBox="1">
            <a:spLocks noChangeArrowheads="1"/>
          </p:cNvSpPr>
          <p:nvPr/>
        </p:nvSpPr>
        <p:spPr bwMode="auto">
          <a:xfrm>
            <a:off x="2381251" y="1357313"/>
            <a:ext cx="78581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tx2"/>
                </a:solidFill>
              </a:rPr>
              <a:t>1. Quan sát các đồ dùng, vật dụng trong nhà </a:t>
            </a:r>
            <a:r>
              <a:rPr lang="en-US" altLang="en-US" sz="2800" b="1">
                <a:solidFill>
                  <a:schemeClr val="tx2"/>
                </a:solidFill>
                <a:sym typeface="Wingdings" panose="05000000000000000000" pitchFamily="2" charset="2"/>
              </a:rPr>
              <a:t> đọc tên và kí hiệu các nguyên tố hóa học có trong mẫu vật đó.</a:t>
            </a:r>
            <a:endParaRPr lang="vi-VN" altLang="en-US" sz="2800" b="1">
              <a:solidFill>
                <a:schemeClr val="tx2"/>
              </a:solidFill>
            </a:endParaRPr>
          </a:p>
        </p:txBody>
      </p:sp>
      <p:sp>
        <p:nvSpPr>
          <p:cNvPr id="5" name="TextBox 4"/>
          <p:cNvSpPr txBox="1">
            <a:spLocks noChangeArrowheads="1"/>
          </p:cNvSpPr>
          <p:nvPr/>
        </p:nvSpPr>
        <p:spPr bwMode="auto">
          <a:xfrm>
            <a:off x="2238376" y="2714626"/>
            <a:ext cx="7858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tx2"/>
                </a:solidFill>
              </a:rPr>
              <a:t>2. Tìm hiểu bài 4</a:t>
            </a:r>
            <a:endParaRPr lang="vi-VN" altLang="en-US" sz="2800" b="1">
              <a:solidFill>
                <a:schemeClr val="tx2"/>
              </a:solidFill>
            </a:endParaRPr>
          </a:p>
        </p:txBody>
      </p:sp>
      <p:sp>
        <p:nvSpPr>
          <p:cNvPr id="38918" name="AutoShape 2" descr="bảng nguyên tố hóa học"/>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9155" name="Picture 3" descr="C:\Users\Admin\Pictures\bang-tuan-hoan-co-bao-nhieu-nguyen-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3286126"/>
            <a:ext cx="57150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20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49155"/>
                                        </p:tgtEl>
                                        <p:attrNameLst>
                                          <p:attrName>style.visibility</p:attrName>
                                        </p:attrNameLst>
                                      </p:cBhvr>
                                      <p:to>
                                        <p:strVal val="visible"/>
                                      </p:to>
                                    </p:set>
                                    <p:animEffect transition="in" filter="dissolve">
                                      <p:cBhvr>
                                        <p:cTn id="15" dur="20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xygen, carbon, hydrogen, nitrogen, … là các nguyên tố hóa học tạo nên cơ  thể người. Vậy nguyên tố hóa học là gì? | VietJac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411" y="757509"/>
            <a:ext cx="7093130" cy="5395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ài 3. Nguyên tố hóa học trang 18, 19, 20, 21 Khoa học tự nhiên 7 Chân trời  sáng tạo | SGK Khoa học tự nhiên 7 - Chân trời sáng t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652" y="587829"/>
            <a:ext cx="5264330" cy="5564777"/>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7668442" y="991962"/>
            <a:ext cx="3143250" cy="1571625"/>
          </a:xfrm>
          <a:prstGeom prst="cloudCallout">
            <a:avLst>
              <a:gd name="adj1" fmla="val -57405"/>
              <a:gd name="adj2" fmla="val 828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C00000"/>
                </a:solidFill>
              </a:rPr>
              <a:t>Kể tên các nguyên tố  hóa học tạo nên cơ thể người ? </a:t>
            </a:r>
            <a:endParaRPr lang="vi-VN" b="1">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C:\Users\Admin\Pictures\anh-cam-on-chan-tha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descr="OPL20U25GSXzBJYl68kk8uQGfFKzs7yb1M4KJWUiLk6ZEvGF+qCIPSnY57AbBFCvTW$21.2022.70$70+K4lPs7H94VUqPe2XwIsfPRnrXQE//QTEXxb8/8N4CNc6FpgZahzpTjFhMzSA7T/nHJa11DE8Ng2TP3iAmRczFlmslSuUNOgUeb6yRvs0="/>
          <p:cNvSpPr txBox="1"/>
          <p:nvPr/>
        </p:nvSpPr>
        <p:spPr>
          <a:xfrm>
            <a:off x="1004416" y="13716000"/>
            <a:ext cx="9663584" cy="892552"/>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2</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Mỗi</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nguyên</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tố</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hóa</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học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có</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đặc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điểm</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gì</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Lấy</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ví</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dụ</a:t>
            </a:r>
            <a:r>
              <a:rPr lang="en-US" sz="2400" b="1" dirty="0">
                <a:solidFill>
                  <a:schemeClr val="accent5">
                    <a:lumMod val="75000"/>
                  </a:schemeClr>
                </a:solidFill>
                <a:latin typeface="Times New Roman" panose="02020603050405020304" pitchFamily="18" charset="0"/>
                <a:cs typeface="Times New Roman" panose="02020603050405020304" pitchFamily="18" charset="0"/>
              </a:rPr>
              <a:t>?</a:t>
            </a:r>
          </a:p>
          <a:p>
            <a:endParaRPr lang="en-US" sz="2800" b="1" dirty="0">
              <a:solidFill>
                <a:schemeClr val="accent5">
                  <a:lumMod val="75000"/>
                </a:schemeClr>
              </a:solidFill>
            </a:endParaRPr>
          </a:p>
        </p:txBody>
      </p:sp>
      <p:sp>
        <p:nvSpPr>
          <p:cNvPr id="7" name="Rectangle 6" descr="OPL20U25GSXzBJYl68kk8uQGfFKzs7yb1M4KJWUiLk6ZEvGF+qCIPSnY57AbBFCvTW$21.2022.70$70+K4lPs7H94VUqPe2XwIsfPRnrXQE//QTEXxb8/8N4CNc6FpgZahzpTjFhMzSA7T/nHJa11DE8Ng2TP3iAmRczFlmslSuUNOgUeb6yRvs0="/>
          <p:cNvSpPr/>
          <p:nvPr/>
        </p:nvSpPr>
        <p:spPr>
          <a:xfrm>
            <a:off x="822960" y="13716000"/>
            <a:ext cx="9845040" cy="1200329"/>
          </a:xfrm>
          <a:prstGeom prst="rect">
            <a:avLst/>
          </a:prstGeom>
          <a:solidFill>
            <a:schemeClr val="bg1"/>
          </a:solidFill>
        </p:spPr>
        <p:txBody>
          <a:bodyPr wrap="square">
            <a:spAutoFit/>
          </a:bodyPr>
          <a:lstStyle/>
          <a:p>
            <a:pPr algn="just"/>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Mỗi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tố</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tính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riêng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biệt</a:t>
            </a:r>
            <a:r>
              <a:rPr lang="fr-FR" sz="2400" dirty="0">
                <a:latin typeface="Times New Roman" panose="02020603050405020304" pitchFamily="18" charset="0"/>
                <a:cs typeface="Times New Roman" panose="02020603050405020304" pitchFamily="18" charset="0"/>
              </a:rPr>
              <a:t> do </a:t>
            </a:r>
            <a:r>
              <a:rPr lang="fr-FR" sz="2400" dirty="0" err="1">
                <a:latin typeface="Times New Roman" panose="02020603050405020304" pitchFamily="18" charset="0"/>
                <a:cs typeface="Times New Roman" panose="02020603050405020304" pitchFamily="18" charset="0"/>
              </a:rPr>
              <a:t>được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hình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thành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từ</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số</a:t>
            </a:r>
            <a:r>
              <a:rPr lang="fr-FR" sz="2400" dirty="0">
                <a:latin typeface="Times New Roman" panose="02020603050405020304" pitchFamily="18" charset="0"/>
                <a:cs typeface="Times New Roman" panose="02020603050405020304" pitchFamily="18" charset="0"/>
              </a:rPr>
              <a:t> proton </a:t>
            </a:r>
            <a:r>
              <a:rPr lang="fr-FR" sz="2400" dirty="0" err="1">
                <a:latin typeface="Times New Roman" panose="02020603050405020304" pitchFamily="18" charset="0"/>
                <a:cs typeface="Times New Roman" panose="02020603050405020304" pitchFamily="18" charset="0"/>
              </a:rPr>
              <a:t>xác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định</a:t>
            </a:r>
            <a:r>
              <a:rPr lang="fr-FR" sz="2400" dirty="0">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dụ</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1.2022.70$70+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618" y="13716000"/>
            <a:ext cx="3588833" cy="2886020"/>
          </a:xfrm>
          <a:prstGeom prst="rect">
            <a:avLst/>
          </a:prstGeom>
        </p:spPr>
      </p:pic>
      <p:pic>
        <p:nvPicPr>
          <p:cNvPr id="8" name="Picture 7" descr="OPL20U25GSXzBJYl68kk8uQGfFKzs7yb1M4KJWUiLk6ZEvGF+qCIPSnY57AbBFCvTW$21.2022.70$70+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918" y="13716000"/>
            <a:ext cx="3588833" cy="2886020"/>
          </a:xfrm>
          <a:prstGeom prst="rect">
            <a:avLst/>
          </a:prstGeom>
        </p:spPr>
      </p:pic>
      <p:sp>
        <p:nvSpPr>
          <p:cNvPr id="10" name="Line Callout 1 9" descr="OPL20U25GSXzBJYl68kk8uQGfFKzs7yb1M4KJWUiLk6ZEvGF+qCIPSnY57AbBFCvTW$21.2022.70$70+K4lPs7H94VUqPe2XwIsfPRnrXQE//QTEXxb8/8N4CNc6FpgZahzpTjFhMzSA7T/nHJa11DE8Ng2TP3iAmRczFlmslSuUNOgUeb6yRvs0="/>
          <p:cNvSpPr/>
          <p:nvPr/>
        </p:nvSpPr>
        <p:spPr>
          <a:xfrm>
            <a:off x="3895673" y="13716000"/>
            <a:ext cx="981127" cy="612648"/>
          </a:xfrm>
          <a:prstGeom prst="borderCallout1">
            <a:avLst>
              <a:gd name="adj1" fmla="val 43976"/>
              <a:gd name="adj2" fmla="val 118"/>
              <a:gd name="adj3" fmla="val -30447"/>
              <a:gd name="adj4" fmla="val -341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Chì</a:t>
            </a:r>
            <a:endParaRPr lang="en-US" sz="2800" dirty="0">
              <a:latin typeface="Times New Roman" panose="02020603050405020304" pitchFamily="18" charset="0"/>
              <a:cs typeface="Times New Roman" panose="02020603050405020304" pitchFamily="18" charset="0"/>
            </a:endParaRPr>
          </a:p>
        </p:txBody>
      </p:sp>
      <p:sp>
        <p:nvSpPr>
          <p:cNvPr id="11" name="Line Callout 1 10" descr="OPL20U25GSXzBJYl68kk8uQGfFKzs7yb1M4KJWUiLk6ZEvGF+qCIPSnY57AbBFCvTW$21.2022.70$70+K4lPs7H94VUqPe2XwIsfPRnrXQE//QTEXxb8/8N4CNc6FpgZahzpTjFhMzSA7T/nHJa11DE8Ng2TP3iAmRczFlmslSuUNOgUeb6yRvs0="/>
          <p:cNvSpPr/>
          <p:nvPr/>
        </p:nvSpPr>
        <p:spPr>
          <a:xfrm>
            <a:off x="8024611" y="13716000"/>
            <a:ext cx="1347989" cy="612648"/>
          </a:xfrm>
          <a:prstGeom prst="borderCallout1">
            <a:avLst>
              <a:gd name="adj1" fmla="val 43976"/>
              <a:gd name="adj2" fmla="val 118"/>
              <a:gd name="adj3" fmla="val -28345"/>
              <a:gd name="adj4" fmla="val -665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0"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descr="OPL20U25GSXzBJYl68kk8uQGfFKzs7yb1M4KJWUiLk6ZEvGF+qCIPSnY57AbBFCvTW$21.2022.70$70+K4lPs7H94VUqPe2XwIsfPRnrXQE//QTEXxb8/8N4CNc6FpgZahzpTjFhMzSA7T/nHJa11DE8Ng2TP3iAmRczFlmslSuUNOgUeb6yRvs0="/>
          <p:cNvSpPr txBox="1"/>
          <p:nvPr/>
        </p:nvSpPr>
        <p:spPr>
          <a:xfrm>
            <a:off x="1004416" y="428906"/>
            <a:ext cx="9663584" cy="892552"/>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2</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Mỗi</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nguyên</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tố</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hóa</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học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có</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đặc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điểm</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gì</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Lấy</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ví</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dụ</a:t>
            </a:r>
            <a:r>
              <a:rPr lang="en-US" sz="2400" b="1" dirty="0">
                <a:solidFill>
                  <a:schemeClr val="accent5">
                    <a:lumMod val="75000"/>
                  </a:schemeClr>
                </a:solidFill>
                <a:latin typeface="Times New Roman" panose="02020603050405020304" pitchFamily="18" charset="0"/>
                <a:cs typeface="Times New Roman" panose="02020603050405020304" pitchFamily="18" charset="0"/>
              </a:rPr>
              <a:t>?</a:t>
            </a:r>
          </a:p>
          <a:p>
            <a:endParaRPr lang="en-US" sz="2800" b="1" dirty="0">
              <a:solidFill>
                <a:schemeClr val="accent5">
                  <a:lumMod val="75000"/>
                </a:schemeClr>
              </a:solidFill>
            </a:endParaRPr>
          </a:p>
        </p:txBody>
      </p:sp>
      <p:sp>
        <p:nvSpPr>
          <p:cNvPr id="7" name="Rectangle 6" descr="OPL20U25GSXzBJYl68kk8uQGfFKzs7yb1M4KJWUiLk6ZEvGF+qCIPSnY57AbBFCvTW$21.2022.70$70+K4lPs7H94VUqPe2XwIsfPRnrXQE//QTEXxb8/8N4CNc6FpgZahzpTjFhMzSA7T/nHJa11DE8Ng2TP3iAmRczFlmslSuUNOgUeb6yRvs0="/>
          <p:cNvSpPr/>
          <p:nvPr/>
        </p:nvSpPr>
        <p:spPr>
          <a:xfrm>
            <a:off x="822960" y="1066801"/>
            <a:ext cx="9845040" cy="1200329"/>
          </a:xfrm>
          <a:prstGeom prst="rect">
            <a:avLst/>
          </a:prstGeom>
          <a:solidFill>
            <a:schemeClr val="bg1"/>
          </a:solidFill>
        </p:spPr>
        <p:txBody>
          <a:bodyPr wrap="square">
            <a:spAutoFit/>
          </a:bodyPr>
          <a:lstStyle/>
          <a:p>
            <a:pPr algn="just"/>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Mỗi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tố</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tính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riêng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biệt</a:t>
            </a:r>
            <a:r>
              <a:rPr lang="fr-FR" sz="2400" dirty="0">
                <a:latin typeface="Times New Roman" panose="02020603050405020304" pitchFamily="18" charset="0"/>
                <a:cs typeface="Times New Roman" panose="02020603050405020304" pitchFamily="18" charset="0"/>
              </a:rPr>
              <a:t> do </a:t>
            </a:r>
            <a:r>
              <a:rPr lang="fr-FR" sz="2400" dirty="0" err="1">
                <a:latin typeface="Times New Roman" panose="02020603050405020304" pitchFamily="18" charset="0"/>
                <a:cs typeface="Times New Roman" panose="02020603050405020304" pitchFamily="18" charset="0"/>
              </a:rPr>
              <a:t>được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hình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thành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từ</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số</a:t>
            </a:r>
            <a:r>
              <a:rPr lang="fr-FR" sz="2400" dirty="0">
                <a:latin typeface="Times New Roman" panose="02020603050405020304" pitchFamily="18" charset="0"/>
                <a:cs typeface="Times New Roman" panose="02020603050405020304" pitchFamily="18" charset="0"/>
              </a:rPr>
              <a:t> proton </a:t>
            </a:r>
            <a:r>
              <a:rPr lang="fr-FR" sz="2400" dirty="0" err="1">
                <a:latin typeface="Times New Roman" panose="02020603050405020304" pitchFamily="18" charset="0"/>
                <a:cs typeface="Times New Roman" panose="02020603050405020304" pitchFamily="18" charset="0"/>
              </a:rPr>
              <a:t>xác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định</a:t>
            </a:r>
            <a:r>
              <a:rPr lang="fr-FR" sz="2400" dirty="0">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dụ</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1.2022.70$70+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618" y="2458749"/>
            <a:ext cx="3588833" cy="2886020"/>
          </a:xfrm>
          <a:prstGeom prst="rect">
            <a:avLst/>
          </a:prstGeom>
        </p:spPr>
      </p:pic>
      <p:pic>
        <p:nvPicPr>
          <p:cNvPr id="8" name="Picture 7" descr="OPL20U25GSXzBJYl68kk8uQGfFKzs7yb1M4KJWUiLk6ZEvGF+qCIPSnY57AbBFCvTW$21.2022.70$70+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918" y="2458749"/>
            <a:ext cx="3588833" cy="2886020"/>
          </a:xfrm>
          <a:prstGeom prst="rect">
            <a:avLst/>
          </a:prstGeom>
        </p:spPr>
      </p:pic>
      <p:sp>
        <p:nvSpPr>
          <p:cNvPr id="10" name="Line Callout 1 9" descr="OPL20U25GSXzBJYl68kk8uQGfFKzs7yb1M4KJWUiLk6ZEvGF+qCIPSnY57AbBFCvTW$21.2022.70$70+K4lPs7H94VUqPe2XwIsfPRnrXQE//QTEXxb8/8N4CNc6FpgZahzpTjFhMzSA7T/nHJa11DE8Ng2TP3iAmRczFlmslSuUNOgUeb6yRvs0="/>
          <p:cNvSpPr/>
          <p:nvPr/>
        </p:nvSpPr>
        <p:spPr>
          <a:xfrm>
            <a:off x="3895673" y="5502122"/>
            <a:ext cx="981127" cy="612648"/>
          </a:xfrm>
          <a:prstGeom prst="borderCallout1">
            <a:avLst>
              <a:gd name="adj1" fmla="val 43976"/>
              <a:gd name="adj2" fmla="val 118"/>
              <a:gd name="adj3" fmla="val -30447"/>
              <a:gd name="adj4" fmla="val -341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Chì</a:t>
            </a:r>
            <a:endParaRPr lang="en-US" sz="2800" dirty="0">
              <a:latin typeface="Times New Roman" panose="02020603050405020304" pitchFamily="18" charset="0"/>
              <a:cs typeface="Times New Roman" panose="02020603050405020304" pitchFamily="18" charset="0"/>
            </a:endParaRPr>
          </a:p>
        </p:txBody>
      </p:sp>
      <p:sp>
        <p:nvSpPr>
          <p:cNvPr id="11" name="Line Callout 1 10" descr="OPL20U25GSXzBJYl68kk8uQGfFKzs7yb1M4KJWUiLk6ZEvGF+qCIPSnY57AbBFCvTW$21.2022.70$70+K4lPs7H94VUqPe2XwIsfPRnrXQE//QTEXxb8/8N4CNc6FpgZahzpTjFhMzSA7T/nHJa11DE8Ng2TP3iAmRczFlmslSuUNOgUeb6yRvs0="/>
          <p:cNvSpPr/>
          <p:nvPr/>
        </p:nvSpPr>
        <p:spPr>
          <a:xfrm>
            <a:off x="8024611" y="5502122"/>
            <a:ext cx="1347989" cy="612648"/>
          </a:xfrm>
          <a:prstGeom prst="borderCallout1">
            <a:avLst>
              <a:gd name="adj1" fmla="val 43976"/>
              <a:gd name="adj2" fmla="val 118"/>
              <a:gd name="adj3" fmla="val -28345"/>
              <a:gd name="adj4" fmla="val -665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ngộ nghĩnh [NEW] - Cẩm Nang Tiếng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2"/>
          <p:cNvSpPr txBox="1">
            <a:spLocks noChangeArrowheads="1"/>
          </p:cNvSpPr>
          <p:nvPr/>
        </p:nvSpPr>
        <p:spPr bwMode="auto">
          <a:xfrm>
            <a:off x="2024743" y="2143126"/>
            <a:ext cx="7714571"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latin typeface="Times New Roman" panose="02020603050405020304" pitchFamily="18" charset="0"/>
                <a:cs typeface="Times New Roman" panose="02020603050405020304" pitchFamily="18" charset="0"/>
              </a:rPr>
              <a:t>BÀI 3: NGUYÊN TỐ HÓA HỌC </a:t>
            </a:r>
            <a:endParaRPr lang="vi-VN" altLang="en-US"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Tải +999 Hình Nền Powerpoint Ngộ Nghĩnh Đẹp Nhất Năm 2018"/>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23" name="AutoShape 4" descr="Tải +999 Hình Nền Powerpoint Ngộ Nghĩnh Đẹp Nhất Năm 2018"/>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124"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460783"/>
            <a:ext cx="101977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849632" y="1690008"/>
            <a:ext cx="6779077" cy="6429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latin typeface="Times New Roman" panose="02020603050405020304" pitchFamily="18" charset="0"/>
                <a:cs typeface="Times New Roman" panose="02020603050405020304" pitchFamily="18" charset="0"/>
              </a:rPr>
              <a:t>I. NGUYÊN TỐ HÓA HỌC </a:t>
            </a:r>
            <a:endParaRPr lang="vi-VN" sz="36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6828608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4150</Words>
  <Application>Microsoft Office PowerPoint</Application>
  <PresentationFormat>Widescreen</PresentationFormat>
  <Paragraphs>1029</Paragraphs>
  <Slides>72</Slides>
  <Notes>2</Notes>
  <HiddenSlides>2</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Arial</vt:lpstr>
      <vt:lpstr>Arial (Body)</vt:lpstr>
      <vt:lpstr>Calibri</vt:lpstr>
      <vt:lpstr>Calibri Light</vt:lpstr>
      <vt:lpstr>Roboto</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 TÊN GỌI VÀ KÍ HIỆU NGUYÊN TỐ HÓA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Chieu Chieu</cp:lastModifiedBy>
  <cp:revision>54</cp:revision>
  <dcterms:created xsi:type="dcterms:W3CDTF">2022-09-18T03:23:00Z</dcterms:created>
  <dcterms:modified xsi:type="dcterms:W3CDTF">2023-09-20T03:28:53Z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251A256B59124650A67620FC38E7E554</vt:lpwstr>
  </property>
  <property fmtid="{D5CDD505-2E9C-101B-9397-08002B2CF9AE}" pid="3" name="KSOProductBuildVer">
    <vt:lpwstr>1033-11.2.0.11306</vt:lpwstr>
  </property>
</Properties>
</file>