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688" r:id="rId2"/>
    <p:sldId id="475" r:id="rId3"/>
    <p:sldId id="515" r:id="rId4"/>
    <p:sldId id="686" r:id="rId5"/>
    <p:sldId id="687" r:id="rId6"/>
    <p:sldId id="521" r:id="rId7"/>
    <p:sldId id="539" r:id="rId8"/>
    <p:sldId id="679" r:id="rId9"/>
    <p:sldId id="680" r:id="rId10"/>
    <p:sldId id="681" r:id="rId11"/>
    <p:sldId id="682" r:id="rId12"/>
    <p:sldId id="683" r:id="rId13"/>
    <p:sldId id="684"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30DD"/>
    <a:srgbClr val="009900"/>
    <a:srgbClr val="FFCCFF"/>
    <a:srgbClr val="BCFCD4"/>
    <a:srgbClr val="99FF66"/>
    <a:srgbClr val="33CCFF"/>
    <a:srgbClr val="F11BAA"/>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43" autoAdjust="0"/>
    <p:restoredTop sz="94680" autoAdjust="0"/>
  </p:normalViewPr>
  <p:slideViewPr>
    <p:cSldViewPr>
      <p:cViewPr>
        <p:scale>
          <a:sx n="100" d="100"/>
          <a:sy n="100" d="100"/>
        </p:scale>
        <p:origin x="-540"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_rels/data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diagrams/_rels/data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800" b="1" dirty="0" err="1">
              <a:solidFill>
                <a:schemeClr val="tx1"/>
              </a:solidFill>
              <a:latin typeface="Cambria" pitchFamily="18" charset="0"/>
              <a:ea typeface="Cambria" pitchFamily="18" charset="0"/>
            </a:rPr>
            <a:t>Vai</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trò</a:t>
          </a:r>
          <a:r>
            <a:rPr lang="en-US" sz="1800" b="1"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là</a:t>
          </a:r>
          <a:r>
            <a:rPr lang="en-US" sz="1800" b="1" dirty="0">
              <a:solidFill>
                <a:schemeClr val="tx1"/>
              </a:solidFill>
              <a:latin typeface="Cambria" pitchFamily="18" charset="0"/>
              <a:ea typeface="Cambria" pitchFamily="18" charset="0"/>
            </a:rPr>
            <a:t> </a:t>
          </a:r>
          <a:r>
            <a:rPr lang="vi-VN" sz="1800" b="0" dirty="0">
              <a:solidFill>
                <a:schemeClr val="tx1"/>
              </a:solidFill>
              <a:latin typeface="Cambria" pitchFamily="18" charset="0"/>
              <a:ea typeface="Cambria" pitchFamily="18" charset="0"/>
            </a:rPr>
            <a:t>nguồn nguyên liệu chính cho nhiều ngành công nghiệp, góp phần đảm bảo an ninh năng lượng quốc gia, cung cấp nhiên liệu cho sản xuất, phục vụ cho sinh hoạt hàng ngày của người dân.</a:t>
          </a:r>
          <a:endParaRPr lang="en-US" sz="1800" b="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endParaRPr lang="en-US" sz="1800" b="1" dirty="0">
            <a:solidFill>
              <a:schemeClr val="tx1"/>
            </a:solidFill>
            <a:latin typeface="Cambria" pitchFamily="18" charset="0"/>
            <a:ea typeface="Cambria" pitchFamily="18" charset="0"/>
          </a:endParaRPr>
        </a:p>
        <a:p>
          <a:pPr algn="just"/>
          <a:r>
            <a:rPr lang="en-US" sz="1800" b="1" dirty="0" err="1">
              <a:solidFill>
                <a:schemeClr val="tx1"/>
              </a:solidFill>
              <a:latin typeface="Cambria" pitchFamily="18" charset="0"/>
              <a:ea typeface="Cambria" pitchFamily="18" charset="0"/>
            </a:rPr>
            <a:t>Hiện</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trạng</a:t>
          </a:r>
          <a:r>
            <a:rPr lang="en-US" sz="1800" b="1" dirty="0">
              <a:solidFill>
                <a:schemeClr val="tx1"/>
              </a:solidFill>
              <a:latin typeface="Cambria" pitchFamily="18" charset="0"/>
              <a:ea typeface="Cambria" pitchFamily="18" charset="0"/>
            </a:rPr>
            <a:t>: </a:t>
          </a:r>
          <a:r>
            <a:rPr lang="vi-VN" sz="1800" b="1" dirty="0">
              <a:solidFill>
                <a:schemeClr val="tx1"/>
              </a:solidFill>
              <a:latin typeface="Cambria" pitchFamily="18" charset="0"/>
              <a:ea typeface="Cambria" pitchFamily="18" charset="0"/>
            </a:rPr>
            <a:t> </a:t>
          </a:r>
          <a:r>
            <a:rPr lang="vi-VN" sz="1800" b="0" dirty="0">
              <a:solidFill>
                <a:schemeClr val="tx1"/>
              </a:solidFill>
              <a:latin typeface="Cambria" pitchFamily="18" charset="0"/>
              <a:ea typeface="Cambria" pitchFamily="18" charset="0"/>
            </a:rPr>
            <a:t>Nhiều loại tài nguyên khoáng sản nước ta vẫn chưa được thăm dò, đánh giá đầy đủ tiềm năng và giá trị</a:t>
          </a:r>
          <a:r>
            <a:rPr lang="en-US" sz="1800" b="0" dirty="0">
              <a:solidFill>
                <a:schemeClr val="tx1"/>
              </a:solidFill>
              <a:latin typeface="Cambria" pitchFamily="18" charset="0"/>
              <a:ea typeface="Cambria" pitchFamily="18" charset="0"/>
            </a:rPr>
            <a:t>, m</a:t>
          </a:r>
          <a:r>
            <a:rPr lang="vi-VN" sz="1800" b="0" dirty="0">
              <a:solidFill>
                <a:schemeClr val="tx1"/>
              </a:solidFill>
              <a:latin typeface="Cambria" pitchFamily="18" charset="0"/>
              <a:ea typeface="Cambria" pitchFamily="18" charset="0"/>
            </a:rPr>
            <a:t>ột số loại tài nguyên chưa được khai thác và sử dụng hiệu quả.</a:t>
          </a:r>
          <a:endParaRPr lang="en-US" sz="1800" b="0" dirty="0">
            <a:solidFill>
              <a:schemeClr val="tx1"/>
            </a:solidFill>
            <a:latin typeface="Cambria" pitchFamily="18" charset="0"/>
            <a:ea typeface="Cambria" pitchFamily="18" charset="0"/>
          </a:endParaRPr>
        </a:p>
        <a:p>
          <a:pPr algn="just"/>
          <a:endParaRPr lang="en-US" sz="1800" b="0" i="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r>
            <a:rPr lang="en-US" sz="1800" b="1" dirty="0" err="1">
              <a:solidFill>
                <a:schemeClr val="tx1"/>
              </a:solidFill>
              <a:latin typeface="Cambria" pitchFamily="18" charset="0"/>
              <a:ea typeface="Cambria" pitchFamily="18" charset="0"/>
            </a:rPr>
            <a:t>Nguyên</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nhân</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Khai</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thác</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quá</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mức</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bừa</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bãi</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trái</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phép</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công</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nghệ</a:t>
          </a:r>
          <a:r>
            <a:rPr lang="en-US" sz="1800" dirty="0">
              <a:solidFill>
                <a:schemeClr val="tx1"/>
              </a:solidFill>
              <a:latin typeface="Cambria" pitchFamily="18" charset="0"/>
              <a:ea typeface="Cambria" pitchFamily="18" charset="0"/>
            </a:rPr>
            <a:t> </a:t>
          </a:r>
          <a:r>
            <a:rPr lang="vi-VN" sz="1800" dirty="0">
              <a:solidFill>
                <a:schemeClr val="tx1"/>
              </a:solidFill>
              <a:latin typeface="Cambria" pitchFamily="18" charset="0"/>
              <a:ea typeface="Cambria" pitchFamily="18" charset="0"/>
            </a:rPr>
            <a:t>khai thác một số khoáng sản chưa tiên tiến.</a:t>
          </a:r>
          <a:endParaRPr lang="en-US" sz="18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16256">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pt>
    <dgm:pt modelId="{DD97E049-4A6C-47F8-8707-C5FFDBF743ED}" type="pres">
      <dgm:prSet presAssocID="{2EA4557B-2359-4BA8-9F14-A6ECB8DAC4AB}" presName="text_2" presStyleLbl="node1" presStyleIdx="1" presStyleCnt="3" custScaleY="120689">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pt>
    <dgm:pt modelId="{A0E9B536-5134-4AC7-990D-17E1F41843BA}" type="pres">
      <dgm:prSet presAssocID="{9B38993F-91D9-4E45-89FE-E7C2053BB052}" presName="text_3" presStyleLbl="node1" presStyleIdx="2" presStyleCnt="3" custScaleY="80788">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pt>
  </dgm:ptLst>
  <dgm:cxnLst>
    <dgm:cxn modelId="{072D405D-73E7-4DF3-80DB-1252449F3E8A}" type="presOf" srcId="{9DA92A08-ED37-48A9-A0DD-F521D2142CD2}" destId="{C7497E28-FAE4-42DA-8D9D-5B4659273D7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F24AF8D7-B66D-4CA6-A059-6418EEE5555E}" type="presOf" srcId="{75A2E02A-7769-4E94-8561-8178449CF35B}" destId="{534504B8-3AD3-4D7F-BA10-772C4BC9F4DA}" srcOrd="0" destOrd="0" presId="urn:microsoft.com/office/officeart/2008/layout/VerticalCurvedList"/>
    <dgm:cxn modelId="{7CC51CEC-1076-4DBA-B2A8-044422D98E55}" type="presOf" srcId="{2EA4557B-2359-4BA8-9F14-A6ECB8DAC4AB}" destId="{DD97E049-4A6C-47F8-8707-C5FFDBF743ED}"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76FE2FB9-A478-43AD-950A-4F15718C4D4F}" type="presOf" srcId="{9B38993F-91D9-4E45-89FE-E7C2053BB052}" destId="{A0E9B536-5134-4AC7-990D-17E1F41843BA}" srcOrd="0" destOrd="0" presId="urn:microsoft.com/office/officeart/2008/layout/VerticalCurvedList"/>
    <dgm:cxn modelId="{A3F5DF76-04EA-4037-8DC9-2B93E7713ADB}" type="presOf" srcId="{A55E36B4-5DBD-4D69-9E07-2ACE1B02C75C}" destId="{287E208B-7CBA-48D9-A845-7C3BA9246006}" srcOrd="0" destOrd="0" presId="urn:microsoft.com/office/officeart/2008/layout/VerticalCurvedList"/>
    <dgm:cxn modelId="{10EF0A21-DAF6-4D43-986E-E649370C0286}" type="presParOf" srcId="{287E208B-7CBA-48D9-A845-7C3BA9246006}" destId="{5A99791D-9E28-4B3D-8ACD-8F48A5C6199A}" srcOrd="0" destOrd="0" presId="urn:microsoft.com/office/officeart/2008/layout/VerticalCurvedList"/>
    <dgm:cxn modelId="{5AFA6E17-22B9-4BED-AEE6-95EF901271A6}" type="presParOf" srcId="{5A99791D-9E28-4B3D-8ACD-8F48A5C6199A}" destId="{9839DEA4-81CC-40F3-A882-992AC1AF75D3}" srcOrd="0" destOrd="0" presId="urn:microsoft.com/office/officeart/2008/layout/VerticalCurvedList"/>
    <dgm:cxn modelId="{63AA6B5D-B597-401F-A586-52479C4C7DD5}" type="presParOf" srcId="{9839DEA4-81CC-40F3-A882-992AC1AF75D3}" destId="{28F6DBF1-E187-4C38-B1F1-C875CC0EEA2D}" srcOrd="0" destOrd="0" presId="urn:microsoft.com/office/officeart/2008/layout/VerticalCurvedList"/>
    <dgm:cxn modelId="{5506CB25-0E96-4E59-BD4E-8C762FB37BD1}" type="presParOf" srcId="{9839DEA4-81CC-40F3-A882-992AC1AF75D3}" destId="{C7497E28-FAE4-42DA-8D9D-5B4659273D7A}" srcOrd="1" destOrd="0" presId="urn:microsoft.com/office/officeart/2008/layout/VerticalCurvedList"/>
    <dgm:cxn modelId="{FE3BEF7F-A6C8-4F3D-BF7E-015C34E14D04}" type="presParOf" srcId="{9839DEA4-81CC-40F3-A882-992AC1AF75D3}" destId="{175AA276-58F2-4DD9-80FC-A508711E986D}" srcOrd="2" destOrd="0" presId="urn:microsoft.com/office/officeart/2008/layout/VerticalCurvedList"/>
    <dgm:cxn modelId="{4C058B27-814F-47B1-AA56-D8F506AEE9C8}" type="presParOf" srcId="{9839DEA4-81CC-40F3-A882-992AC1AF75D3}" destId="{99D1BCB1-BBEC-4020-AF46-9B84DFEEEB12}" srcOrd="3" destOrd="0" presId="urn:microsoft.com/office/officeart/2008/layout/VerticalCurvedList"/>
    <dgm:cxn modelId="{0C3B285F-FEAD-43EC-9D2F-86C6C1A16C43}" type="presParOf" srcId="{5A99791D-9E28-4B3D-8ACD-8F48A5C6199A}" destId="{534504B8-3AD3-4D7F-BA10-772C4BC9F4DA}" srcOrd="1" destOrd="0" presId="urn:microsoft.com/office/officeart/2008/layout/VerticalCurvedList"/>
    <dgm:cxn modelId="{AAD850AC-AD3E-4D69-BEFC-AFE4B5533951}" type="presParOf" srcId="{5A99791D-9E28-4B3D-8ACD-8F48A5C6199A}" destId="{449D8CCB-25E3-4F77-9AA7-F013F49094ED}" srcOrd="2" destOrd="0" presId="urn:microsoft.com/office/officeart/2008/layout/VerticalCurvedList"/>
    <dgm:cxn modelId="{384084EA-E141-4268-AA2D-0BBAB1D388B0}" type="presParOf" srcId="{449D8CCB-25E3-4F77-9AA7-F013F49094ED}" destId="{467C472B-F399-46AE-B017-5DC56BBEA7D7}" srcOrd="0" destOrd="0" presId="urn:microsoft.com/office/officeart/2008/layout/VerticalCurvedList"/>
    <dgm:cxn modelId="{4E1E3035-C694-4EB1-85D6-DC213254F535}" type="presParOf" srcId="{5A99791D-9E28-4B3D-8ACD-8F48A5C6199A}" destId="{DD97E049-4A6C-47F8-8707-C5FFDBF743ED}" srcOrd="3" destOrd="0" presId="urn:microsoft.com/office/officeart/2008/layout/VerticalCurvedList"/>
    <dgm:cxn modelId="{CEBCCFF8-DB19-4336-B532-F1D25BA5FEC6}" type="presParOf" srcId="{5A99791D-9E28-4B3D-8ACD-8F48A5C6199A}" destId="{7DBD23B7-51C8-4591-8906-0B740EFCF017}" srcOrd="4" destOrd="0" presId="urn:microsoft.com/office/officeart/2008/layout/VerticalCurvedList"/>
    <dgm:cxn modelId="{6770415A-A14D-48FC-B16A-BBDB84E9DBB1}" type="presParOf" srcId="{7DBD23B7-51C8-4591-8906-0B740EFCF017}" destId="{9D6C96D5-59F1-4074-AA4E-276172A59D56}" srcOrd="0" destOrd="0" presId="urn:microsoft.com/office/officeart/2008/layout/VerticalCurvedList"/>
    <dgm:cxn modelId="{A20D8FE4-E9B7-467F-9395-2F0577A88176}" type="presParOf" srcId="{5A99791D-9E28-4B3D-8ACD-8F48A5C6199A}" destId="{A0E9B536-5134-4AC7-990D-17E1F41843BA}" srcOrd="5" destOrd="0" presId="urn:microsoft.com/office/officeart/2008/layout/VerticalCurvedList"/>
    <dgm:cxn modelId="{73ED4DE4-A03D-45D4-93D5-C36CF22AB4AF}" type="presParOf" srcId="{5A99791D-9E28-4B3D-8ACD-8F48A5C6199A}" destId="{E6CA5371-E765-4FE6-A6BE-7ECD1C15C765}" srcOrd="6" destOrd="0" presId="urn:microsoft.com/office/officeart/2008/layout/VerticalCurvedList"/>
    <dgm:cxn modelId="{9540B28C-D68E-4359-8D5C-C656F6646683}"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800" b="1" dirty="0" err="1">
              <a:solidFill>
                <a:schemeClr val="tx1"/>
              </a:solidFill>
              <a:latin typeface="Cambria" pitchFamily="18" charset="0"/>
              <a:ea typeface="Cambria" pitchFamily="18" charset="0"/>
            </a:rPr>
            <a:t>Hậu</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quả</a:t>
          </a:r>
          <a:r>
            <a:rPr lang="en-US" sz="1800" b="1" dirty="0">
              <a:solidFill>
                <a:schemeClr val="tx1"/>
              </a:solidFill>
              <a:latin typeface="Cambria" pitchFamily="18" charset="0"/>
              <a:ea typeface="Cambria" pitchFamily="18" charset="0"/>
            </a:rPr>
            <a:t>: </a:t>
          </a:r>
          <a:r>
            <a:rPr lang="vi-VN" sz="1800" b="0" dirty="0">
              <a:solidFill>
                <a:schemeClr val="tx1"/>
              </a:solidFill>
              <a:latin typeface="Cambria" pitchFamily="18" charset="0"/>
              <a:ea typeface="Cambria" pitchFamily="18" charset="0"/>
            </a:rPr>
            <a:t>Gây lãng phí tài nguyên và những hệ quả như xói mòn, trượt đất, suy giảm đa dạng sinh học, ô nhiễm đất, nước và huỷ hoại môi trường ở những nơi khai thác khoáng sản.</a:t>
          </a:r>
          <a:endParaRPr lang="en-US" sz="1800" b="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endParaRPr lang="en-US" sz="1800" b="1" dirty="0">
            <a:solidFill>
              <a:schemeClr val="tx1"/>
            </a:solidFill>
            <a:latin typeface="Cambria" pitchFamily="18" charset="0"/>
            <a:ea typeface="Cambria" pitchFamily="18" charset="0"/>
          </a:endParaRPr>
        </a:p>
        <a:p>
          <a:r>
            <a:rPr lang="en-US" sz="1800" b="1" dirty="0" err="1">
              <a:solidFill>
                <a:schemeClr val="tx1"/>
              </a:solidFill>
              <a:latin typeface="Cambria" pitchFamily="18" charset="0"/>
              <a:ea typeface="Cambria" pitchFamily="18" charset="0"/>
            </a:rPr>
            <a:t>Ví</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dụ</a:t>
          </a:r>
          <a:r>
            <a:rPr lang="en-US" sz="1800" b="1"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Sạt</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lở</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sông</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Hậu</a:t>
          </a:r>
          <a:r>
            <a:rPr lang="en-US" sz="1800" b="0" dirty="0">
              <a:solidFill>
                <a:schemeClr val="tx1"/>
              </a:solidFill>
              <a:latin typeface="Cambria" pitchFamily="18" charset="0"/>
              <a:ea typeface="Cambria" pitchFamily="18" charset="0"/>
            </a:rPr>
            <a:t> do </a:t>
          </a:r>
          <a:r>
            <a:rPr lang="en-US" sz="1800" b="0" dirty="0" err="1">
              <a:solidFill>
                <a:schemeClr val="tx1"/>
              </a:solidFill>
              <a:latin typeface="Cambria" pitchFamily="18" charset="0"/>
              <a:ea typeface="Cambria" pitchFamily="18" charset="0"/>
            </a:rPr>
            <a:t>khai</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thác</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cát</a:t>
          </a:r>
          <a:r>
            <a:rPr lang="en-US" sz="1800" b="0" dirty="0">
              <a:solidFill>
                <a:schemeClr val="tx1"/>
              </a:solidFill>
              <a:latin typeface="Cambria" pitchFamily="18" charset="0"/>
              <a:ea typeface="Cambria" pitchFamily="18" charset="0"/>
            </a:rPr>
            <a:t>, ô </a:t>
          </a:r>
          <a:r>
            <a:rPr lang="en-US" sz="1800" b="0" dirty="0" err="1">
              <a:solidFill>
                <a:schemeClr val="tx1"/>
              </a:solidFill>
              <a:latin typeface="Cambria" pitchFamily="18" charset="0"/>
              <a:ea typeface="Cambria" pitchFamily="18" charset="0"/>
            </a:rPr>
            <a:t>nhiễm</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biển</a:t>
          </a:r>
          <a:r>
            <a:rPr lang="en-US" sz="1800" b="0" dirty="0">
              <a:solidFill>
                <a:schemeClr val="tx1"/>
              </a:solidFill>
              <a:latin typeface="Cambria" pitchFamily="18" charset="0"/>
              <a:ea typeface="Cambria" pitchFamily="18" charset="0"/>
            </a:rPr>
            <a:t> do </a:t>
          </a:r>
          <a:r>
            <a:rPr lang="en-US" sz="1800" b="0" dirty="0" err="1">
              <a:solidFill>
                <a:schemeClr val="tx1"/>
              </a:solidFill>
              <a:latin typeface="Cambria" pitchFamily="18" charset="0"/>
              <a:ea typeface="Cambria" pitchFamily="18" charset="0"/>
            </a:rPr>
            <a:t>khai</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thác</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dầu</a:t>
          </a:r>
          <a:r>
            <a:rPr lang="en-US" sz="1800" b="0" dirty="0">
              <a:solidFill>
                <a:schemeClr val="tx1"/>
              </a:solidFill>
              <a:latin typeface="Cambria" pitchFamily="18" charset="0"/>
              <a:ea typeface="Cambria" pitchFamily="18" charset="0"/>
            </a:rPr>
            <a:t> ở </a:t>
          </a:r>
          <a:r>
            <a:rPr lang="en-US" sz="1800" b="0" dirty="0" err="1">
              <a:solidFill>
                <a:schemeClr val="tx1"/>
              </a:solidFill>
              <a:latin typeface="Cambria" pitchFamily="18" charset="0"/>
              <a:ea typeface="Cambria" pitchFamily="18" charset="0"/>
            </a:rPr>
            <a:t>thềm</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lục</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địa</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phía</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nam</a:t>
          </a:r>
          <a:r>
            <a:rPr lang="en-US" sz="1800" b="0" dirty="0">
              <a:solidFill>
                <a:schemeClr val="tx1"/>
              </a:solidFill>
              <a:latin typeface="Cambria" pitchFamily="18" charset="0"/>
              <a:ea typeface="Cambria" pitchFamily="18" charset="0"/>
            </a:rPr>
            <a:t>.</a:t>
          </a:r>
        </a:p>
        <a:p>
          <a:pPr algn="just"/>
          <a:endParaRPr lang="en-US" sz="1800" b="0" i="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l"/>
          <a:endParaRPr lang="en-US" sz="1800" b="1" dirty="0">
            <a:solidFill>
              <a:schemeClr val="tx1"/>
            </a:solidFill>
            <a:latin typeface="Cambria" pitchFamily="18" charset="0"/>
            <a:ea typeface="Cambria" pitchFamily="18" charset="0"/>
          </a:endParaRPr>
        </a:p>
        <a:p>
          <a:pPr algn="just"/>
          <a:r>
            <a:rPr lang="en-US" sz="1800" b="1" dirty="0" err="1">
              <a:solidFill>
                <a:schemeClr val="tx1"/>
              </a:solidFill>
              <a:latin typeface="Cambria" pitchFamily="18" charset="0"/>
              <a:ea typeface="Cambria" pitchFamily="18" charset="0"/>
            </a:rPr>
            <a:t>Giải</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pháp</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Thực</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hiện</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nghiêm</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Luật</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Khoáng</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sản</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Việt</a:t>
          </a:r>
          <a:r>
            <a:rPr lang="en-US" sz="1800" dirty="0">
              <a:solidFill>
                <a:schemeClr val="tx1"/>
              </a:solidFill>
              <a:latin typeface="Cambria" pitchFamily="18" charset="0"/>
              <a:ea typeface="Cambria" pitchFamily="18" charset="0"/>
            </a:rPr>
            <a:t> Nam, á</a:t>
          </a:r>
          <a:r>
            <a:rPr lang="vi-VN" sz="1800" dirty="0">
              <a:solidFill>
                <a:schemeClr val="tx1"/>
              </a:solidFill>
              <a:latin typeface="Cambria" pitchFamily="18" charset="0"/>
              <a:ea typeface="Cambria" pitchFamily="18" charset="0"/>
            </a:rPr>
            <a:t>p dụng các biện pháp quản lí chặt chẽ,tăng cường trách nhiệm của các tổ chức và cá nhân</a:t>
          </a:r>
          <a:r>
            <a:rPr lang="en-US" sz="1800" dirty="0">
              <a:solidFill>
                <a:schemeClr val="tx1"/>
              </a:solidFill>
              <a:latin typeface="Cambria" pitchFamily="18" charset="0"/>
              <a:ea typeface="Cambria" pitchFamily="18" charset="0"/>
            </a:rPr>
            <a:t>, á</a:t>
          </a:r>
          <a:r>
            <a:rPr lang="vi-VN" sz="1800" dirty="0">
              <a:solidFill>
                <a:schemeClr val="tx1"/>
              </a:solidFill>
              <a:latin typeface="Cambria" pitchFamily="18" charset="0"/>
              <a:ea typeface="Cambria" pitchFamily="18" charset="0"/>
            </a:rPr>
            <a:t>p dụng các biện pháp công nghệ tiên tiến, tăng cường nghiên cứu, sử dụng các nguồn vật liệu thay thế.</a:t>
          </a:r>
          <a:endParaRPr lang="en-US" sz="1800" dirty="0">
            <a:solidFill>
              <a:schemeClr val="tx1"/>
            </a:solidFill>
            <a:latin typeface="Cambria" pitchFamily="18" charset="0"/>
            <a:ea typeface="Cambria" pitchFamily="18" charset="0"/>
          </a:endParaRPr>
        </a:p>
        <a:p>
          <a:pPr algn="l"/>
          <a:endParaRPr lang="en-US" sz="18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16256">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pt>
    <dgm:pt modelId="{DD97E049-4A6C-47F8-8707-C5FFDBF743ED}" type="pres">
      <dgm:prSet presAssocID="{2EA4557B-2359-4BA8-9F14-A6ECB8DAC4AB}" presName="text_2" presStyleLbl="node1" presStyleIdx="1" presStyleCnt="3" custScaleY="63806">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pt>
    <dgm:pt modelId="{A0E9B536-5134-4AC7-990D-17E1F41843BA}" type="pres">
      <dgm:prSet presAssocID="{9B38993F-91D9-4E45-89FE-E7C2053BB052}" presName="text_3" presStyleLbl="node1" presStyleIdx="2" presStyleCnt="3" custScaleY="139901">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pt>
  </dgm:ptLst>
  <dgm:cxnLst>
    <dgm:cxn modelId="{06ABBA7B-22DD-4CAE-B641-42B92C2AB6E2}" type="presOf" srcId="{2EA4557B-2359-4BA8-9F14-A6ECB8DAC4AB}" destId="{DD97E049-4A6C-47F8-8707-C5FFDBF743ED}" srcOrd="0" destOrd="0" presId="urn:microsoft.com/office/officeart/2008/layout/VerticalCurvedList"/>
    <dgm:cxn modelId="{2C1DCE2E-F727-4553-ADB2-0B37516F46B8}" type="presOf" srcId="{75A2E02A-7769-4E94-8561-8178449CF35B}" destId="{534504B8-3AD3-4D7F-BA10-772C4BC9F4DA}" srcOrd="0" destOrd="0" presId="urn:microsoft.com/office/officeart/2008/layout/VerticalCurvedList"/>
    <dgm:cxn modelId="{786A9744-77C5-447E-A7C6-7D0962681558}" type="presOf" srcId="{A55E36B4-5DBD-4D69-9E07-2ACE1B02C75C}" destId="{287E208B-7CBA-48D9-A845-7C3BA9246006}"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E47014BD-B35F-4A75-8D3A-E36CBE71105B}" srcId="{A55E36B4-5DBD-4D69-9E07-2ACE1B02C75C}" destId="{9B38993F-91D9-4E45-89FE-E7C2053BB052}" srcOrd="2" destOrd="0" parTransId="{09D1B164-619A-4073-BC5B-FCA5E09B6EF1}" sibTransId="{D53B4CC3-4CE5-4F91-919B-A6C770DA696A}"/>
    <dgm:cxn modelId="{819F3F4D-8176-4A54-AEFB-E7D5A93BBA09}" type="presOf" srcId="{9B38993F-91D9-4E45-89FE-E7C2053BB052}" destId="{A0E9B536-5134-4AC7-990D-17E1F41843BA}"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9ECAE582-BAE8-4BC0-BB1C-C0ADA098F9E1}" type="presOf" srcId="{9DA92A08-ED37-48A9-A0DD-F521D2142CD2}" destId="{C7497E28-FAE4-42DA-8D9D-5B4659273D7A}" srcOrd="0" destOrd="0" presId="urn:microsoft.com/office/officeart/2008/layout/VerticalCurvedList"/>
    <dgm:cxn modelId="{13FBFA51-882A-4C1A-8E28-F161AA9148C6}" type="presParOf" srcId="{287E208B-7CBA-48D9-A845-7C3BA9246006}" destId="{5A99791D-9E28-4B3D-8ACD-8F48A5C6199A}" srcOrd="0" destOrd="0" presId="urn:microsoft.com/office/officeart/2008/layout/VerticalCurvedList"/>
    <dgm:cxn modelId="{EB451A88-5A5B-4E7C-812F-D633723C4AC2}" type="presParOf" srcId="{5A99791D-9E28-4B3D-8ACD-8F48A5C6199A}" destId="{9839DEA4-81CC-40F3-A882-992AC1AF75D3}" srcOrd="0" destOrd="0" presId="urn:microsoft.com/office/officeart/2008/layout/VerticalCurvedList"/>
    <dgm:cxn modelId="{5BE4B428-A70D-4A69-9977-D0C7A14D4433}" type="presParOf" srcId="{9839DEA4-81CC-40F3-A882-992AC1AF75D3}" destId="{28F6DBF1-E187-4C38-B1F1-C875CC0EEA2D}" srcOrd="0" destOrd="0" presId="urn:microsoft.com/office/officeart/2008/layout/VerticalCurvedList"/>
    <dgm:cxn modelId="{98601C74-9FEF-4199-AA3A-790B4FFF3941}" type="presParOf" srcId="{9839DEA4-81CC-40F3-A882-992AC1AF75D3}" destId="{C7497E28-FAE4-42DA-8D9D-5B4659273D7A}" srcOrd="1" destOrd="0" presId="urn:microsoft.com/office/officeart/2008/layout/VerticalCurvedList"/>
    <dgm:cxn modelId="{5D73327E-9772-4F60-A153-C4BD607F8F5F}" type="presParOf" srcId="{9839DEA4-81CC-40F3-A882-992AC1AF75D3}" destId="{175AA276-58F2-4DD9-80FC-A508711E986D}" srcOrd="2" destOrd="0" presId="urn:microsoft.com/office/officeart/2008/layout/VerticalCurvedList"/>
    <dgm:cxn modelId="{77F72262-3755-48C9-AE0B-AB7C501DB70E}" type="presParOf" srcId="{9839DEA4-81CC-40F3-A882-992AC1AF75D3}" destId="{99D1BCB1-BBEC-4020-AF46-9B84DFEEEB12}" srcOrd="3" destOrd="0" presId="urn:microsoft.com/office/officeart/2008/layout/VerticalCurvedList"/>
    <dgm:cxn modelId="{B870B6F2-3174-41E1-B23A-B5D3229106D1}" type="presParOf" srcId="{5A99791D-9E28-4B3D-8ACD-8F48A5C6199A}" destId="{534504B8-3AD3-4D7F-BA10-772C4BC9F4DA}" srcOrd="1" destOrd="0" presId="urn:microsoft.com/office/officeart/2008/layout/VerticalCurvedList"/>
    <dgm:cxn modelId="{53F7E37E-434A-4EE0-A27E-0A777EAD5F4E}" type="presParOf" srcId="{5A99791D-9E28-4B3D-8ACD-8F48A5C6199A}" destId="{449D8CCB-25E3-4F77-9AA7-F013F49094ED}" srcOrd="2" destOrd="0" presId="urn:microsoft.com/office/officeart/2008/layout/VerticalCurvedList"/>
    <dgm:cxn modelId="{7C7DDDDA-BA36-45C2-AF16-1F4E2248D4CD}" type="presParOf" srcId="{449D8CCB-25E3-4F77-9AA7-F013F49094ED}" destId="{467C472B-F399-46AE-B017-5DC56BBEA7D7}" srcOrd="0" destOrd="0" presId="urn:microsoft.com/office/officeart/2008/layout/VerticalCurvedList"/>
    <dgm:cxn modelId="{FBC2EA50-2122-481A-A3AA-B0941FDE36D6}" type="presParOf" srcId="{5A99791D-9E28-4B3D-8ACD-8F48A5C6199A}" destId="{DD97E049-4A6C-47F8-8707-C5FFDBF743ED}" srcOrd="3" destOrd="0" presId="urn:microsoft.com/office/officeart/2008/layout/VerticalCurvedList"/>
    <dgm:cxn modelId="{C546702F-BD5E-4CD8-860C-9F35B6E2186C}" type="presParOf" srcId="{5A99791D-9E28-4B3D-8ACD-8F48A5C6199A}" destId="{7DBD23B7-51C8-4591-8906-0B740EFCF017}" srcOrd="4" destOrd="0" presId="urn:microsoft.com/office/officeart/2008/layout/VerticalCurvedList"/>
    <dgm:cxn modelId="{11F3198C-4A72-4572-A36B-1DC1A18A7467}" type="presParOf" srcId="{7DBD23B7-51C8-4591-8906-0B740EFCF017}" destId="{9D6C96D5-59F1-4074-AA4E-276172A59D56}" srcOrd="0" destOrd="0" presId="urn:microsoft.com/office/officeart/2008/layout/VerticalCurvedList"/>
    <dgm:cxn modelId="{4DA55660-97D9-4B2B-B465-FD0681A08EDA}" type="presParOf" srcId="{5A99791D-9E28-4B3D-8ACD-8F48A5C6199A}" destId="{A0E9B536-5134-4AC7-990D-17E1F41843BA}" srcOrd="5" destOrd="0" presId="urn:microsoft.com/office/officeart/2008/layout/VerticalCurvedList"/>
    <dgm:cxn modelId="{7EA3294D-0A93-4FA8-B164-08995DDEAFE7}" type="presParOf" srcId="{5A99791D-9E28-4B3D-8ACD-8F48A5C6199A}" destId="{E6CA5371-E765-4FE6-A6BE-7ECD1C15C765}" srcOrd="6" destOrd="0" presId="urn:microsoft.com/office/officeart/2008/layout/VerticalCurvedList"/>
    <dgm:cxn modelId="{0899350E-A117-48B7-902F-9C072FB6269A}"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431800"/>
          <a:ext cx="6528363" cy="1198878"/>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1" kern="1200" dirty="0" err="1">
              <a:solidFill>
                <a:schemeClr val="tx1"/>
              </a:solidFill>
              <a:latin typeface="Cambria" pitchFamily="18" charset="0"/>
              <a:ea typeface="Cambria" pitchFamily="18" charset="0"/>
            </a:rPr>
            <a:t>Vai</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trò</a:t>
          </a:r>
          <a:r>
            <a:rPr lang="en-US" sz="1800" b="1"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là</a:t>
          </a:r>
          <a:r>
            <a:rPr lang="en-US" sz="1800" b="1" kern="1200" dirty="0">
              <a:solidFill>
                <a:schemeClr val="tx1"/>
              </a:solidFill>
              <a:latin typeface="Cambria" pitchFamily="18" charset="0"/>
              <a:ea typeface="Cambria" pitchFamily="18" charset="0"/>
            </a:rPr>
            <a:t> </a:t>
          </a:r>
          <a:r>
            <a:rPr lang="vi-VN" sz="1800" b="0" kern="1200" dirty="0">
              <a:solidFill>
                <a:schemeClr val="tx1"/>
              </a:solidFill>
              <a:latin typeface="Cambria" pitchFamily="18" charset="0"/>
              <a:ea typeface="Cambria" pitchFamily="18" charset="0"/>
            </a:rPr>
            <a:t>nguồn nguyên liệu chính cho nhiều ngành công nghiệp, góp phần đảm bảo an ninh năng lượng quốc gia, cung cấp nhiên liệu cho sản xuất, phục vụ cho sinh hoạt hàng ngày của người dân.</a:t>
          </a:r>
          <a:endParaRPr lang="en-US" sz="1800" b="0" kern="1200" dirty="0">
            <a:solidFill>
              <a:schemeClr val="tx1"/>
            </a:solidFill>
            <a:latin typeface="Cambria" pitchFamily="18" charset="0"/>
            <a:ea typeface="Cambria" pitchFamily="18" charset="0"/>
          </a:endParaRPr>
        </a:p>
      </dsp:txBody>
      <dsp:txXfrm>
        <a:off x="715680" y="431800"/>
        <a:ext cx="6528363" cy="1198878"/>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1955803"/>
          <a:ext cx="6153508" cy="1244593"/>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endParaRPr lang="en-US" sz="1800" b="1" kern="1200" dirty="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en-US" sz="1800" b="1" kern="1200" dirty="0" err="1">
              <a:solidFill>
                <a:schemeClr val="tx1"/>
              </a:solidFill>
              <a:latin typeface="Cambria" pitchFamily="18" charset="0"/>
              <a:ea typeface="Cambria" pitchFamily="18" charset="0"/>
            </a:rPr>
            <a:t>Hiện</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trạng</a:t>
          </a:r>
          <a:r>
            <a:rPr lang="en-US" sz="1800" b="1" kern="1200" dirty="0">
              <a:solidFill>
                <a:schemeClr val="tx1"/>
              </a:solidFill>
              <a:latin typeface="Cambria" pitchFamily="18" charset="0"/>
              <a:ea typeface="Cambria" pitchFamily="18" charset="0"/>
            </a:rPr>
            <a:t>: </a:t>
          </a:r>
          <a:r>
            <a:rPr lang="vi-VN" sz="1800" b="1" kern="1200" dirty="0">
              <a:solidFill>
                <a:schemeClr val="tx1"/>
              </a:solidFill>
              <a:latin typeface="Cambria" pitchFamily="18" charset="0"/>
              <a:ea typeface="Cambria" pitchFamily="18" charset="0"/>
            </a:rPr>
            <a:t> </a:t>
          </a:r>
          <a:r>
            <a:rPr lang="vi-VN" sz="1800" b="0" kern="1200" dirty="0">
              <a:solidFill>
                <a:schemeClr val="tx1"/>
              </a:solidFill>
              <a:latin typeface="Cambria" pitchFamily="18" charset="0"/>
              <a:ea typeface="Cambria" pitchFamily="18" charset="0"/>
            </a:rPr>
            <a:t>Nhiều loại tài nguyên khoáng sản nước ta vẫn chưa được thăm dò, đánh giá đầy đủ tiềm năng và giá trị</a:t>
          </a:r>
          <a:r>
            <a:rPr lang="en-US" sz="1800" b="0" kern="1200" dirty="0">
              <a:solidFill>
                <a:schemeClr val="tx1"/>
              </a:solidFill>
              <a:latin typeface="Cambria" pitchFamily="18" charset="0"/>
              <a:ea typeface="Cambria" pitchFamily="18" charset="0"/>
            </a:rPr>
            <a:t>, m</a:t>
          </a:r>
          <a:r>
            <a:rPr lang="vi-VN" sz="1800" b="0" kern="1200" dirty="0">
              <a:solidFill>
                <a:schemeClr val="tx1"/>
              </a:solidFill>
              <a:latin typeface="Cambria" pitchFamily="18" charset="0"/>
              <a:ea typeface="Cambria" pitchFamily="18" charset="0"/>
            </a:rPr>
            <a:t>ột số loại tài nguyên chưa được khai thác và sử dụng hiệu quả.</a:t>
          </a:r>
          <a:endParaRPr lang="en-US" sz="1800" b="0" kern="1200" dirty="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endParaRPr lang="en-US" sz="1800" b="0" i="0" kern="1200" dirty="0">
            <a:solidFill>
              <a:schemeClr val="tx1"/>
            </a:solidFill>
            <a:latin typeface="Cambria" pitchFamily="18" charset="0"/>
            <a:ea typeface="Cambria" pitchFamily="18" charset="0"/>
          </a:endParaRPr>
        </a:p>
      </dsp:txBody>
      <dsp:txXfrm>
        <a:off x="1090536" y="1955803"/>
        <a:ext cx="6153508" cy="1244593"/>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708400"/>
          <a:ext cx="6528363" cy="833118"/>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l" defTabSz="800100">
            <a:lnSpc>
              <a:spcPct val="90000"/>
            </a:lnSpc>
            <a:spcBef>
              <a:spcPct val="0"/>
            </a:spcBef>
            <a:spcAft>
              <a:spcPct val="35000"/>
            </a:spcAft>
          </a:pPr>
          <a:r>
            <a:rPr lang="en-US" sz="1800" b="1" kern="1200" dirty="0" err="1">
              <a:solidFill>
                <a:schemeClr val="tx1"/>
              </a:solidFill>
              <a:latin typeface="Cambria" pitchFamily="18" charset="0"/>
              <a:ea typeface="Cambria" pitchFamily="18" charset="0"/>
            </a:rPr>
            <a:t>Nguyên</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nhân</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Khai</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thác</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quá</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mức</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bừa</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bãi</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trái</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phép</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công</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nghệ</a:t>
          </a:r>
          <a:r>
            <a:rPr lang="en-US" sz="1800" kern="1200" dirty="0">
              <a:solidFill>
                <a:schemeClr val="tx1"/>
              </a:solidFill>
              <a:latin typeface="Cambria" pitchFamily="18" charset="0"/>
              <a:ea typeface="Cambria" pitchFamily="18" charset="0"/>
            </a:rPr>
            <a:t> </a:t>
          </a:r>
          <a:r>
            <a:rPr lang="vi-VN" sz="1800" kern="1200" dirty="0">
              <a:solidFill>
                <a:schemeClr val="tx1"/>
              </a:solidFill>
              <a:latin typeface="Cambria" pitchFamily="18" charset="0"/>
              <a:ea typeface="Cambria" pitchFamily="18" charset="0"/>
            </a:rPr>
            <a:t>khai thác một số khoáng sản chưa tiên tiến.</a:t>
          </a:r>
          <a:endParaRPr lang="en-US" sz="1800" kern="1200" dirty="0">
            <a:solidFill>
              <a:schemeClr val="tx1"/>
            </a:solidFill>
            <a:latin typeface="Cambria" pitchFamily="18" charset="0"/>
            <a:ea typeface="Cambria" pitchFamily="18" charset="0"/>
          </a:endParaRPr>
        </a:p>
      </dsp:txBody>
      <dsp:txXfrm>
        <a:off x="715680" y="3708400"/>
        <a:ext cx="6528363" cy="833118"/>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431800"/>
          <a:ext cx="6528363" cy="1198878"/>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1" kern="1200" dirty="0" err="1">
              <a:solidFill>
                <a:schemeClr val="tx1"/>
              </a:solidFill>
              <a:latin typeface="Cambria" pitchFamily="18" charset="0"/>
              <a:ea typeface="Cambria" pitchFamily="18" charset="0"/>
            </a:rPr>
            <a:t>Hậu</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quả</a:t>
          </a:r>
          <a:r>
            <a:rPr lang="en-US" sz="1800" b="1" kern="1200" dirty="0">
              <a:solidFill>
                <a:schemeClr val="tx1"/>
              </a:solidFill>
              <a:latin typeface="Cambria" pitchFamily="18" charset="0"/>
              <a:ea typeface="Cambria" pitchFamily="18" charset="0"/>
            </a:rPr>
            <a:t>: </a:t>
          </a:r>
          <a:r>
            <a:rPr lang="vi-VN" sz="1800" b="0" kern="1200" dirty="0">
              <a:solidFill>
                <a:schemeClr val="tx1"/>
              </a:solidFill>
              <a:latin typeface="Cambria" pitchFamily="18" charset="0"/>
              <a:ea typeface="Cambria" pitchFamily="18" charset="0"/>
            </a:rPr>
            <a:t>Gây lãng phí tài nguyên và những hệ quả như xói mòn, trượt đất, suy giảm đa dạng sinh học, ô nhiễm đất, nước và huỷ hoại môi trường ở những nơi khai thác khoáng sản.</a:t>
          </a:r>
          <a:endParaRPr lang="en-US" sz="1800" b="0" kern="1200" dirty="0">
            <a:solidFill>
              <a:schemeClr val="tx1"/>
            </a:solidFill>
            <a:latin typeface="Cambria" pitchFamily="18" charset="0"/>
            <a:ea typeface="Cambria" pitchFamily="18" charset="0"/>
          </a:endParaRPr>
        </a:p>
      </dsp:txBody>
      <dsp:txXfrm>
        <a:off x="715680" y="431800"/>
        <a:ext cx="6528363" cy="1198878"/>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2249103"/>
          <a:ext cx="6153508" cy="657992"/>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defTabSz="800100">
            <a:lnSpc>
              <a:spcPct val="90000"/>
            </a:lnSpc>
            <a:spcBef>
              <a:spcPct val="0"/>
            </a:spcBef>
            <a:spcAft>
              <a:spcPct val="35000"/>
            </a:spcAft>
          </a:pPr>
          <a:endParaRPr lang="en-US" sz="1800" b="1" kern="1200" dirty="0">
            <a:solidFill>
              <a:schemeClr val="tx1"/>
            </a:solidFill>
            <a:latin typeface="Cambria" pitchFamily="18" charset="0"/>
            <a:ea typeface="Cambria" pitchFamily="18" charset="0"/>
          </a:endParaRPr>
        </a:p>
        <a:p>
          <a:pPr lvl="0" defTabSz="800100">
            <a:lnSpc>
              <a:spcPct val="90000"/>
            </a:lnSpc>
            <a:spcBef>
              <a:spcPct val="0"/>
            </a:spcBef>
            <a:spcAft>
              <a:spcPct val="35000"/>
            </a:spcAft>
          </a:pPr>
          <a:r>
            <a:rPr lang="en-US" sz="1800" b="1" kern="1200" dirty="0" err="1">
              <a:solidFill>
                <a:schemeClr val="tx1"/>
              </a:solidFill>
              <a:latin typeface="Cambria" pitchFamily="18" charset="0"/>
              <a:ea typeface="Cambria" pitchFamily="18" charset="0"/>
            </a:rPr>
            <a:t>Ví</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dụ</a:t>
          </a:r>
          <a:r>
            <a:rPr lang="en-US" sz="1800" b="1"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Sạt</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lở</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sông</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Hậu</a:t>
          </a:r>
          <a:r>
            <a:rPr lang="en-US" sz="1800" b="0" kern="1200" dirty="0">
              <a:solidFill>
                <a:schemeClr val="tx1"/>
              </a:solidFill>
              <a:latin typeface="Cambria" pitchFamily="18" charset="0"/>
              <a:ea typeface="Cambria" pitchFamily="18" charset="0"/>
            </a:rPr>
            <a:t> do </a:t>
          </a:r>
          <a:r>
            <a:rPr lang="en-US" sz="1800" b="0" kern="1200" dirty="0" err="1">
              <a:solidFill>
                <a:schemeClr val="tx1"/>
              </a:solidFill>
              <a:latin typeface="Cambria" pitchFamily="18" charset="0"/>
              <a:ea typeface="Cambria" pitchFamily="18" charset="0"/>
            </a:rPr>
            <a:t>khai</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thác</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cát</a:t>
          </a:r>
          <a:r>
            <a:rPr lang="en-US" sz="1800" b="0" kern="1200" dirty="0">
              <a:solidFill>
                <a:schemeClr val="tx1"/>
              </a:solidFill>
              <a:latin typeface="Cambria" pitchFamily="18" charset="0"/>
              <a:ea typeface="Cambria" pitchFamily="18" charset="0"/>
            </a:rPr>
            <a:t>, ô </a:t>
          </a:r>
          <a:r>
            <a:rPr lang="en-US" sz="1800" b="0" kern="1200" dirty="0" err="1">
              <a:solidFill>
                <a:schemeClr val="tx1"/>
              </a:solidFill>
              <a:latin typeface="Cambria" pitchFamily="18" charset="0"/>
              <a:ea typeface="Cambria" pitchFamily="18" charset="0"/>
            </a:rPr>
            <a:t>nhiễm</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biển</a:t>
          </a:r>
          <a:r>
            <a:rPr lang="en-US" sz="1800" b="0" kern="1200" dirty="0">
              <a:solidFill>
                <a:schemeClr val="tx1"/>
              </a:solidFill>
              <a:latin typeface="Cambria" pitchFamily="18" charset="0"/>
              <a:ea typeface="Cambria" pitchFamily="18" charset="0"/>
            </a:rPr>
            <a:t> do </a:t>
          </a:r>
          <a:r>
            <a:rPr lang="en-US" sz="1800" b="0" kern="1200" dirty="0" err="1">
              <a:solidFill>
                <a:schemeClr val="tx1"/>
              </a:solidFill>
              <a:latin typeface="Cambria" pitchFamily="18" charset="0"/>
              <a:ea typeface="Cambria" pitchFamily="18" charset="0"/>
            </a:rPr>
            <a:t>khai</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thác</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dầu</a:t>
          </a:r>
          <a:r>
            <a:rPr lang="en-US" sz="1800" b="0" kern="1200" dirty="0">
              <a:solidFill>
                <a:schemeClr val="tx1"/>
              </a:solidFill>
              <a:latin typeface="Cambria" pitchFamily="18" charset="0"/>
              <a:ea typeface="Cambria" pitchFamily="18" charset="0"/>
            </a:rPr>
            <a:t> ở </a:t>
          </a:r>
          <a:r>
            <a:rPr lang="en-US" sz="1800" b="0" kern="1200" dirty="0" err="1">
              <a:solidFill>
                <a:schemeClr val="tx1"/>
              </a:solidFill>
              <a:latin typeface="Cambria" pitchFamily="18" charset="0"/>
              <a:ea typeface="Cambria" pitchFamily="18" charset="0"/>
            </a:rPr>
            <a:t>thềm</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lục</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địa</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phía</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nam</a:t>
          </a:r>
          <a:r>
            <a:rPr lang="en-US" sz="1800" b="0" kern="1200" dirty="0">
              <a:solidFill>
                <a:schemeClr val="tx1"/>
              </a:solidFill>
              <a:latin typeface="Cambria" pitchFamily="18" charset="0"/>
              <a:ea typeface="Cambria" pitchFamily="18" charset="0"/>
            </a:rPr>
            <a:t>.</a:t>
          </a:r>
        </a:p>
        <a:p>
          <a:pPr lvl="0" algn="just" defTabSz="800100">
            <a:lnSpc>
              <a:spcPct val="90000"/>
            </a:lnSpc>
            <a:spcBef>
              <a:spcPct val="0"/>
            </a:spcBef>
            <a:spcAft>
              <a:spcPct val="35000"/>
            </a:spcAft>
          </a:pPr>
          <a:endParaRPr lang="en-US" sz="1800" b="0" i="0" kern="1200" dirty="0">
            <a:solidFill>
              <a:schemeClr val="tx1"/>
            </a:solidFill>
            <a:latin typeface="Cambria" pitchFamily="18" charset="0"/>
            <a:ea typeface="Cambria" pitchFamily="18" charset="0"/>
          </a:endParaRPr>
        </a:p>
      </dsp:txBody>
      <dsp:txXfrm>
        <a:off x="1090536" y="2249103"/>
        <a:ext cx="6153508" cy="657992"/>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403602"/>
          <a:ext cx="6528363" cy="1442715"/>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l" defTabSz="800100">
            <a:lnSpc>
              <a:spcPct val="90000"/>
            </a:lnSpc>
            <a:spcBef>
              <a:spcPct val="0"/>
            </a:spcBef>
            <a:spcAft>
              <a:spcPct val="35000"/>
            </a:spcAft>
          </a:pPr>
          <a:endParaRPr lang="en-US" sz="1800" b="1" kern="1200" dirty="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en-US" sz="1800" b="1" kern="1200" dirty="0" err="1">
              <a:solidFill>
                <a:schemeClr val="tx1"/>
              </a:solidFill>
              <a:latin typeface="Cambria" pitchFamily="18" charset="0"/>
              <a:ea typeface="Cambria" pitchFamily="18" charset="0"/>
            </a:rPr>
            <a:t>Giải</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pháp</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Thực</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hiện</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nghiêm</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Luật</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Khoáng</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sản</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Việt</a:t>
          </a:r>
          <a:r>
            <a:rPr lang="en-US" sz="1800" kern="1200" dirty="0">
              <a:solidFill>
                <a:schemeClr val="tx1"/>
              </a:solidFill>
              <a:latin typeface="Cambria" pitchFamily="18" charset="0"/>
              <a:ea typeface="Cambria" pitchFamily="18" charset="0"/>
            </a:rPr>
            <a:t> Nam, á</a:t>
          </a:r>
          <a:r>
            <a:rPr lang="vi-VN" sz="1800" kern="1200" dirty="0">
              <a:solidFill>
                <a:schemeClr val="tx1"/>
              </a:solidFill>
              <a:latin typeface="Cambria" pitchFamily="18" charset="0"/>
              <a:ea typeface="Cambria" pitchFamily="18" charset="0"/>
            </a:rPr>
            <a:t>p dụng các biện pháp quản lí chặt chẽ,tăng cường trách nhiệm của các tổ chức và cá nhân</a:t>
          </a:r>
          <a:r>
            <a:rPr lang="en-US" sz="1800" kern="1200" dirty="0">
              <a:solidFill>
                <a:schemeClr val="tx1"/>
              </a:solidFill>
              <a:latin typeface="Cambria" pitchFamily="18" charset="0"/>
              <a:ea typeface="Cambria" pitchFamily="18" charset="0"/>
            </a:rPr>
            <a:t>, á</a:t>
          </a:r>
          <a:r>
            <a:rPr lang="vi-VN" sz="1800" kern="1200" dirty="0">
              <a:solidFill>
                <a:schemeClr val="tx1"/>
              </a:solidFill>
              <a:latin typeface="Cambria" pitchFamily="18" charset="0"/>
              <a:ea typeface="Cambria" pitchFamily="18" charset="0"/>
            </a:rPr>
            <a:t>p dụng các biện pháp công nghệ tiên tiến, tăng cường nghiên cứu, sử dụng các nguồn vật liệu thay thế.</a:t>
          </a:r>
          <a:endParaRPr lang="en-US" sz="1800" kern="1200" dirty="0">
            <a:solidFill>
              <a:schemeClr val="tx1"/>
            </a:solidFill>
            <a:latin typeface="Cambria" pitchFamily="18" charset="0"/>
            <a:ea typeface="Cambria" pitchFamily="18" charset="0"/>
          </a:endParaRPr>
        </a:p>
        <a:p>
          <a:pPr lvl="0" algn="l" defTabSz="800100">
            <a:lnSpc>
              <a:spcPct val="90000"/>
            </a:lnSpc>
            <a:spcBef>
              <a:spcPct val="0"/>
            </a:spcBef>
            <a:spcAft>
              <a:spcPct val="35000"/>
            </a:spcAft>
          </a:pPr>
          <a:endParaRPr lang="en-US" sz="1800" kern="1200" dirty="0">
            <a:solidFill>
              <a:schemeClr val="tx1"/>
            </a:solidFill>
            <a:latin typeface="Cambria" pitchFamily="18" charset="0"/>
            <a:ea typeface="Cambria" pitchFamily="18" charset="0"/>
          </a:endParaRPr>
        </a:p>
      </dsp:txBody>
      <dsp:txXfrm>
        <a:off x="715680" y="3403602"/>
        <a:ext cx="6528363" cy="1442715"/>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10/10/2025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Black" pitchFamily="34" charset="0"/>
              </a:defRPr>
            </a:lvl1pPr>
            <a:lvl2pPr marL="742950" indent="-285750">
              <a:defRPr b="1">
                <a:solidFill>
                  <a:schemeClr val="tx1"/>
                </a:solidFill>
                <a:latin typeface="Arial Black" pitchFamily="34" charset="0"/>
              </a:defRPr>
            </a:lvl2pPr>
            <a:lvl3pPr marL="1143000" indent="-228600">
              <a:defRPr b="1">
                <a:solidFill>
                  <a:schemeClr val="tx1"/>
                </a:solidFill>
                <a:latin typeface="Arial Black" pitchFamily="34" charset="0"/>
              </a:defRPr>
            </a:lvl3pPr>
            <a:lvl4pPr marL="1600200" indent="-228600">
              <a:defRPr b="1">
                <a:solidFill>
                  <a:schemeClr val="tx1"/>
                </a:solidFill>
                <a:latin typeface="Arial Black" pitchFamily="34" charset="0"/>
              </a:defRPr>
            </a:lvl4pPr>
            <a:lvl5pPr marL="2057400" indent="-228600">
              <a:defRPr b="1">
                <a:solidFill>
                  <a:schemeClr val="tx1"/>
                </a:solidFill>
                <a:latin typeface="Arial Black" pitchFamily="34" charset="0"/>
              </a:defRPr>
            </a:lvl5pPr>
            <a:lvl6pPr marL="2514600" indent="-228600" eaLnBrk="0" fontAlgn="base" hangingPunct="0">
              <a:spcBef>
                <a:spcPct val="0"/>
              </a:spcBef>
              <a:spcAft>
                <a:spcPct val="0"/>
              </a:spcAft>
              <a:defRPr b="1">
                <a:solidFill>
                  <a:schemeClr val="tx1"/>
                </a:solidFill>
                <a:latin typeface="Arial Black" pitchFamily="34" charset="0"/>
              </a:defRPr>
            </a:lvl6pPr>
            <a:lvl7pPr marL="2971800" indent="-228600" eaLnBrk="0" fontAlgn="base" hangingPunct="0">
              <a:spcBef>
                <a:spcPct val="0"/>
              </a:spcBef>
              <a:spcAft>
                <a:spcPct val="0"/>
              </a:spcAft>
              <a:defRPr b="1">
                <a:solidFill>
                  <a:schemeClr val="tx1"/>
                </a:solidFill>
                <a:latin typeface="Arial Black" pitchFamily="34" charset="0"/>
              </a:defRPr>
            </a:lvl7pPr>
            <a:lvl8pPr marL="3429000" indent="-228600" eaLnBrk="0" fontAlgn="base" hangingPunct="0">
              <a:spcBef>
                <a:spcPct val="0"/>
              </a:spcBef>
              <a:spcAft>
                <a:spcPct val="0"/>
              </a:spcAft>
              <a:defRPr b="1">
                <a:solidFill>
                  <a:schemeClr val="tx1"/>
                </a:solidFill>
                <a:latin typeface="Arial Black" pitchFamily="34" charset="0"/>
              </a:defRPr>
            </a:lvl8pPr>
            <a:lvl9pPr marL="3886200" indent="-228600" eaLnBrk="0" fontAlgn="base" hangingPunct="0">
              <a:spcBef>
                <a:spcPct val="0"/>
              </a:spcBef>
              <a:spcAft>
                <a:spcPct val="0"/>
              </a:spcAft>
              <a:defRPr b="1">
                <a:solidFill>
                  <a:schemeClr val="tx1"/>
                </a:solidFill>
                <a:latin typeface="Arial Black" pitchFamily="34" charset="0"/>
              </a:defRPr>
            </a:lvl9pPr>
          </a:lstStyle>
          <a:p>
            <a:fld id="{4B6BA67F-27C6-48C1-BFD1-7B6681FA0900}" type="slidenum">
              <a:rPr lang="en-US" smtClean="0"/>
              <a:pPr/>
              <a:t>1</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3328319-1D47-4DB5-A083-897E335DAC7C}" type="slidenum">
              <a:rPr lang="en-US" smtClean="0"/>
              <a:t>2</a:t>
            </a:fld>
            <a:endParaRPr lang="en-US"/>
          </a:p>
        </p:txBody>
      </p:sp>
    </p:spTree>
    <p:extLst>
      <p:ext uri="{BB962C8B-B14F-4D97-AF65-F5344CB8AC3E}">
        <p14:creationId xmlns:p14="http://schemas.microsoft.com/office/powerpoint/2010/main" val="15042349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103B6E6-C6E9-40D9-BFB7-0124447475D5}" type="datetimeFigureOut">
              <a:rPr lang="en-US" smtClean="0"/>
              <a:t>10/10/2025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10/10/2025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10/10/2025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10/10/2025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10/10/2025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103B6E6-C6E9-40D9-BFB7-0124447475D5}" type="datetimeFigureOut">
              <a:rPr lang="en-US" smtClean="0"/>
              <a:t>10/10/2025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103B6E6-C6E9-40D9-BFB7-0124447475D5}" type="datetimeFigureOut">
              <a:rPr lang="en-US" smtClean="0"/>
              <a:t>10/10/2025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103B6E6-C6E9-40D9-BFB7-0124447475D5}" type="datetimeFigureOut">
              <a:rPr lang="en-US" smtClean="0"/>
              <a:t>10/10/2025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10/10/2025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10/10/2025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10/10/2025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10/10/2025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4.png"/><Relationship Id="rId7" Type="http://schemas.openxmlformats.org/officeDocument/2006/relationships/diagramQuickStyle" Target="../diagrams/quickStyle1.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6.png"/><Relationship Id="rId4" Type="http://schemas.openxmlformats.org/officeDocument/2006/relationships/image" Target="../media/image5.jpeg"/><Relationship Id="rId9" Type="http://schemas.microsoft.com/office/2007/relationships/diagramDrawing" Target="../diagrams/drawing1.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4.png"/><Relationship Id="rId7" Type="http://schemas.openxmlformats.org/officeDocument/2006/relationships/diagramQuickStyle" Target="../diagrams/quickStyle2.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6.png"/><Relationship Id="rId4" Type="http://schemas.openxmlformats.org/officeDocument/2006/relationships/image" Target="../media/image5.jpeg"/><Relationship Id="rId9" Type="http://schemas.microsoft.com/office/2007/relationships/diagramDrawing" Target="../diagrams/drawing2.xml"/></Relationships>
</file>

<file path=ppt/slides/_rels/slide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457200" y="457200"/>
            <a:ext cx="8229600" cy="1676400"/>
          </a:xfrm>
        </p:spPr>
        <p:txBody>
          <a:bodyPr/>
          <a:lstStyle/>
          <a:p>
            <a:pPr algn="ctr"/>
            <a:r>
              <a:rPr lang="en-US" b="1" smtClean="0">
                <a:solidFill>
                  <a:srgbClr val="FF0000"/>
                </a:solidFill>
                <a:latin typeface="Cambria" pitchFamily="18" charset="0"/>
                <a:ea typeface="Cambria" pitchFamily="18" charset="0"/>
                <a:cs typeface="Cambria" pitchFamily="18" charset="0"/>
              </a:rPr>
              <a:t>MỞ ĐẦU</a:t>
            </a:r>
            <a:br>
              <a:rPr lang="en-US" b="1" smtClean="0">
                <a:solidFill>
                  <a:srgbClr val="FF0000"/>
                </a:solidFill>
                <a:latin typeface="Cambria" pitchFamily="18" charset="0"/>
                <a:ea typeface="Cambria" pitchFamily="18" charset="0"/>
                <a:cs typeface="Cambria" pitchFamily="18" charset="0"/>
              </a:rPr>
            </a:br>
            <a:r>
              <a:rPr lang="en-US" sz="2800" b="1" smtClean="0">
                <a:solidFill>
                  <a:srgbClr val="FF0000"/>
                </a:solidFill>
                <a:latin typeface="Cambria" pitchFamily="18" charset="0"/>
                <a:ea typeface="Cambria" pitchFamily="18" charset="0"/>
                <a:cs typeface="Cambria" pitchFamily="18" charset="0"/>
              </a:rPr>
              <a:t>Trò chơi ”Tôi là ai”</a:t>
            </a:r>
            <a:br>
              <a:rPr lang="en-US" sz="2800" b="1" smtClean="0">
                <a:solidFill>
                  <a:srgbClr val="FF0000"/>
                </a:solidFill>
                <a:latin typeface="Cambria" pitchFamily="18" charset="0"/>
                <a:ea typeface="Cambria" pitchFamily="18" charset="0"/>
                <a:cs typeface="Cambria" pitchFamily="18" charset="0"/>
              </a:rPr>
            </a:br>
            <a:r>
              <a:rPr lang="en-US" sz="2800" b="1" smtClean="0">
                <a:solidFill>
                  <a:srgbClr val="FF0000"/>
                </a:solidFill>
                <a:latin typeface="Cambria" pitchFamily="18" charset="0"/>
                <a:ea typeface="Cambria" pitchFamily="18" charset="0"/>
                <a:cs typeface="Cambria" pitchFamily="18" charset="0"/>
              </a:rPr>
              <a:t>(đoán tên các loại khoáng sản)</a:t>
            </a:r>
          </a:p>
        </p:txBody>
      </p:sp>
      <p:sp>
        <p:nvSpPr>
          <p:cNvPr id="3" name="Content Placeholder 2"/>
          <p:cNvSpPr>
            <a:spLocks noGrp="1"/>
          </p:cNvSpPr>
          <p:nvPr>
            <p:ph idx="1"/>
          </p:nvPr>
        </p:nvSpPr>
        <p:spPr>
          <a:xfrm>
            <a:off x="381000" y="2636838"/>
            <a:ext cx="8610600" cy="3078162"/>
          </a:xfrm>
        </p:spPr>
        <p:txBody>
          <a:bodyPr/>
          <a:lstStyle/>
          <a:p>
            <a:pPr marL="0" indent="0" algn="just">
              <a:buFontTx/>
              <a:buNone/>
            </a:pPr>
            <a:r>
              <a:rPr lang="en-US" sz="2800" i="1" smtClean="0">
                <a:solidFill>
                  <a:srgbClr val="FF0000"/>
                </a:solidFill>
                <a:latin typeface="Times New Roman" pitchFamily="18" charset="0"/>
                <a:ea typeface="Cambria" pitchFamily="18" charset="0"/>
                <a:cs typeface="Times New Roman" pitchFamily="18" charset="0"/>
              </a:rPr>
              <a:t>1. Tôi là khoáng sản nhiên liệu cho các nhà máy nhiệt điện. Tôi là ai?</a:t>
            </a:r>
          </a:p>
          <a:p>
            <a:pPr marL="0" indent="0" algn="just">
              <a:buFontTx/>
              <a:buNone/>
            </a:pPr>
            <a:r>
              <a:rPr lang="en-US" sz="2800" i="1" smtClean="0">
                <a:solidFill>
                  <a:srgbClr val="FF0000"/>
                </a:solidFill>
                <a:latin typeface="Times New Roman" pitchFamily="18" charset="0"/>
                <a:ea typeface="Cambria" pitchFamily="18" charset="0"/>
                <a:cs typeface="Times New Roman" pitchFamily="18" charset="0"/>
              </a:rPr>
              <a:t>2. Tôi là khoáng sản sử dụng trong  ngành xây dựng. Tôi là ai?</a:t>
            </a:r>
          </a:p>
          <a:p>
            <a:pPr marL="0" indent="0" algn="just">
              <a:buFontTx/>
              <a:buNone/>
            </a:pPr>
            <a:endParaRPr lang="en-US" sz="2800" i="1" smtClean="0">
              <a:solidFill>
                <a:srgbClr val="FF0000"/>
              </a:solidFill>
              <a:latin typeface="Times New Roman" pitchFamily="18" charset="0"/>
              <a:ea typeface="Cambria" pitchFamily="18" charset="0"/>
              <a:cs typeface="Times New Roman" pitchFamily="18" charset="0"/>
            </a:endParaRPr>
          </a:p>
          <a:p>
            <a:pPr marL="0" indent="0" algn="just">
              <a:buFontTx/>
              <a:buNone/>
            </a:pPr>
            <a:endParaRPr lang="en-US" sz="2200" i="1" smtClean="0">
              <a:solidFill>
                <a:srgbClr val="FF0000"/>
              </a:solidFill>
              <a:latin typeface="Cambria" pitchFamily="18" charset="0"/>
              <a:ea typeface="Cambria" pitchFamily="18" charset="0"/>
              <a:cs typeface="Times New Roman" pitchFamily="18" charset="0"/>
            </a:endParaRPr>
          </a:p>
        </p:txBody>
      </p:sp>
      <p:pic>
        <p:nvPicPr>
          <p:cNvPr id="410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0"/>
            <a:ext cx="2117725"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54189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2">
            <a:extLst>
              <a:ext uri="{FF2B5EF4-FFF2-40B4-BE49-F238E27FC236}">
                <a16:creationId xmlns:a16="http://schemas.microsoft.com/office/drawing/2014/main" xmlns="" id="{B819BC24-03CD-26B9-3B1A-E48D451D9E61}"/>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117252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3">
            <a:extLst>
              <a:ext uri="{FF2B5EF4-FFF2-40B4-BE49-F238E27FC236}">
                <a16:creationId xmlns:a16="http://schemas.microsoft.com/office/drawing/2014/main" xmlns="" id="{6F067A0F-DC93-6C56-86E1-C1C9B0E13E20}"/>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520881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4">
            <a:extLst>
              <a:ext uri="{FF2B5EF4-FFF2-40B4-BE49-F238E27FC236}">
                <a16:creationId xmlns:a16="http://schemas.microsoft.com/office/drawing/2014/main" xmlns="" id="{DD76A37F-487C-885A-F627-31667A4C57B4}"/>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35879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9">
            <a:extLst>
              <a:ext uri="{FF2B5EF4-FFF2-40B4-BE49-F238E27FC236}">
                <a16:creationId xmlns:a16="http://schemas.microsoft.com/office/drawing/2014/main" xmlns="" id="{5CA3AF46-3264-4CBF-14E3-2C0C1FA9B465}"/>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81000" y="533400"/>
            <a:ext cx="9144000" cy="6858000"/>
          </a:xfrm>
          <a:prstGeom prst="rect">
            <a:avLst/>
          </a:prstGeom>
        </p:spPr>
      </p:pic>
    </p:spTree>
    <p:extLst>
      <p:ext uri="{BB962C8B-B14F-4D97-AF65-F5344CB8AC3E}">
        <p14:creationId xmlns:p14="http://schemas.microsoft.com/office/powerpoint/2010/main" val="4649467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0"/>
            <a:ext cx="8229600" cy="1143000"/>
          </a:xfrm>
        </p:spPr>
        <p:txBody>
          <a:bodyPr/>
          <a:lstStyle/>
          <a:p>
            <a:endParaRPr lang="en-US" b="1" dirty="0">
              <a:solidFill>
                <a:srgbClr val="FF0000"/>
              </a:solidFill>
              <a:latin typeface="Cambria" pitchFamily="18" charset="0"/>
              <a:ea typeface="Cambria" pitchFamily="18" charset="0"/>
            </a:endParaRPr>
          </a:p>
        </p:txBody>
      </p:sp>
      <p:sp>
        <p:nvSpPr>
          <p:cNvPr id="3" name="Content Placeholder 2"/>
          <p:cNvSpPr>
            <a:spLocks noGrp="1"/>
          </p:cNvSpPr>
          <p:nvPr>
            <p:ph idx="1"/>
          </p:nvPr>
        </p:nvSpPr>
        <p:spPr>
          <a:xfrm>
            <a:off x="381000" y="884237"/>
            <a:ext cx="8610600" cy="868363"/>
          </a:xfrm>
        </p:spPr>
        <p:txBody>
          <a:bodyPr>
            <a:normAutofit/>
          </a:bodyPr>
          <a:lstStyle/>
          <a:p>
            <a:pPr marL="0" indent="0" algn="just">
              <a:buNone/>
            </a:pPr>
            <a:r>
              <a:rPr lang="en-US" sz="2400" i="1" dirty="0" err="1">
                <a:solidFill>
                  <a:srgbClr val="FF0000"/>
                </a:solidFill>
                <a:latin typeface="Cambria" pitchFamily="18" charset="0"/>
                <a:ea typeface="Cambria" pitchFamily="18" charset="0"/>
              </a:rPr>
              <a:t>Quan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sát</a:t>
            </a:r>
            <a:r>
              <a:rPr lang="en-US" sz="2400" i="1" dirty="0">
                <a:solidFill>
                  <a:srgbClr val="FF0000"/>
                </a:solidFill>
                <a:latin typeface="Cambria" pitchFamily="18" charset="0"/>
                <a:ea typeface="Cambria" pitchFamily="18" charset="0"/>
              </a:rPr>
              <a:t> video clip, </a:t>
            </a:r>
            <a:r>
              <a:rPr lang="en-US" sz="2400" i="1" dirty="0" err="1">
                <a:solidFill>
                  <a:srgbClr val="FF0000"/>
                </a:solidFill>
                <a:latin typeface="Cambria" pitchFamily="18" charset="0"/>
                <a:ea typeface="Cambria" pitchFamily="18" charset="0"/>
              </a:rPr>
              <a:t>hãy</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cho</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biết</a:t>
            </a:r>
            <a:r>
              <a:rPr lang="en-US" sz="2400" i="1" dirty="0">
                <a:solidFill>
                  <a:srgbClr val="FF0000"/>
                </a:solidFill>
                <a:latin typeface="Cambria" pitchFamily="18" charset="0"/>
                <a:ea typeface="Cambria" pitchFamily="18" charset="0"/>
              </a:rPr>
              <a:t> video clip </a:t>
            </a:r>
            <a:r>
              <a:rPr lang="en-US" sz="2400" i="1" dirty="0" err="1">
                <a:solidFill>
                  <a:srgbClr val="FF0000"/>
                </a:solidFill>
                <a:latin typeface="Cambria" pitchFamily="18" charset="0"/>
                <a:ea typeface="Cambria" pitchFamily="18" charset="0"/>
              </a:rPr>
              <a:t>nói</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đến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việc</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khai</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thác</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loại</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khoáng</a:t>
            </a:r>
            <a:r>
              <a:rPr lang="en-US" sz="2400" i="1" dirty="0">
                <a:solidFill>
                  <a:srgbClr val="FF0000"/>
                </a:solidFill>
                <a:latin typeface="Cambria" pitchFamily="18" charset="0"/>
                <a:ea typeface="Cambria" pitchFamily="18" charset="0"/>
              </a:rPr>
              <a:t> </a:t>
            </a:r>
            <a:r>
              <a:rPr lang="en-US" sz="2400" i="1" err="1">
                <a:solidFill>
                  <a:srgbClr val="FF0000"/>
                </a:solidFill>
                <a:latin typeface="Cambria" pitchFamily="18" charset="0"/>
                <a:ea typeface="Cambria" pitchFamily="18" charset="0"/>
              </a:rPr>
              <a:t>sản</a:t>
            </a:r>
            <a:r>
              <a:rPr lang="en-US" sz="2400" i="1">
                <a:solidFill>
                  <a:srgbClr val="FF0000"/>
                </a:solidFill>
                <a:latin typeface="Cambria" pitchFamily="18" charset="0"/>
                <a:ea typeface="Cambria" pitchFamily="18" charset="0"/>
              </a:rPr>
              <a:t> </a:t>
            </a:r>
            <a:r>
              <a:rPr lang="en-US" sz="2400" i="1" smtClean="0">
                <a:solidFill>
                  <a:srgbClr val="FF0000"/>
                </a:solidFill>
                <a:latin typeface="Cambria" pitchFamily="18" charset="0"/>
                <a:ea typeface="Cambria" pitchFamily="18" charset="0"/>
              </a:rPr>
              <a:t>nào</a:t>
            </a:r>
            <a:endParaRPr lang="en-US" sz="2400" i="1" dirty="0">
              <a:solidFill>
                <a:srgbClr val="FF0000"/>
              </a:solidFill>
              <a:latin typeface="Cambria" pitchFamily="18" charset="0"/>
              <a:ea typeface="Cambria" pitchFamily="18" charset="0"/>
            </a:endParaRPr>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71600" y="-268407"/>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28600" y="6248400"/>
            <a:ext cx="8763000" cy="461665"/>
          </a:xfrm>
          <a:prstGeom prst="rect">
            <a:avLst/>
          </a:prstGeom>
          <a:noFill/>
        </p:spPr>
        <p:txBody>
          <a:bodyPr wrap="square" rtlCol="0">
            <a:spAutoFit/>
          </a:bodyPr>
          <a:lstStyle/>
          <a:p>
            <a:pPr algn="ctr"/>
            <a:r>
              <a:rPr lang="en-US" sz="2400" b="1" dirty="0">
                <a:solidFill>
                  <a:srgbClr val="0D30DD"/>
                </a:solidFill>
                <a:latin typeface="Cambria" pitchFamily="18" charset="0"/>
                <a:ea typeface="Cambria" pitchFamily="18" charset="0"/>
              </a:rPr>
              <a:t>KHAI THÁC BÔ-XÍT Ở TÂY NGUYÊN</a:t>
            </a:r>
          </a:p>
        </p:txBody>
      </p:sp>
      <p:pic>
        <p:nvPicPr>
          <p:cNvPr id="6" name="Bai 4">
            <a:hlinkClick r:id="" action="ppaction://media"/>
            <a:extLst>
              <a:ext uri="{FF2B5EF4-FFF2-40B4-BE49-F238E27FC236}">
                <a16:creationId xmlns="" xmlns:a16="http://schemas.microsoft.com/office/drawing/2014/main" id="{9575C35F-49D2-CBF9-C7E0-9C228EC3FF4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00334" y="1505846"/>
            <a:ext cx="8382000" cy="4726632"/>
          </a:xfrm>
          <a:prstGeom prst="rect">
            <a:avLst/>
          </a:prstGeom>
        </p:spPr>
      </p:pic>
    </p:spTree>
    <p:extLst>
      <p:ext uri="{BB962C8B-B14F-4D97-AF65-F5344CB8AC3E}">
        <p14:creationId xmlns:p14="http://schemas.microsoft.com/office/powerpoint/2010/main" val="1659160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6"/>
                </p:tgtEl>
              </p:cMediaNode>
            </p:video>
          </p:childTnLst>
        </p:cTn>
      </p:par>
    </p:tnLst>
    <p:bldLst>
      <p:bldP spid="3" grpId="0" build="p"/>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SỬ DỤNG HỢP LÍ TÀI NGUYÊN KHOÁNG SẢN</a:t>
            </a:r>
          </a:p>
        </p:txBody>
      </p:sp>
      <p:sp>
        <p:nvSpPr>
          <p:cNvPr id="22" name="Rectangle 21"/>
          <p:cNvSpPr/>
          <p:nvPr/>
        </p:nvSpPr>
        <p:spPr>
          <a:xfrm>
            <a:off x="228600" y="1290221"/>
            <a:ext cx="3998335" cy="4708981"/>
          </a:xfrm>
          <a:prstGeom prst="rect">
            <a:avLst/>
          </a:prstGeom>
          <a:solidFill>
            <a:srgbClr val="BCFCD4"/>
          </a:solidFill>
          <a:ln>
            <a:solidFill>
              <a:srgbClr val="00B050"/>
            </a:solidFill>
          </a:ln>
        </p:spPr>
        <p:txBody>
          <a:bodyPr wrap="square">
            <a:spAutoFit/>
          </a:bodyPr>
          <a:lstStyle/>
          <a:p>
            <a:pPr algn="ctr"/>
            <a:r>
              <a:rPr lang="en-US" sz="2000" b="1" dirty="0">
                <a:solidFill>
                  <a:srgbClr val="00B050"/>
                </a:solidFill>
                <a:latin typeface="Cambria" panose="02040503050406030204" pitchFamily="18" charset="0"/>
                <a:ea typeface="Cambria" panose="02040503050406030204" pitchFamily="18" charset="0"/>
              </a:rPr>
              <a:t>HOẠT ĐỘNG NHÓM</a:t>
            </a:r>
          </a:p>
          <a:p>
            <a:pPr algn="ctr"/>
            <a:r>
              <a:rPr lang="en-US" sz="2000" b="1" dirty="0" err="1">
                <a:solidFill>
                  <a:srgbClr val="00B050"/>
                </a:solidFill>
                <a:latin typeface="Cambria" panose="02040503050406030204" pitchFamily="18" charset="0"/>
                <a:ea typeface="Cambria" panose="02040503050406030204" pitchFamily="18" charset="0"/>
              </a:rPr>
              <a:t>Thời</a:t>
            </a:r>
            <a:r>
              <a:rPr lang="en-US" sz="2000" b="1" dirty="0">
                <a:solidFill>
                  <a:srgbClr val="00B050"/>
                </a:solidFill>
                <a:latin typeface="Cambria" panose="02040503050406030204" pitchFamily="18" charset="0"/>
                <a:ea typeface="Cambria" panose="02040503050406030204" pitchFamily="18" charset="0"/>
              </a:rPr>
              <a:t> </a:t>
            </a:r>
            <a:r>
              <a:rPr lang="en-US" sz="2000" b="1" dirty="0" err="1">
                <a:solidFill>
                  <a:srgbClr val="00B050"/>
                </a:solidFill>
                <a:latin typeface="Cambria" panose="02040503050406030204" pitchFamily="18" charset="0"/>
                <a:ea typeface="Cambria" panose="02040503050406030204" pitchFamily="18" charset="0"/>
              </a:rPr>
              <a:t>gian</a:t>
            </a:r>
            <a:r>
              <a:rPr lang="en-US" sz="2000" b="1" dirty="0">
                <a:solidFill>
                  <a:srgbClr val="00B050"/>
                </a:solidFill>
                <a:latin typeface="Cambria" panose="02040503050406030204" pitchFamily="18" charset="0"/>
                <a:ea typeface="Cambria" panose="02040503050406030204" pitchFamily="18" charset="0"/>
              </a:rPr>
              <a:t>: 5 </a:t>
            </a:r>
            <a:r>
              <a:rPr lang="en-US" sz="2000" b="1" dirty="0" err="1">
                <a:solidFill>
                  <a:srgbClr val="00B050"/>
                </a:solidFill>
                <a:latin typeface="Cambria" panose="02040503050406030204" pitchFamily="18" charset="0"/>
                <a:ea typeface="Cambria" panose="02040503050406030204" pitchFamily="18" charset="0"/>
              </a:rPr>
              <a:t>phút</a:t>
            </a:r>
            <a:endParaRPr lang="en-US" sz="2000" b="1" dirty="0">
              <a:solidFill>
                <a:srgbClr val="00B050"/>
              </a:solidFill>
              <a:latin typeface="Cambria" panose="02040503050406030204" pitchFamily="18" charset="0"/>
              <a:ea typeface="Cambria" panose="02040503050406030204" pitchFamily="18" charset="0"/>
            </a:endParaRPr>
          </a:p>
          <a:p>
            <a:pPr algn="ctr"/>
            <a:r>
              <a:rPr lang="en-US" sz="2000" b="1" dirty="0">
                <a:solidFill>
                  <a:srgbClr val="FF0000"/>
                </a:solidFill>
                <a:latin typeface="Cambria" panose="02040503050406030204" pitchFamily="18" charset="0"/>
                <a:ea typeface="Cambria" panose="02040503050406030204" pitchFamily="18" charset="0"/>
              </a:rPr>
              <a:t>NHIỆM VỤ</a:t>
            </a:r>
          </a:p>
          <a:p>
            <a:pPr algn="just"/>
            <a:r>
              <a:rPr lang="en-US" sz="2000" b="1" dirty="0">
                <a:solidFill>
                  <a:srgbClr val="00B050"/>
                </a:solidFill>
                <a:latin typeface="Cambria" panose="02040503050406030204" pitchFamily="18" charset="0"/>
                <a:ea typeface="Cambria" panose="02040503050406030204" pitchFamily="18" charset="0"/>
              </a:rPr>
              <a:t>* NHÓM 1, 2</a:t>
            </a:r>
            <a:r>
              <a:rPr lang="en-US" sz="2000" b="1">
                <a:solidFill>
                  <a:srgbClr val="00B050"/>
                </a:solidFill>
                <a:latin typeface="Cambria" panose="02040503050406030204" pitchFamily="18" charset="0"/>
                <a:ea typeface="Cambria" panose="02040503050406030204" pitchFamily="18" charset="0"/>
              </a:rPr>
              <a:t>, </a:t>
            </a:r>
            <a:r>
              <a:rPr lang="en-US" sz="2000" b="1" smtClean="0">
                <a:solidFill>
                  <a:srgbClr val="00B05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Quan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các</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hình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ảnh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và</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kênh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chữ</a:t>
            </a:r>
            <a:r>
              <a:rPr lang="en-US" sz="2000" i="1" dirty="0">
                <a:solidFill>
                  <a:srgbClr val="FF0000"/>
                </a:solidFill>
                <a:latin typeface="Cambria" panose="02040503050406030204" pitchFamily="18" charset="0"/>
                <a:ea typeface="Cambria" panose="02040503050406030204" pitchFamily="18" charset="0"/>
              </a:rPr>
              <a:t> SGK, </a:t>
            </a:r>
            <a:r>
              <a:rPr lang="vi-VN" sz="2000" i="1" dirty="0">
                <a:solidFill>
                  <a:srgbClr val="FF0000"/>
                </a:solidFill>
                <a:latin typeface="Cambria" panose="02040503050406030204" pitchFamily="18" charset="0"/>
                <a:ea typeface="Cambria" panose="02040503050406030204" pitchFamily="18" charset="0"/>
              </a:rPr>
              <a:t>Nêu vai trò của </a:t>
            </a:r>
            <a:r>
              <a:rPr lang="vi-VN" sz="2000" i="1" dirty="0">
                <a:solidFill>
                  <a:srgbClr val="FF0000"/>
                </a:solidFill>
                <a:latin typeface="+mj-lt"/>
                <a:ea typeface="Cambria" panose="02040503050406030204" pitchFamily="18" charset="0"/>
              </a:rPr>
              <a:t>tài</a:t>
            </a:r>
            <a:r>
              <a:rPr lang="vi-VN" sz="2000" i="1" dirty="0">
                <a:solidFill>
                  <a:srgbClr val="FF0000"/>
                </a:solidFill>
                <a:latin typeface="Cambria" panose="02040503050406030204" pitchFamily="18" charset="0"/>
                <a:ea typeface="Cambria" panose="02040503050406030204" pitchFamily="18" charset="0"/>
              </a:rPr>
              <a:t> nguyên khoáng sản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hiện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trạng</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khai</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thác</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và</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sử</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dụng</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tài</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nguyên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khoáng</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sản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nước</a:t>
            </a:r>
            <a:r>
              <a:rPr lang="en-US" sz="2000" i="1" dirty="0">
                <a:solidFill>
                  <a:srgbClr val="FF0000"/>
                </a:solidFill>
                <a:latin typeface="Cambria" panose="02040503050406030204" pitchFamily="18" charset="0"/>
                <a:ea typeface="Cambria" panose="02040503050406030204" pitchFamily="18" charset="0"/>
              </a:rPr>
              <a:t> ta. </a:t>
            </a:r>
            <a:r>
              <a:rPr lang="en-US" sz="2000" i="1" dirty="0" err="1">
                <a:solidFill>
                  <a:srgbClr val="FF0000"/>
                </a:solidFill>
                <a:latin typeface="Cambria" panose="02040503050406030204" pitchFamily="18" charset="0"/>
                <a:ea typeface="Cambria" panose="02040503050406030204" pitchFamily="18" charset="0"/>
              </a:rPr>
              <a:t>Giải</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thích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nguyên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nhân</a:t>
            </a:r>
            <a:r>
              <a:rPr lang="en-US" sz="2000" i="1" dirty="0">
                <a:solidFill>
                  <a:srgbClr val="FF0000"/>
                </a:solidFill>
                <a:latin typeface="Cambria" panose="02040503050406030204" pitchFamily="18" charset="0"/>
                <a:ea typeface="Cambria" panose="02040503050406030204" pitchFamily="18" charset="0"/>
              </a:rPr>
              <a:t>.</a:t>
            </a:r>
          </a:p>
          <a:p>
            <a:pPr algn="just"/>
            <a:r>
              <a:rPr lang="en-US" sz="2000" b="1" dirty="0">
                <a:solidFill>
                  <a:srgbClr val="00B050"/>
                </a:solidFill>
                <a:latin typeface="Cambria" panose="02040503050406030204" pitchFamily="18" charset="0"/>
                <a:ea typeface="Cambria" panose="02040503050406030204" pitchFamily="18" charset="0"/>
              </a:rPr>
              <a:t>* </a:t>
            </a:r>
            <a:r>
              <a:rPr lang="en-US" sz="2000" b="1">
                <a:solidFill>
                  <a:srgbClr val="00B050"/>
                </a:solidFill>
                <a:latin typeface="Cambria" panose="02040503050406030204" pitchFamily="18" charset="0"/>
                <a:ea typeface="Cambria" panose="02040503050406030204" pitchFamily="18" charset="0"/>
              </a:rPr>
              <a:t>NHÓM </a:t>
            </a:r>
            <a:r>
              <a:rPr lang="en-US" sz="2000" b="1" smtClean="0">
                <a:solidFill>
                  <a:srgbClr val="00B050"/>
                </a:solidFill>
                <a:latin typeface="Cambria" panose="02040503050406030204" pitchFamily="18" charset="0"/>
                <a:ea typeface="Cambria" panose="02040503050406030204" pitchFamily="18" charset="0"/>
              </a:rPr>
              <a:t>3,4: </a:t>
            </a:r>
            <a:r>
              <a:rPr lang="vi-VN" sz="2000" i="1" dirty="0">
                <a:solidFill>
                  <a:srgbClr val="FF0000"/>
                </a:solidFill>
                <a:latin typeface="Cambria" panose="02040503050406030204" pitchFamily="18" charset="0"/>
                <a:ea typeface="Cambria" panose="02040503050406030204" pitchFamily="18" charset="0"/>
              </a:rPr>
              <a:t>Quan sát các hình ảnh và kênh chữ SGK, </a:t>
            </a:r>
            <a:r>
              <a:rPr lang="en-US" sz="2000" i="1" dirty="0">
                <a:solidFill>
                  <a:srgbClr val="FF0000"/>
                </a:solidFill>
                <a:latin typeface="Cambria" panose="02040503050406030204" pitchFamily="18" charset="0"/>
                <a:ea typeface="Cambria" panose="02040503050406030204" pitchFamily="18" charset="0"/>
              </a:rPr>
              <a:t>v</a:t>
            </a:r>
            <a:r>
              <a:rPr lang="vi-VN" sz="2000" i="1" dirty="0">
                <a:solidFill>
                  <a:srgbClr val="FF0000"/>
                </a:solidFill>
                <a:latin typeface="Cambria" panose="02040503050406030204" pitchFamily="18" charset="0"/>
                <a:ea typeface="Cambria" panose="02040503050406030204" pitchFamily="18" charset="0"/>
              </a:rPr>
              <a:t>iệc khai thác và sử dụng tài nguyên khoáng sản chưa hợp lí gây ra những hậu quả </a:t>
            </a:r>
            <a:r>
              <a:rPr lang="vi-VN" sz="2000" i="1">
                <a:solidFill>
                  <a:srgbClr val="FF0000"/>
                </a:solidFill>
                <a:latin typeface="Cambria" panose="02040503050406030204" pitchFamily="18" charset="0"/>
                <a:ea typeface="Cambria" panose="02040503050406030204" pitchFamily="18" charset="0"/>
              </a:rPr>
              <a:t>gì</a:t>
            </a:r>
            <a:r>
              <a:rPr lang="vi-VN" sz="2000" i="1" smtClean="0">
                <a:solidFill>
                  <a:srgbClr val="FF0000"/>
                </a:solidFill>
                <a:latin typeface="Cambria" panose="02040503050406030204" pitchFamily="18" charset="0"/>
                <a:ea typeface="Cambria" panose="02040503050406030204" pitchFamily="18" charset="0"/>
              </a:rPr>
              <a:t>?.</a:t>
            </a:r>
            <a:r>
              <a:rPr lang="en-US" sz="2000" i="1" smtClean="0">
                <a:solidFill>
                  <a:srgbClr val="FF0000"/>
                </a:solidFill>
                <a:latin typeface="Cambria" panose="02040503050406030204" pitchFamily="18" charset="0"/>
                <a:ea typeface="Cambria" panose="02040503050406030204" pitchFamily="18" charset="0"/>
              </a:rPr>
              <a:t> </a:t>
            </a:r>
            <a:r>
              <a:rPr lang="vi-VN" sz="2000" i="1" dirty="0">
                <a:solidFill>
                  <a:srgbClr val="FF0000"/>
                </a:solidFill>
                <a:latin typeface="Cambria" panose="02040503050406030204" pitchFamily="18" charset="0"/>
                <a:ea typeface="Cambria" panose="02040503050406030204" pitchFamily="18" charset="0"/>
              </a:rPr>
              <a:t>Nêu các biện pháp sử dụng hợp lí tài nguyên khoáng </a:t>
            </a:r>
            <a:r>
              <a:rPr lang="vi-VN" sz="2000" i="1">
                <a:solidFill>
                  <a:srgbClr val="FF0000"/>
                </a:solidFill>
                <a:latin typeface="Cambria" panose="02040503050406030204" pitchFamily="18" charset="0"/>
                <a:ea typeface="Cambria" panose="02040503050406030204" pitchFamily="18" charset="0"/>
              </a:rPr>
              <a:t>sản </a:t>
            </a:r>
            <a:r>
              <a:rPr lang="en-US" sz="2000" i="1">
                <a:solidFill>
                  <a:srgbClr val="FF0000"/>
                </a:solidFill>
                <a:latin typeface="Cambria" panose="02040503050406030204" pitchFamily="18" charset="0"/>
                <a:ea typeface="Cambria" panose="02040503050406030204" pitchFamily="18" charset="0"/>
              </a:rPr>
              <a:t> </a:t>
            </a:r>
            <a:r>
              <a:rPr lang="vi-VN" sz="2000" i="1" smtClean="0">
                <a:solidFill>
                  <a:srgbClr val="FF0000"/>
                </a:solidFill>
                <a:latin typeface="Cambria" panose="02040503050406030204" pitchFamily="18" charset="0"/>
                <a:ea typeface="Cambria" panose="02040503050406030204" pitchFamily="18" charset="0"/>
              </a:rPr>
              <a:t>nước </a:t>
            </a:r>
            <a:r>
              <a:rPr lang="vi-VN" sz="2000" i="1" dirty="0">
                <a:solidFill>
                  <a:srgbClr val="FF0000"/>
                </a:solidFill>
                <a:latin typeface="Cambria" panose="02040503050406030204" pitchFamily="18" charset="0"/>
                <a:ea typeface="Cambria" panose="02040503050406030204" pitchFamily="18" charset="0"/>
              </a:rPr>
              <a:t>ta.</a:t>
            </a: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1" y="1371600"/>
            <a:ext cx="645534" cy="8719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TextBox 23"/>
          <p:cNvSpPr txBox="1"/>
          <p:nvPr/>
        </p:nvSpPr>
        <p:spPr>
          <a:xfrm>
            <a:off x="4267200" y="3352800"/>
            <a:ext cx="2282072" cy="584775"/>
          </a:xfrm>
          <a:prstGeom prst="rect">
            <a:avLst/>
          </a:prstGeom>
          <a:noFill/>
        </p:spPr>
        <p:txBody>
          <a:bodyPr wrap="square" rtlCol="0">
            <a:spAutoFit/>
          </a:bodyPr>
          <a:lstStyle/>
          <a:p>
            <a:pPr algn="ctr"/>
            <a:r>
              <a:rPr lang="en-US" sz="1600" dirty="0" err="1">
                <a:latin typeface="Cambria" pitchFamily="18" charset="0"/>
                <a:ea typeface="Cambria" pitchFamily="18" charset="0"/>
              </a:rPr>
              <a:t>Bình</a:t>
            </a:r>
            <a:r>
              <a:rPr lang="en-US" sz="1600" dirty="0">
                <a:latin typeface="Cambria" pitchFamily="18" charset="0"/>
                <a:ea typeface="Cambria" pitchFamily="18" charset="0"/>
              </a:rPr>
              <a:t> </a:t>
            </a:r>
            <a:r>
              <a:rPr lang="en-US" sz="1600" dirty="0" err="1">
                <a:latin typeface="Cambria" pitchFamily="18" charset="0"/>
                <a:ea typeface="Cambria" pitchFamily="18" charset="0"/>
              </a:rPr>
              <a:t>gốm</a:t>
            </a:r>
            <a:r>
              <a:rPr lang="en-US" sz="1600" dirty="0">
                <a:latin typeface="Cambria" pitchFamily="18" charset="0"/>
                <a:ea typeface="Cambria" pitchFamily="18" charset="0"/>
              </a:rPr>
              <a:t> </a:t>
            </a:r>
            <a:r>
              <a:rPr lang="en-US" sz="1600" dirty="0" err="1">
                <a:latin typeface="Cambria" pitchFamily="18" charset="0"/>
                <a:ea typeface="Cambria" pitchFamily="18" charset="0"/>
              </a:rPr>
              <a:t>làm</a:t>
            </a:r>
            <a:r>
              <a:rPr lang="en-US" sz="1600" dirty="0">
                <a:latin typeface="Cambria" pitchFamily="18" charset="0"/>
                <a:ea typeface="Cambria" pitchFamily="18" charset="0"/>
              </a:rPr>
              <a:t> </a:t>
            </a:r>
            <a:r>
              <a:rPr lang="en-US" sz="1600" dirty="0" err="1">
                <a:latin typeface="Cambria" pitchFamily="18" charset="0"/>
                <a:ea typeface="Cambria" pitchFamily="18" charset="0"/>
              </a:rPr>
              <a:t>bằng</a:t>
            </a:r>
            <a:r>
              <a:rPr lang="en-US" sz="1600" dirty="0">
                <a:latin typeface="Cambria" pitchFamily="18" charset="0"/>
                <a:ea typeface="Cambria" pitchFamily="18" charset="0"/>
              </a:rPr>
              <a:t> </a:t>
            </a:r>
          </a:p>
          <a:p>
            <a:pPr algn="ctr"/>
            <a:r>
              <a:rPr lang="en-US" sz="1600" dirty="0" err="1">
                <a:latin typeface="Cambria" pitchFamily="18" charset="0"/>
                <a:ea typeface="Cambria" pitchFamily="18" charset="0"/>
              </a:rPr>
              <a:t>đá</a:t>
            </a:r>
            <a:r>
              <a:rPr lang="en-US" sz="1600" dirty="0">
                <a:latin typeface="Cambria" pitchFamily="18" charset="0"/>
                <a:ea typeface="Cambria" pitchFamily="18" charset="0"/>
              </a:rPr>
              <a:t> </a:t>
            </a:r>
            <a:r>
              <a:rPr lang="en-US" sz="1600" dirty="0" err="1">
                <a:latin typeface="Cambria" pitchFamily="18" charset="0"/>
                <a:ea typeface="Cambria" pitchFamily="18" charset="0"/>
              </a:rPr>
              <a:t>vôi</a:t>
            </a:r>
            <a:endParaRPr lang="en-US" sz="1600" dirty="0">
              <a:latin typeface="Cambria" pitchFamily="18" charset="0"/>
              <a:ea typeface="Cambria" pitchFamily="18" charset="0"/>
            </a:endParaRPr>
          </a:p>
        </p:txBody>
      </p:sp>
      <p:sp>
        <p:nvSpPr>
          <p:cNvPr id="25" name="TextBox 24"/>
          <p:cNvSpPr txBox="1"/>
          <p:nvPr/>
        </p:nvSpPr>
        <p:spPr>
          <a:xfrm>
            <a:off x="6553200" y="3352800"/>
            <a:ext cx="2362200" cy="584775"/>
          </a:xfrm>
          <a:prstGeom prst="rect">
            <a:avLst/>
          </a:prstGeom>
          <a:noFill/>
        </p:spPr>
        <p:txBody>
          <a:bodyPr wrap="square" rtlCol="0">
            <a:spAutoFit/>
          </a:bodyPr>
          <a:lstStyle/>
          <a:p>
            <a:pPr algn="ctr"/>
            <a:r>
              <a:rPr lang="en-US" sz="1600" dirty="0" err="1">
                <a:latin typeface="Cambria" pitchFamily="18" charset="0"/>
                <a:ea typeface="Cambria" pitchFamily="18" charset="0"/>
              </a:rPr>
              <a:t>Khai</a:t>
            </a:r>
            <a:r>
              <a:rPr lang="en-US" sz="1600" dirty="0">
                <a:latin typeface="Cambria" pitchFamily="18" charset="0"/>
                <a:ea typeface="Cambria" pitchFamily="18" charset="0"/>
              </a:rPr>
              <a:t> </a:t>
            </a:r>
            <a:r>
              <a:rPr lang="en-US" sz="1600" dirty="0" err="1">
                <a:latin typeface="Cambria" pitchFamily="18" charset="0"/>
                <a:ea typeface="Cambria" pitchFamily="18" charset="0"/>
              </a:rPr>
              <a:t>thác</a:t>
            </a:r>
            <a:r>
              <a:rPr lang="en-US" sz="1600" dirty="0">
                <a:latin typeface="Cambria" pitchFamily="18" charset="0"/>
                <a:ea typeface="Cambria" pitchFamily="18" charset="0"/>
              </a:rPr>
              <a:t> </a:t>
            </a:r>
            <a:r>
              <a:rPr lang="en-US" sz="1600" dirty="0" err="1">
                <a:latin typeface="Cambria" pitchFamily="18" charset="0"/>
                <a:ea typeface="Cambria" pitchFamily="18" charset="0"/>
              </a:rPr>
              <a:t>Bô-xít</a:t>
            </a:r>
            <a:r>
              <a:rPr lang="en-US" sz="1600" dirty="0">
                <a:latin typeface="Cambria" pitchFamily="18" charset="0"/>
                <a:ea typeface="Cambria" pitchFamily="18" charset="0"/>
              </a:rPr>
              <a:t> </a:t>
            </a:r>
            <a:r>
              <a:rPr lang="en-US" sz="1600" dirty="0" err="1">
                <a:latin typeface="Cambria" pitchFamily="18" charset="0"/>
                <a:ea typeface="Cambria" pitchFamily="18" charset="0"/>
              </a:rPr>
              <a:t>trái</a:t>
            </a:r>
            <a:r>
              <a:rPr lang="en-US" sz="1600" dirty="0">
                <a:latin typeface="Cambria" pitchFamily="18" charset="0"/>
                <a:ea typeface="Cambria" pitchFamily="18" charset="0"/>
              </a:rPr>
              <a:t> </a:t>
            </a:r>
            <a:r>
              <a:rPr lang="en-US" sz="1600" dirty="0" err="1">
                <a:latin typeface="Cambria" pitchFamily="18" charset="0"/>
                <a:ea typeface="Cambria" pitchFamily="18" charset="0"/>
              </a:rPr>
              <a:t>phép</a:t>
            </a:r>
            <a:r>
              <a:rPr lang="en-US" sz="1600" dirty="0">
                <a:latin typeface="Cambria" pitchFamily="18" charset="0"/>
                <a:ea typeface="Cambria" pitchFamily="18" charset="0"/>
              </a:rPr>
              <a:t> ở </a:t>
            </a:r>
            <a:r>
              <a:rPr lang="en-US" sz="1600" dirty="0" err="1">
                <a:latin typeface="Cambria" pitchFamily="18" charset="0"/>
                <a:ea typeface="Cambria" pitchFamily="18" charset="0"/>
              </a:rPr>
              <a:t>Tây</a:t>
            </a:r>
            <a:r>
              <a:rPr lang="en-US" sz="1600" dirty="0">
                <a:latin typeface="Cambria" pitchFamily="18" charset="0"/>
                <a:ea typeface="Cambria" pitchFamily="18" charset="0"/>
              </a:rPr>
              <a:t> </a:t>
            </a:r>
            <a:r>
              <a:rPr lang="en-US" sz="1600" dirty="0" err="1">
                <a:latin typeface="Cambria" pitchFamily="18" charset="0"/>
                <a:ea typeface="Cambria" pitchFamily="18" charset="0"/>
              </a:rPr>
              <a:t>Nguyên</a:t>
            </a:r>
            <a:endParaRPr lang="en-US" sz="1600" dirty="0">
              <a:latin typeface="Cambria" pitchFamily="18" charset="0"/>
              <a:ea typeface="Cambria" pitchFamily="18" charset="0"/>
            </a:endParaRPr>
          </a:p>
        </p:txBody>
      </p:sp>
      <p:sp>
        <p:nvSpPr>
          <p:cNvPr id="27" name="TextBox 26"/>
          <p:cNvSpPr txBox="1"/>
          <p:nvPr/>
        </p:nvSpPr>
        <p:spPr>
          <a:xfrm>
            <a:off x="4478338" y="6096000"/>
            <a:ext cx="1846262" cy="584775"/>
          </a:xfrm>
          <a:prstGeom prst="rect">
            <a:avLst/>
          </a:prstGeom>
          <a:noFill/>
        </p:spPr>
        <p:txBody>
          <a:bodyPr wrap="square" rtlCol="0">
            <a:spAutoFit/>
          </a:bodyPr>
          <a:lstStyle/>
          <a:p>
            <a:pPr algn="ctr"/>
            <a:r>
              <a:rPr lang="en-US" sz="1600" dirty="0" err="1">
                <a:latin typeface="Cambria" pitchFamily="18" charset="0"/>
                <a:ea typeface="Cambria" pitchFamily="18" charset="0"/>
              </a:rPr>
              <a:t>Sạt</a:t>
            </a:r>
            <a:r>
              <a:rPr lang="en-US" sz="1600" dirty="0">
                <a:latin typeface="Cambria" pitchFamily="18" charset="0"/>
                <a:ea typeface="Cambria" pitchFamily="18" charset="0"/>
              </a:rPr>
              <a:t> </a:t>
            </a:r>
            <a:r>
              <a:rPr lang="en-US" sz="1600" dirty="0" err="1">
                <a:latin typeface="Cambria" pitchFamily="18" charset="0"/>
                <a:ea typeface="Cambria" pitchFamily="18" charset="0"/>
              </a:rPr>
              <a:t>lở</a:t>
            </a:r>
            <a:r>
              <a:rPr lang="en-US" sz="1600" dirty="0">
                <a:latin typeface="Cambria" pitchFamily="18" charset="0"/>
                <a:ea typeface="Cambria" pitchFamily="18" charset="0"/>
              </a:rPr>
              <a:t> </a:t>
            </a:r>
            <a:r>
              <a:rPr lang="en-US" sz="1600" dirty="0" err="1">
                <a:latin typeface="Cambria" pitchFamily="18" charset="0"/>
                <a:ea typeface="Cambria" pitchFamily="18" charset="0"/>
              </a:rPr>
              <a:t>sông</a:t>
            </a:r>
            <a:r>
              <a:rPr lang="en-US" sz="1600" dirty="0">
                <a:latin typeface="Cambria" pitchFamily="18" charset="0"/>
                <a:ea typeface="Cambria" pitchFamily="18" charset="0"/>
              </a:rPr>
              <a:t> </a:t>
            </a:r>
            <a:r>
              <a:rPr lang="en-US" sz="1600" dirty="0" err="1">
                <a:latin typeface="Cambria" pitchFamily="18" charset="0"/>
                <a:ea typeface="Cambria" pitchFamily="18" charset="0"/>
              </a:rPr>
              <a:t>Hậu</a:t>
            </a:r>
            <a:r>
              <a:rPr lang="en-US" sz="1600" dirty="0">
                <a:latin typeface="Cambria" pitchFamily="18" charset="0"/>
                <a:ea typeface="Cambria" pitchFamily="18" charset="0"/>
              </a:rPr>
              <a:t> do </a:t>
            </a:r>
            <a:r>
              <a:rPr lang="en-US" sz="1600" dirty="0" err="1">
                <a:latin typeface="Cambria" pitchFamily="18" charset="0"/>
                <a:ea typeface="Cambria" pitchFamily="18" charset="0"/>
              </a:rPr>
              <a:t>khai</a:t>
            </a:r>
            <a:r>
              <a:rPr lang="en-US" sz="1600" dirty="0">
                <a:latin typeface="Cambria" pitchFamily="18" charset="0"/>
                <a:ea typeface="Cambria" pitchFamily="18" charset="0"/>
              </a:rPr>
              <a:t> </a:t>
            </a:r>
            <a:r>
              <a:rPr lang="en-US" sz="1600" dirty="0" err="1">
                <a:latin typeface="Cambria" pitchFamily="18" charset="0"/>
                <a:ea typeface="Cambria" pitchFamily="18" charset="0"/>
              </a:rPr>
              <a:t>thác</a:t>
            </a:r>
            <a:r>
              <a:rPr lang="en-US" sz="1600" dirty="0">
                <a:latin typeface="Cambria" pitchFamily="18" charset="0"/>
                <a:ea typeface="Cambria" pitchFamily="18" charset="0"/>
              </a:rPr>
              <a:t> </a:t>
            </a:r>
            <a:r>
              <a:rPr lang="en-US" sz="1600" dirty="0" err="1">
                <a:latin typeface="Cambria" pitchFamily="18" charset="0"/>
                <a:ea typeface="Cambria" pitchFamily="18" charset="0"/>
              </a:rPr>
              <a:t>cát</a:t>
            </a:r>
            <a:endParaRPr lang="en-US" sz="1600" dirty="0">
              <a:latin typeface="Cambria" pitchFamily="18" charset="0"/>
              <a:ea typeface="Cambria" pitchFamily="18" charset="0"/>
            </a:endParaRPr>
          </a:p>
        </p:txBody>
      </p:sp>
      <p:pic>
        <p:nvPicPr>
          <p:cNvPr id="205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51252" y="4018960"/>
            <a:ext cx="2125747" cy="207704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descr="Mua Luật Khoáng Sản | Tiki"/>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29401" y="3999712"/>
            <a:ext cx="2209800" cy="2553488"/>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2053"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29402" y="1290220"/>
            <a:ext cx="2209800" cy="206257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368506" y="1290220"/>
            <a:ext cx="2108494" cy="206258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1375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054"/>
                                        </p:tgtEl>
                                        <p:attrNameLst>
                                          <p:attrName>style.visibility</p:attrName>
                                        </p:attrNameLst>
                                      </p:cBhvr>
                                      <p:to>
                                        <p:strVal val="visible"/>
                                      </p:to>
                                    </p:set>
                                    <p:animEffect transition="in" filter="randombar(horizontal)">
                                      <p:cBhvr>
                                        <p:cTn id="33" dur="500"/>
                                        <p:tgtEl>
                                          <p:spTgt spid="2054"/>
                                        </p:tgtEl>
                                      </p:cBhvr>
                                    </p:animEffect>
                                  </p:childTnLst>
                                </p:cTn>
                              </p:par>
                              <p:par>
                                <p:cTn id="34" presetID="14" presetClass="entr" presetSubtype="10" fill="hold" nodeType="withEffect">
                                  <p:stCondLst>
                                    <p:cond delay="0"/>
                                  </p:stCondLst>
                                  <p:childTnLst>
                                    <p:set>
                                      <p:cBhvr>
                                        <p:cTn id="35" dur="1" fill="hold">
                                          <p:stCondLst>
                                            <p:cond delay="0"/>
                                          </p:stCondLst>
                                        </p:cTn>
                                        <p:tgtEl>
                                          <p:spTgt spid="2053"/>
                                        </p:tgtEl>
                                        <p:attrNameLst>
                                          <p:attrName>style.visibility</p:attrName>
                                        </p:attrNameLst>
                                      </p:cBhvr>
                                      <p:to>
                                        <p:strVal val="visible"/>
                                      </p:to>
                                    </p:set>
                                    <p:animEffect transition="in" filter="randombar(horizontal)">
                                      <p:cBhvr>
                                        <p:cTn id="36" dur="500"/>
                                        <p:tgtEl>
                                          <p:spTgt spid="2053"/>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randombar(horizontal)">
                                      <p:cBhvr>
                                        <p:cTn id="39" dur="500"/>
                                        <p:tgtEl>
                                          <p:spTgt spid="24"/>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randombar(horizontal)">
                                      <p:cBhvr>
                                        <p:cTn id="42" dur="500"/>
                                        <p:tgtEl>
                                          <p:spTgt spid="25"/>
                                        </p:tgtEl>
                                      </p:cBhvr>
                                    </p:animEffect>
                                  </p:childTnLst>
                                </p:cTn>
                              </p:par>
                              <p:par>
                                <p:cTn id="43" presetID="14" presetClass="entr" presetSubtype="10" fill="hold" nodeType="withEffect">
                                  <p:stCondLst>
                                    <p:cond delay="0"/>
                                  </p:stCondLst>
                                  <p:childTnLst>
                                    <p:set>
                                      <p:cBhvr>
                                        <p:cTn id="44" dur="1" fill="hold">
                                          <p:stCondLst>
                                            <p:cond delay="0"/>
                                          </p:stCondLst>
                                        </p:cTn>
                                        <p:tgtEl>
                                          <p:spTgt spid="2050"/>
                                        </p:tgtEl>
                                        <p:attrNameLst>
                                          <p:attrName>style.visibility</p:attrName>
                                        </p:attrNameLst>
                                      </p:cBhvr>
                                      <p:to>
                                        <p:strVal val="visible"/>
                                      </p:to>
                                    </p:set>
                                    <p:animEffect transition="in" filter="randombar(horizontal)">
                                      <p:cBhvr>
                                        <p:cTn id="45" dur="500"/>
                                        <p:tgtEl>
                                          <p:spTgt spid="2050"/>
                                        </p:tgtEl>
                                      </p:cBhvr>
                                    </p:animEffect>
                                  </p:childTnLst>
                                </p:cTn>
                              </p:par>
                              <p:par>
                                <p:cTn id="46" presetID="14" presetClass="entr" presetSubtype="10" fill="hold" nodeType="withEffect">
                                  <p:stCondLst>
                                    <p:cond delay="0"/>
                                  </p:stCondLst>
                                  <p:childTnLst>
                                    <p:set>
                                      <p:cBhvr>
                                        <p:cTn id="47" dur="1" fill="hold">
                                          <p:stCondLst>
                                            <p:cond delay="0"/>
                                          </p:stCondLst>
                                        </p:cTn>
                                        <p:tgtEl>
                                          <p:spTgt spid="2052"/>
                                        </p:tgtEl>
                                        <p:attrNameLst>
                                          <p:attrName>style.visibility</p:attrName>
                                        </p:attrNameLst>
                                      </p:cBhvr>
                                      <p:to>
                                        <p:strVal val="visible"/>
                                      </p:to>
                                    </p:set>
                                    <p:animEffect transition="in" filter="randombar(horizontal)">
                                      <p:cBhvr>
                                        <p:cTn id="48" dur="500"/>
                                        <p:tgtEl>
                                          <p:spTgt spid="2052"/>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randombar(horizontal)">
                                      <p:cBhvr>
                                        <p:cTn id="51" dur="500"/>
                                        <p:tgtEl>
                                          <p:spTgt spid="27"/>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nodeType="clickEffect">
                                  <p:stCondLst>
                                    <p:cond delay="0"/>
                                  </p:stCondLst>
                                  <p:childTnLst>
                                    <p:set>
                                      <p:cBhvr>
                                        <p:cTn id="55"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56" dur="500"/>
                                        <p:tgtEl>
                                          <p:spTgt spid="2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p:bldP spid="25" grpId="0"/>
      <p:bldP spid="2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smtClean="0">
                <a:latin typeface="Times New Roman" pitchFamily="18" charset="0"/>
                <a:cs typeface="Times New Roman" pitchFamily="18" charset="0"/>
              </a:rPr>
              <a:t>BẢNG KIỂM 1</a:t>
            </a:r>
            <a:endParaRPr lang="en-US" sz="2000">
              <a:latin typeface="Times New Roman" pitchFamily="18" charset="0"/>
              <a:cs typeface="Times New Roman" pitchFamily="18" charset="0"/>
            </a:endParaRPr>
          </a:p>
        </p:txBody>
      </p:sp>
      <p:graphicFrame>
        <p:nvGraphicFramePr>
          <p:cNvPr id="4" name="Content Placeholder 3"/>
          <p:cNvGraphicFramePr>
            <a:graphicFrameLocks noGrp="1"/>
          </p:cNvGraphicFramePr>
          <p:nvPr>
            <p:ph idx="1"/>
          </p:nvPr>
        </p:nvGraphicFramePr>
        <p:xfrm>
          <a:off x="1691640" y="2406999"/>
          <a:ext cx="5760720" cy="3157728"/>
        </p:xfrm>
        <a:graphic>
          <a:graphicData uri="http://schemas.openxmlformats.org/drawingml/2006/table">
            <a:tbl>
              <a:tblPr firstRow="1" firstCol="1" bandRow="1">
                <a:tableStyleId>{5C22544A-7EE6-4342-B048-85BDC9FD1C3A}</a:tableStyleId>
              </a:tblPr>
              <a:tblGrid>
                <a:gridCol w="2340610"/>
                <a:gridCol w="2751455"/>
                <a:gridCol w="668655"/>
              </a:tblGrid>
              <a:tr h="0">
                <a:tc>
                  <a:txBody>
                    <a:bodyPr/>
                    <a:lstStyle/>
                    <a:p>
                      <a:pPr algn="just">
                        <a:spcAft>
                          <a:spcPts val="0"/>
                        </a:spcAft>
                      </a:pPr>
                      <a:r>
                        <a:rPr lang="en-US" sz="1400">
                          <a:effectLst/>
                        </a:rPr>
                        <a:t>Phần câu hỏi</a:t>
                      </a:r>
                      <a:endParaRPr lang="en-US" sz="1100">
                        <a:effectLst/>
                        <a:latin typeface="Calibri"/>
                        <a:cs typeface="Times New Roman"/>
                      </a:endParaRPr>
                    </a:p>
                  </a:txBody>
                  <a:tcPr marL="68580" marR="68580" marT="0" marB="0"/>
                </a:tc>
                <a:tc>
                  <a:txBody>
                    <a:bodyPr/>
                    <a:lstStyle/>
                    <a:p>
                      <a:pPr algn="just">
                        <a:spcAft>
                          <a:spcPts val="0"/>
                        </a:spcAft>
                      </a:pPr>
                      <a:r>
                        <a:rPr lang="en-US" sz="1400">
                          <a:effectLst/>
                        </a:rPr>
                        <a:t>Phần trả lời</a:t>
                      </a:r>
                      <a:endParaRPr lang="en-US" sz="1100">
                        <a:effectLst/>
                        <a:latin typeface="Calibri"/>
                        <a:cs typeface="Times New Roman"/>
                      </a:endParaRPr>
                    </a:p>
                  </a:txBody>
                  <a:tcPr marL="68580" marR="68580" marT="0" marB="0"/>
                </a:tc>
                <a:tc>
                  <a:txBody>
                    <a:bodyPr/>
                    <a:lstStyle/>
                    <a:p>
                      <a:pPr algn="just">
                        <a:spcAft>
                          <a:spcPts val="0"/>
                        </a:spcAft>
                      </a:pPr>
                      <a:r>
                        <a:rPr lang="en-US" sz="1400">
                          <a:effectLst/>
                        </a:rPr>
                        <a:t>Điểm</a:t>
                      </a:r>
                      <a:endParaRPr lang="en-US" sz="1100">
                        <a:effectLst/>
                        <a:latin typeface="Calibri"/>
                        <a:cs typeface="Times New Roman"/>
                      </a:endParaRPr>
                    </a:p>
                  </a:txBody>
                  <a:tcPr marL="68580" marR="68580" marT="0" marB="0"/>
                </a:tc>
              </a:tr>
              <a:tr h="0">
                <a:tc>
                  <a:txBody>
                    <a:bodyPr/>
                    <a:lstStyle/>
                    <a:p>
                      <a:pPr algn="just">
                        <a:spcAft>
                          <a:spcPts val="0"/>
                        </a:spcAft>
                      </a:pPr>
                      <a:r>
                        <a:rPr lang="en-US" sz="1400">
                          <a:effectLst/>
                        </a:rPr>
                        <a:t>Nêu vai trò của tài nguyên khoáng sản nước ta.</a:t>
                      </a:r>
                      <a:endParaRPr lang="en-US" sz="1100">
                        <a:effectLst/>
                        <a:latin typeface="Calibri"/>
                        <a:cs typeface="Times New Roman"/>
                      </a:endParaRPr>
                    </a:p>
                  </a:txBody>
                  <a:tcPr marL="68580" marR="68580" marT="0" marB="0"/>
                </a:tc>
                <a:tc>
                  <a:txBody>
                    <a:bodyPr/>
                    <a:lstStyle/>
                    <a:p>
                      <a:pPr algn="just">
                        <a:lnSpc>
                          <a:spcPct val="115000"/>
                        </a:lnSpc>
                        <a:spcAft>
                          <a:spcPts val="0"/>
                        </a:spcAft>
                      </a:pPr>
                      <a:r>
                        <a:rPr lang="vi-VN" sz="1400">
                          <a:effectLst/>
                        </a:rPr>
                        <a:t>- C</a:t>
                      </a:r>
                      <a:r>
                        <a:rPr lang="en-US" sz="1400">
                          <a:effectLst/>
                        </a:rPr>
                        <a:t>ung cấp nguyên liệu, nhiên liệu cho nhiều ngành công nghiệp cũng như đảm bảo an ninh năng lượng cho quốc gia.</a:t>
                      </a:r>
                      <a:endParaRPr lang="en-US" sz="1100">
                        <a:effectLst/>
                      </a:endParaRPr>
                    </a:p>
                    <a:p>
                      <a:pPr algn="just">
                        <a:lnSpc>
                          <a:spcPct val="115000"/>
                        </a:lnSpc>
                        <a:spcAft>
                          <a:spcPts val="0"/>
                        </a:spcAft>
                      </a:pPr>
                      <a:r>
                        <a:rPr lang="vi-VN" sz="1400">
                          <a:effectLst/>
                        </a:rPr>
                        <a:t>- Phát triển kinh tế và đời sống.</a:t>
                      </a:r>
                      <a:endParaRPr lang="en-US" sz="1100">
                        <a:effectLst/>
                        <a:latin typeface="Calibri"/>
                        <a:ea typeface="Times New Roman"/>
                        <a:cs typeface="Times New Roman"/>
                      </a:endParaRPr>
                    </a:p>
                  </a:txBody>
                  <a:tcPr marL="68580" marR="68580" marT="0" marB="0"/>
                </a:tc>
                <a:tc>
                  <a:txBody>
                    <a:bodyPr/>
                    <a:lstStyle/>
                    <a:p>
                      <a:pPr algn="just">
                        <a:lnSpc>
                          <a:spcPct val="115000"/>
                        </a:lnSpc>
                        <a:spcAft>
                          <a:spcPts val="0"/>
                        </a:spcAft>
                      </a:pPr>
                      <a:r>
                        <a:rPr lang="en-US" sz="1400">
                          <a:effectLst/>
                        </a:rPr>
                        <a:t> </a:t>
                      </a:r>
                      <a:endParaRPr lang="en-US" sz="1100">
                        <a:effectLst/>
                      </a:endParaRPr>
                    </a:p>
                    <a:p>
                      <a:pPr algn="just">
                        <a:lnSpc>
                          <a:spcPct val="115000"/>
                        </a:lnSpc>
                        <a:spcAft>
                          <a:spcPts val="0"/>
                        </a:spcAft>
                      </a:pPr>
                      <a:r>
                        <a:rPr lang="en-US" sz="1400">
                          <a:effectLst/>
                        </a:rPr>
                        <a:t> </a:t>
                      </a:r>
                      <a:endParaRPr lang="en-US" sz="1100">
                        <a:effectLst/>
                      </a:endParaRPr>
                    </a:p>
                    <a:p>
                      <a:pPr algn="just">
                        <a:lnSpc>
                          <a:spcPct val="115000"/>
                        </a:lnSpc>
                        <a:spcAft>
                          <a:spcPts val="0"/>
                        </a:spcAft>
                      </a:pPr>
                      <a:r>
                        <a:rPr lang="en-US" sz="1400">
                          <a:effectLst/>
                        </a:rPr>
                        <a:t>2,5</a:t>
                      </a:r>
                      <a:endParaRPr lang="en-US" sz="1100">
                        <a:effectLst/>
                      </a:endParaRPr>
                    </a:p>
                    <a:p>
                      <a:pPr algn="just">
                        <a:lnSpc>
                          <a:spcPct val="115000"/>
                        </a:lnSpc>
                        <a:spcAft>
                          <a:spcPts val="0"/>
                        </a:spcAft>
                      </a:pPr>
                      <a:r>
                        <a:rPr lang="en-US" sz="1400">
                          <a:effectLst/>
                        </a:rPr>
                        <a:t>2,5</a:t>
                      </a:r>
                      <a:endParaRPr lang="en-US" sz="1100">
                        <a:effectLst/>
                        <a:latin typeface="Calibri"/>
                        <a:ea typeface="Times New Roman"/>
                        <a:cs typeface="Times New Roman"/>
                      </a:endParaRPr>
                    </a:p>
                  </a:txBody>
                  <a:tcPr marL="68580" marR="68580" marT="0" marB="0"/>
                </a:tc>
              </a:tr>
              <a:tr h="0">
                <a:tc>
                  <a:txBody>
                    <a:bodyPr/>
                    <a:lstStyle/>
                    <a:p>
                      <a:pPr algn="just">
                        <a:lnSpc>
                          <a:spcPct val="115000"/>
                        </a:lnSpc>
                        <a:spcAft>
                          <a:spcPts val="0"/>
                        </a:spcAft>
                      </a:pPr>
                      <a:r>
                        <a:rPr lang="en-US" sz="1400">
                          <a:effectLst/>
                        </a:rPr>
                        <a:t>Nêu hiện trạng khai thác và sử dụng tài nguyên khoáng sản.</a:t>
                      </a:r>
                      <a:endParaRPr lang="en-US" sz="1100">
                        <a:effectLst/>
                        <a:latin typeface="Calibri"/>
                        <a:ea typeface="Times New Roman"/>
                        <a:cs typeface="Times New Roman"/>
                      </a:endParaRPr>
                    </a:p>
                  </a:txBody>
                  <a:tcPr marL="68580" marR="68580" marT="0" marB="0"/>
                </a:tc>
                <a:tc>
                  <a:txBody>
                    <a:bodyPr/>
                    <a:lstStyle/>
                    <a:p>
                      <a:pPr algn="just">
                        <a:spcAft>
                          <a:spcPts val="0"/>
                        </a:spcAft>
                      </a:pPr>
                      <a:r>
                        <a:rPr lang="vi-VN" sz="1400">
                          <a:effectLst/>
                        </a:rPr>
                        <a:t>Khai thác và sử dụng khoáng sản còn chưa hợp lí.</a:t>
                      </a:r>
                      <a:endParaRPr lang="en-US" sz="1100">
                        <a:effectLst/>
                        <a:latin typeface="Calibri"/>
                        <a:cs typeface="Times New Roman"/>
                      </a:endParaRPr>
                    </a:p>
                  </a:txBody>
                  <a:tcPr marL="68580" marR="68580" marT="0" marB="0"/>
                </a:tc>
                <a:tc>
                  <a:txBody>
                    <a:bodyPr/>
                    <a:lstStyle/>
                    <a:p>
                      <a:pPr algn="just">
                        <a:spcAft>
                          <a:spcPts val="0"/>
                        </a:spcAft>
                      </a:pPr>
                      <a:r>
                        <a:rPr lang="en-US" sz="1400">
                          <a:effectLst/>
                        </a:rPr>
                        <a:t>2</a:t>
                      </a:r>
                      <a:endParaRPr lang="en-US" sz="1100">
                        <a:effectLst/>
                        <a:latin typeface="Calibri"/>
                        <a:cs typeface="Times New Roman"/>
                      </a:endParaRPr>
                    </a:p>
                  </a:txBody>
                  <a:tcPr marL="68580" marR="68580" marT="0" marB="0"/>
                </a:tc>
              </a:tr>
              <a:tr h="0">
                <a:tc>
                  <a:txBody>
                    <a:bodyPr/>
                    <a:lstStyle/>
                    <a:p>
                      <a:pPr algn="just">
                        <a:lnSpc>
                          <a:spcPct val="115000"/>
                        </a:lnSpc>
                        <a:spcAft>
                          <a:spcPts val="0"/>
                        </a:spcAft>
                      </a:pPr>
                      <a:r>
                        <a:rPr lang="en-US" sz="1400">
                          <a:effectLst/>
                        </a:rPr>
                        <a:t>Nguyên nhân nào dẫn đến việc khai thác và sử dụng tài nguyên khoáng sản chưa hợp lí?</a:t>
                      </a:r>
                      <a:endParaRPr lang="en-US" sz="1100">
                        <a:effectLst/>
                        <a:latin typeface="Calibri"/>
                        <a:ea typeface="Times New Roman"/>
                        <a:cs typeface="Times New Roman"/>
                      </a:endParaRPr>
                    </a:p>
                  </a:txBody>
                  <a:tcPr marL="68580" marR="68580" marT="0" marB="0"/>
                </a:tc>
                <a:tc>
                  <a:txBody>
                    <a:bodyPr/>
                    <a:lstStyle/>
                    <a:p>
                      <a:pPr algn="just">
                        <a:lnSpc>
                          <a:spcPct val="115000"/>
                        </a:lnSpc>
                        <a:spcAft>
                          <a:spcPts val="0"/>
                        </a:spcAft>
                      </a:pPr>
                      <a:r>
                        <a:rPr lang="en-US" sz="1400">
                          <a:effectLst/>
                        </a:rPr>
                        <a:t>- </a:t>
                      </a:r>
                      <a:r>
                        <a:rPr lang="vi-VN" sz="1400">
                          <a:effectLst/>
                        </a:rPr>
                        <a:t>K</a:t>
                      </a:r>
                      <a:r>
                        <a:rPr lang="en-US" sz="1400">
                          <a:effectLst/>
                        </a:rPr>
                        <a:t>hai thác quá mức, bừa bãi, trái phép.</a:t>
                      </a:r>
                      <a:endParaRPr lang="en-US" sz="1100">
                        <a:effectLst/>
                      </a:endParaRPr>
                    </a:p>
                    <a:p>
                      <a:pPr algn="just">
                        <a:spcAft>
                          <a:spcPts val="0"/>
                        </a:spcAft>
                      </a:pPr>
                      <a:r>
                        <a:rPr lang="en-US" sz="1400">
                          <a:effectLst/>
                        </a:rPr>
                        <a:t>- Công nghệ khai thác </a:t>
                      </a:r>
                      <a:r>
                        <a:rPr lang="vi-VN" sz="1400">
                          <a:effectLst/>
                        </a:rPr>
                        <a:t>còn lạc hậu.</a:t>
                      </a:r>
                      <a:endParaRPr lang="en-US" sz="1100">
                        <a:effectLst/>
                        <a:latin typeface="Calibri"/>
                        <a:cs typeface="Times New Roman"/>
                      </a:endParaRPr>
                    </a:p>
                  </a:txBody>
                  <a:tcPr marL="68580" marR="68580" marT="0" marB="0"/>
                </a:tc>
                <a:tc>
                  <a:txBody>
                    <a:bodyPr/>
                    <a:lstStyle/>
                    <a:p>
                      <a:pPr algn="just">
                        <a:spcAft>
                          <a:spcPts val="0"/>
                        </a:spcAft>
                      </a:pPr>
                      <a:r>
                        <a:rPr lang="en-US" sz="1400">
                          <a:effectLst/>
                        </a:rPr>
                        <a:t>2</a:t>
                      </a:r>
                      <a:endParaRPr lang="en-US" sz="1100">
                        <a:effectLst/>
                      </a:endParaRPr>
                    </a:p>
                    <a:p>
                      <a:pPr algn="just">
                        <a:spcAft>
                          <a:spcPts val="0"/>
                        </a:spcAft>
                      </a:pPr>
                      <a:r>
                        <a:rPr lang="en-US" sz="1400">
                          <a:effectLst/>
                        </a:rPr>
                        <a:t> </a:t>
                      </a:r>
                      <a:endParaRPr lang="en-US" sz="1100">
                        <a:effectLst/>
                      </a:endParaRPr>
                    </a:p>
                    <a:p>
                      <a:pPr algn="just">
                        <a:spcAft>
                          <a:spcPts val="0"/>
                        </a:spcAft>
                      </a:pPr>
                      <a:r>
                        <a:rPr lang="en-US" sz="1400">
                          <a:effectLst/>
                        </a:rPr>
                        <a:t>1</a:t>
                      </a:r>
                      <a:endParaRPr lang="en-US" sz="1100">
                        <a:effectLst/>
                        <a:latin typeface="Calibri"/>
                        <a:cs typeface="Times New Roman"/>
                      </a:endParaRPr>
                    </a:p>
                  </a:txBody>
                  <a:tcPr marL="68580" marR="68580" marT="0" marB="0"/>
                </a:tc>
              </a:tr>
            </a:tbl>
          </a:graphicData>
        </a:graphic>
      </p:graphicFrame>
    </p:spTree>
    <p:extLst>
      <p:ext uri="{BB962C8B-B14F-4D97-AF65-F5344CB8AC3E}">
        <p14:creationId xmlns:p14="http://schemas.microsoft.com/office/powerpoint/2010/main" val="37206453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a:latin typeface="Times New Roman" pitchFamily="18" charset="0"/>
                <a:cs typeface="Times New Roman" pitchFamily="18" charset="0"/>
              </a:rPr>
              <a:t>	</a:t>
            </a:r>
            <a:r>
              <a:rPr lang="en-US" sz="2400" smtClean="0">
                <a:latin typeface="Times New Roman" pitchFamily="18" charset="0"/>
                <a:cs typeface="Times New Roman" pitchFamily="18" charset="0"/>
              </a:rPr>
              <a:t>Bảng kiểm 2</a:t>
            </a:r>
            <a:endParaRPr lang="en-US" sz="2400">
              <a:latin typeface="Times New Roman" pitchFamily="18" charset="0"/>
              <a:cs typeface="Times New Roman" pitchFamily="18" charset="0"/>
            </a:endParaRPr>
          </a:p>
        </p:txBody>
      </p:sp>
      <p:graphicFrame>
        <p:nvGraphicFramePr>
          <p:cNvPr id="4" name="Content Placeholder 3"/>
          <p:cNvGraphicFramePr>
            <a:graphicFrameLocks noGrp="1"/>
          </p:cNvGraphicFramePr>
          <p:nvPr>
            <p:ph idx="1"/>
          </p:nvPr>
        </p:nvGraphicFramePr>
        <p:xfrm>
          <a:off x="1915457" y="1584802"/>
          <a:ext cx="5313086" cy="4556760"/>
        </p:xfrm>
        <a:graphic>
          <a:graphicData uri="http://schemas.openxmlformats.org/drawingml/2006/table">
            <a:tbl>
              <a:tblPr firstRow="1" firstCol="1" bandRow="1">
                <a:tableStyleId>{5C22544A-7EE6-4342-B048-85BDC9FD1C3A}</a:tableStyleId>
              </a:tblPr>
              <a:tblGrid>
                <a:gridCol w="2158734"/>
                <a:gridCol w="2573380"/>
                <a:gridCol w="580972"/>
              </a:tblGrid>
              <a:tr h="196781">
                <a:tc>
                  <a:txBody>
                    <a:bodyPr/>
                    <a:lstStyle/>
                    <a:p>
                      <a:pPr algn="just">
                        <a:spcAft>
                          <a:spcPts val="0"/>
                        </a:spcAft>
                      </a:pPr>
                      <a:r>
                        <a:rPr lang="en-US" sz="1300">
                          <a:effectLst/>
                        </a:rPr>
                        <a:t>Phần câu hỏi</a:t>
                      </a:r>
                      <a:endParaRPr lang="en-US" sz="1000">
                        <a:effectLst/>
                        <a:latin typeface="Calibri"/>
                        <a:cs typeface="Times New Roman"/>
                      </a:endParaRPr>
                    </a:p>
                  </a:txBody>
                  <a:tcPr marL="63251" marR="63251" marT="0" marB="0"/>
                </a:tc>
                <a:tc>
                  <a:txBody>
                    <a:bodyPr/>
                    <a:lstStyle/>
                    <a:p>
                      <a:pPr algn="just">
                        <a:spcAft>
                          <a:spcPts val="0"/>
                        </a:spcAft>
                      </a:pPr>
                      <a:r>
                        <a:rPr lang="en-US" sz="1300">
                          <a:effectLst/>
                        </a:rPr>
                        <a:t>Phần trả lời</a:t>
                      </a:r>
                      <a:endParaRPr lang="en-US" sz="1000">
                        <a:effectLst/>
                        <a:latin typeface="Calibri"/>
                        <a:cs typeface="Times New Roman"/>
                      </a:endParaRPr>
                    </a:p>
                  </a:txBody>
                  <a:tcPr marL="63251" marR="63251" marT="0" marB="0"/>
                </a:tc>
                <a:tc>
                  <a:txBody>
                    <a:bodyPr/>
                    <a:lstStyle/>
                    <a:p>
                      <a:pPr algn="just">
                        <a:spcAft>
                          <a:spcPts val="0"/>
                        </a:spcAft>
                      </a:pPr>
                      <a:r>
                        <a:rPr lang="en-US" sz="1300">
                          <a:effectLst/>
                        </a:rPr>
                        <a:t>Điểm </a:t>
                      </a:r>
                      <a:endParaRPr lang="en-US" sz="1000">
                        <a:effectLst/>
                        <a:latin typeface="Calibri"/>
                        <a:cs typeface="Times New Roman"/>
                      </a:endParaRPr>
                    </a:p>
                  </a:txBody>
                  <a:tcPr marL="63251" marR="63251" marT="0" marB="0"/>
                </a:tc>
              </a:tr>
              <a:tr h="983905">
                <a:tc>
                  <a:txBody>
                    <a:bodyPr/>
                    <a:lstStyle/>
                    <a:p>
                      <a:pPr algn="just">
                        <a:spcAft>
                          <a:spcPts val="0"/>
                        </a:spcAft>
                      </a:pPr>
                      <a:r>
                        <a:rPr lang="en-US" sz="1300">
                          <a:effectLst/>
                        </a:rPr>
                        <a:t>Việc khai thác và sử dụng tài nguyên khoáng sản chưa hợp lí gây ra những hậu quả gì? </a:t>
                      </a:r>
                      <a:endParaRPr lang="en-US" sz="1000">
                        <a:effectLst/>
                        <a:latin typeface="Calibri"/>
                        <a:cs typeface="Times New Roman"/>
                      </a:endParaRPr>
                    </a:p>
                  </a:txBody>
                  <a:tcPr marL="63251" marR="63251" marT="0" marB="0"/>
                </a:tc>
                <a:tc>
                  <a:txBody>
                    <a:bodyPr/>
                    <a:lstStyle/>
                    <a:p>
                      <a:pPr algn="just">
                        <a:spcAft>
                          <a:spcPts val="0"/>
                        </a:spcAft>
                      </a:pPr>
                      <a:r>
                        <a:rPr lang="en-US" sz="1300">
                          <a:effectLst/>
                        </a:rPr>
                        <a:t>- </a:t>
                      </a:r>
                      <a:r>
                        <a:rPr lang="vi-VN" sz="1300">
                          <a:effectLst/>
                        </a:rPr>
                        <a:t>G</a:t>
                      </a:r>
                      <a:r>
                        <a:rPr lang="en-US" sz="1300">
                          <a:effectLst/>
                        </a:rPr>
                        <a:t>ây lãng phí, ảnh hưởng xấu đến môi trường và phát triển bền vững. </a:t>
                      </a:r>
                      <a:endParaRPr lang="en-US" sz="1000">
                        <a:effectLst/>
                      </a:endParaRPr>
                    </a:p>
                    <a:p>
                      <a:pPr algn="just">
                        <a:spcAft>
                          <a:spcPts val="0"/>
                        </a:spcAft>
                      </a:pPr>
                      <a:r>
                        <a:rPr lang="en-US" sz="1300">
                          <a:effectLst/>
                        </a:rPr>
                        <a:t>- Bên cạnh đó, một số loại khoáng sản bị khai thác quá mức dẫn tới nguy cơ cạn kiệt</a:t>
                      </a:r>
                      <a:r>
                        <a:rPr lang="vi-VN" sz="1300">
                          <a:effectLst/>
                        </a:rPr>
                        <a:t>.</a:t>
                      </a:r>
                      <a:endParaRPr lang="en-US" sz="1000">
                        <a:effectLst/>
                        <a:latin typeface="Calibri"/>
                        <a:cs typeface="Times New Roman"/>
                      </a:endParaRPr>
                    </a:p>
                  </a:txBody>
                  <a:tcPr marL="63251" marR="63251" marT="0" marB="0"/>
                </a:tc>
                <a:tc>
                  <a:txBody>
                    <a:bodyPr/>
                    <a:lstStyle/>
                    <a:p>
                      <a:pPr algn="just">
                        <a:spcAft>
                          <a:spcPts val="0"/>
                        </a:spcAft>
                      </a:pPr>
                      <a:r>
                        <a:rPr lang="en-US" sz="1300">
                          <a:effectLst/>
                        </a:rPr>
                        <a:t>1,5</a:t>
                      </a:r>
                      <a:endParaRPr lang="en-US" sz="1000">
                        <a:effectLst/>
                      </a:endParaRPr>
                    </a:p>
                    <a:p>
                      <a:pPr algn="just">
                        <a:spcAft>
                          <a:spcPts val="0"/>
                        </a:spcAft>
                      </a:pPr>
                      <a:r>
                        <a:rPr lang="en-US" sz="1300">
                          <a:effectLst/>
                        </a:rPr>
                        <a:t> </a:t>
                      </a:r>
                      <a:endParaRPr lang="en-US" sz="1000">
                        <a:effectLst/>
                      </a:endParaRPr>
                    </a:p>
                    <a:p>
                      <a:pPr algn="just">
                        <a:spcAft>
                          <a:spcPts val="0"/>
                        </a:spcAft>
                      </a:pPr>
                      <a:r>
                        <a:rPr lang="en-US" sz="1300">
                          <a:effectLst/>
                        </a:rPr>
                        <a:t>1,5</a:t>
                      </a:r>
                      <a:endParaRPr lang="en-US" sz="1000">
                        <a:effectLst/>
                        <a:latin typeface="Calibri"/>
                        <a:cs typeface="Times New Roman"/>
                      </a:endParaRPr>
                    </a:p>
                  </a:txBody>
                  <a:tcPr marL="63251" marR="63251" marT="0" marB="0"/>
                </a:tc>
              </a:tr>
              <a:tr h="3345277">
                <a:tc>
                  <a:txBody>
                    <a:bodyPr/>
                    <a:lstStyle/>
                    <a:p>
                      <a:pPr algn="just">
                        <a:lnSpc>
                          <a:spcPct val="115000"/>
                        </a:lnSpc>
                        <a:spcAft>
                          <a:spcPts val="0"/>
                        </a:spcAft>
                      </a:pPr>
                      <a:r>
                        <a:rPr lang="en-US" sz="1300">
                          <a:effectLst/>
                        </a:rPr>
                        <a:t>Nêu các biện pháp sử dụng hợp lí tài nguyên khoáng sản nước ta.</a:t>
                      </a:r>
                      <a:endParaRPr lang="en-US" sz="1000">
                        <a:effectLst/>
                        <a:latin typeface="Calibri"/>
                        <a:ea typeface="Times New Roman"/>
                        <a:cs typeface="Times New Roman"/>
                      </a:endParaRPr>
                    </a:p>
                  </a:txBody>
                  <a:tcPr marL="63251" marR="63251" marT="0" marB="0"/>
                </a:tc>
                <a:tc>
                  <a:txBody>
                    <a:bodyPr/>
                    <a:lstStyle/>
                    <a:p>
                      <a:pPr algn="just">
                        <a:spcAft>
                          <a:spcPts val="0"/>
                        </a:spcAft>
                      </a:pPr>
                      <a:r>
                        <a:rPr lang="vi-VN" sz="1300">
                          <a:effectLst/>
                        </a:rPr>
                        <a:t>-</a:t>
                      </a:r>
                      <a:r>
                        <a:rPr lang="en-US" sz="1300">
                          <a:effectLst/>
                        </a:rPr>
                        <a:t> Phát triển các hoạt động điều tra, thăm dò; khai thác, chế biến; giảm thiểu tác động tiêu cực đến môi trường sinh thái và cảnh quan.</a:t>
                      </a:r>
                      <a:endParaRPr lang="en-US" sz="1000">
                        <a:effectLst/>
                      </a:endParaRPr>
                    </a:p>
                    <a:p>
                      <a:pPr algn="just">
                        <a:spcAft>
                          <a:spcPts val="0"/>
                        </a:spcAft>
                      </a:pPr>
                      <a:r>
                        <a:rPr lang="vi-VN" sz="1300">
                          <a:effectLst/>
                        </a:rPr>
                        <a:t>-</a:t>
                      </a:r>
                      <a:r>
                        <a:rPr lang="en-US" sz="1300">
                          <a:effectLst/>
                        </a:rPr>
                        <a:t> Đẩy mạnh đầu tư, hình thành ngành khai thác, chế biến đồng bộ, hiệu quả với công nghệ tiên tiến, thiết bị hiện đại.</a:t>
                      </a:r>
                      <a:endParaRPr lang="en-US" sz="1000">
                        <a:effectLst/>
                      </a:endParaRPr>
                    </a:p>
                    <a:p>
                      <a:pPr algn="just">
                        <a:spcAft>
                          <a:spcPts val="0"/>
                        </a:spcAft>
                      </a:pPr>
                      <a:r>
                        <a:rPr lang="vi-VN" sz="1300">
                          <a:effectLst/>
                        </a:rPr>
                        <a:t>-</a:t>
                      </a:r>
                      <a:r>
                        <a:rPr lang="en-US" sz="1300">
                          <a:effectLst/>
                        </a:rPr>
                        <a:t> Phát triển công nghiệp chế biến các loại khoáng sản, hạn chế xuất khẩu khoáng sản thô.</a:t>
                      </a:r>
                      <a:endParaRPr lang="en-US" sz="1000">
                        <a:effectLst/>
                      </a:endParaRPr>
                    </a:p>
                    <a:p>
                      <a:pPr algn="just">
                        <a:spcAft>
                          <a:spcPts val="0"/>
                        </a:spcAft>
                      </a:pPr>
                      <a:r>
                        <a:rPr lang="vi-VN" sz="1300">
                          <a:effectLst/>
                        </a:rPr>
                        <a:t>-</a:t>
                      </a:r>
                      <a:r>
                        <a:rPr lang="en-US" sz="1300">
                          <a:effectLst/>
                        </a:rPr>
                        <a:t> Bảo vệ khoáng sản chưa khai thác và sử dụng tiết kiệm tài nguyên khoáng sản.</a:t>
                      </a:r>
                      <a:endParaRPr lang="en-US" sz="1000">
                        <a:effectLst/>
                      </a:endParaRPr>
                    </a:p>
                    <a:p>
                      <a:pPr algn="just">
                        <a:spcAft>
                          <a:spcPts val="0"/>
                        </a:spcAft>
                      </a:pPr>
                      <a:r>
                        <a:rPr lang="vi-VN" sz="1300">
                          <a:effectLst/>
                        </a:rPr>
                        <a:t>-</a:t>
                      </a:r>
                      <a:r>
                        <a:rPr lang="en-US" sz="1300">
                          <a:effectLst/>
                        </a:rPr>
                        <a:t> Tổ chức tuyên truyền, phổ biến, giáo dục pháp luật trong hoạt động khai thác và sử dụng khoáng sản.</a:t>
                      </a:r>
                      <a:endParaRPr lang="en-US" sz="1000">
                        <a:effectLst/>
                        <a:latin typeface="Calibri"/>
                        <a:cs typeface="Times New Roman"/>
                      </a:endParaRPr>
                    </a:p>
                  </a:txBody>
                  <a:tcPr marL="63251" marR="63251" marT="0" marB="0"/>
                </a:tc>
                <a:tc>
                  <a:txBody>
                    <a:bodyPr/>
                    <a:lstStyle/>
                    <a:p>
                      <a:pPr algn="just">
                        <a:spcAft>
                          <a:spcPts val="0"/>
                        </a:spcAft>
                      </a:pPr>
                      <a:r>
                        <a:rPr lang="en-US" sz="1300">
                          <a:effectLst/>
                        </a:rPr>
                        <a:t>1</a:t>
                      </a:r>
                      <a:endParaRPr lang="en-US" sz="1000">
                        <a:effectLst/>
                      </a:endParaRPr>
                    </a:p>
                    <a:p>
                      <a:pPr algn="just">
                        <a:spcAft>
                          <a:spcPts val="0"/>
                        </a:spcAft>
                      </a:pPr>
                      <a:r>
                        <a:rPr lang="en-US" sz="1300">
                          <a:effectLst/>
                        </a:rPr>
                        <a:t> </a:t>
                      </a:r>
                      <a:endParaRPr lang="en-US" sz="1000">
                        <a:effectLst/>
                      </a:endParaRPr>
                    </a:p>
                    <a:p>
                      <a:pPr algn="just">
                        <a:spcAft>
                          <a:spcPts val="0"/>
                        </a:spcAft>
                      </a:pPr>
                      <a:r>
                        <a:rPr lang="en-US" sz="1300">
                          <a:effectLst/>
                        </a:rPr>
                        <a:t> </a:t>
                      </a:r>
                      <a:endParaRPr lang="en-US" sz="1000">
                        <a:effectLst/>
                      </a:endParaRPr>
                    </a:p>
                    <a:p>
                      <a:pPr algn="just">
                        <a:spcAft>
                          <a:spcPts val="0"/>
                        </a:spcAft>
                      </a:pPr>
                      <a:r>
                        <a:rPr lang="en-US" sz="1300">
                          <a:effectLst/>
                        </a:rPr>
                        <a:t> </a:t>
                      </a:r>
                      <a:endParaRPr lang="en-US" sz="1000">
                        <a:effectLst/>
                      </a:endParaRPr>
                    </a:p>
                    <a:p>
                      <a:pPr algn="just">
                        <a:spcAft>
                          <a:spcPts val="0"/>
                        </a:spcAft>
                      </a:pPr>
                      <a:r>
                        <a:rPr lang="en-US" sz="1300">
                          <a:effectLst/>
                        </a:rPr>
                        <a:t>2</a:t>
                      </a:r>
                      <a:endParaRPr lang="en-US" sz="1000">
                        <a:effectLst/>
                      </a:endParaRPr>
                    </a:p>
                    <a:p>
                      <a:pPr algn="just">
                        <a:spcAft>
                          <a:spcPts val="0"/>
                        </a:spcAft>
                      </a:pPr>
                      <a:r>
                        <a:rPr lang="en-US" sz="1300">
                          <a:effectLst/>
                        </a:rPr>
                        <a:t> </a:t>
                      </a:r>
                      <a:endParaRPr lang="en-US" sz="1000">
                        <a:effectLst/>
                      </a:endParaRPr>
                    </a:p>
                    <a:p>
                      <a:pPr algn="just">
                        <a:spcAft>
                          <a:spcPts val="0"/>
                        </a:spcAft>
                      </a:pPr>
                      <a:r>
                        <a:rPr lang="en-US" sz="1300">
                          <a:effectLst/>
                        </a:rPr>
                        <a:t> </a:t>
                      </a:r>
                      <a:endParaRPr lang="en-US" sz="1000">
                        <a:effectLst/>
                      </a:endParaRPr>
                    </a:p>
                    <a:p>
                      <a:pPr algn="just">
                        <a:spcAft>
                          <a:spcPts val="0"/>
                        </a:spcAft>
                      </a:pPr>
                      <a:r>
                        <a:rPr lang="en-US" sz="1300">
                          <a:effectLst/>
                        </a:rPr>
                        <a:t> </a:t>
                      </a:r>
                      <a:endParaRPr lang="en-US" sz="1000">
                        <a:effectLst/>
                      </a:endParaRPr>
                    </a:p>
                    <a:p>
                      <a:pPr algn="just">
                        <a:spcAft>
                          <a:spcPts val="0"/>
                        </a:spcAft>
                      </a:pPr>
                      <a:r>
                        <a:rPr lang="en-US" sz="1300">
                          <a:effectLst/>
                        </a:rPr>
                        <a:t>1</a:t>
                      </a:r>
                      <a:endParaRPr lang="en-US" sz="1000">
                        <a:effectLst/>
                      </a:endParaRPr>
                    </a:p>
                    <a:p>
                      <a:pPr algn="just">
                        <a:spcAft>
                          <a:spcPts val="0"/>
                        </a:spcAft>
                      </a:pPr>
                      <a:r>
                        <a:rPr lang="en-US" sz="1300">
                          <a:effectLst/>
                        </a:rPr>
                        <a:t> </a:t>
                      </a:r>
                      <a:endParaRPr lang="en-US" sz="1000">
                        <a:effectLst/>
                      </a:endParaRPr>
                    </a:p>
                    <a:p>
                      <a:pPr algn="just">
                        <a:spcAft>
                          <a:spcPts val="0"/>
                        </a:spcAft>
                      </a:pPr>
                      <a:r>
                        <a:rPr lang="en-US" sz="1300">
                          <a:effectLst/>
                        </a:rPr>
                        <a:t> </a:t>
                      </a:r>
                      <a:endParaRPr lang="en-US" sz="1000">
                        <a:effectLst/>
                      </a:endParaRPr>
                    </a:p>
                    <a:p>
                      <a:pPr algn="just">
                        <a:spcAft>
                          <a:spcPts val="0"/>
                        </a:spcAft>
                      </a:pPr>
                      <a:r>
                        <a:rPr lang="en-US" sz="1300">
                          <a:effectLst/>
                        </a:rPr>
                        <a:t>2</a:t>
                      </a:r>
                      <a:endParaRPr lang="en-US" sz="1000">
                        <a:effectLst/>
                      </a:endParaRPr>
                    </a:p>
                    <a:p>
                      <a:pPr algn="just">
                        <a:spcAft>
                          <a:spcPts val="0"/>
                        </a:spcAft>
                      </a:pPr>
                      <a:r>
                        <a:rPr lang="en-US" sz="1300">
                          <a:effectLst/>
                        </a:rPr>
                        <a:t> </a:t>
                      </a:r>
                      <a:endParaRPr lang="en-US" sz="1000">
                        <a:effectLst/>
                      </a:endParaRPr>
                    </a:p>
                    <a:p>
                      <a:pPr algn="just">
                        <a:spcAft>
                          <a:spcPts val="0"/>
                        </a:spcAft>
                      </a:pPr>
                      <a:r>
                        <a:rPr lang="en-US" sz="1300">
                          <a:effectLst/>
                        </a:rPr>
                        <a:t> </a:t>
                      </a:r>
                      <a:endParaRPr lang="en-US" sz="1000">
                        <a:effectLst/>
                      </a:endParaRPr>
                    </a:p>
                    <a:p>
                      <a:pPr algn="just">
                        <a:spcAft>
                          <a:spcPts val="0"/>
                        </a:spcAft>
                      </a:pPr>
                      <a:r>
                        <a:rPr lang="en-US" sz="1300">
                          <a:effectLst/>
                        </a:rPr>
                        <a:t>1</a:t>
                      </a:r>
                      <a:endParaRPr lang="en-US" sz="1000">
                        <a:effectLst/>
                        <a:latin typeface="Calibri"/>
                        <a:cs typeface="Times New Roman"/>
                      </a:endParaRPr>
                    </a:p>
                  </a:txBody>
                  <a:tcPr marL="63251" marR="63251" marT="0" marB="0"/>
                </a:tc>
              </a:tr>
            </a:tbl>
          </a:graphicData>
        </a:graphic>
      </p:graphicFrame>
    </p:spTree>
    <p:extLst>
      <p:ext uri="{BB962C8B-B14F-4D97-AF65-F5344CB8AC3E}">
        <p14:creationId xmlns:p14="http://schemas.microsoft.com/office/powerpoint/2010/main" val="5637068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SỬ DỤNG HỢP LÍ TÀI NGUYÊN KHOÁNG SẢN</a:t>
            </a:r>
          </a:p>
        </p:txBody>
      </p:sp>
      <p:graphicFrame>
        <p:nvGraphicFramePr>
          <p:cNvPr id="2" name="Diagram 1"/>
          <p:cNvGraphicFramePr/>
          <p:nvPr>
            <p:extLst>
              <p:ext uri="{D42A27DB-BD31-4B8C-83A1-F6EECF244321}">
                <p14:modId xmlns:p14="http://schemas.microsoft.com/office/powerpoint/2010/main" val="4190276846"/>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1000" y="3505200"/>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23476" y="3646105"/>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FF0000"/>
                </a:solidFill>
                <a:latin typeface="Cambria" pitchFamily="18" charset="0"/>
                <a:ea typeface="Cambria" pitchFamily="18" charset="0"/>
              </a:rPr>
              <a:t>1</a:t>
            </a:r>
          </a:p>
        </p:txBody>
      </p:sp>
    </p:spTree>
    <p:extLst>
      <p:ext uri="{BB962C8B-B14F-4D97-AF65-F5344CB8AC3E}">
        <p14:creationId xmlns:p14="http://schemas.microsoft.com/office/powerpoint/2010/main" val="7831891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SỬ DỤNG HỢP LÍ TÀI NGUYÊN KHOÁNG SẢN</a:t>
            </a:r>
          </a:p>
        </p:txBody>
      </p:sp>
      <p:graphicFrame>
        <p:nvGraphicFramePr>
          <p:cNvPr id="2" name="Diagram 1"/>
          <p:cNvGraphicFramePr/>
          <p:nvPr>
            <p:extLst>
              <p:ext uri="{D42A27DB-BD31-4B8C-83A1-F6EECF244321}">
                <p14:modId xmlns:p14="http://schemas.microsoft.com/office/powerpoint/2010/main" val="3137128987"/>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1000" y="3505200"/>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23476" y="3646105"/>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FF0000"/>
                </a:solidFill>
                <a:latin typeface="Cambria" pitchFamily="18" charset="0"/>
                <a:ea typeface="Cambria" pitchFamily="18" charset="0"/>
              </a:rPr>
              <a:t>5</a:t>
            </a:r>
          </a:p>
        </p:txBody>
      </p:sp>
    </p:spTree>
    <p:extLst>
      <p:ext uri="{BB962C8B-B14F-4D97-AF65-F5344CB8AC3E}">
        <p14:creationId xmlns:p14="http://schemas.microsoft.com/office/powerpoint/2010/main" val="14653057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7">
            <a:extLst>
              <a:ext uri="{FF2B5EF4-FFF2-40B4-BE49-F238E27FC236}">
                <a16:creationId xmlns:a16="http://schemas.microsoft.com/office/drawing/2014/main" xmlns="" id="{5B76EF41-D417-F5A9-3612-F181DA9D3A24}"/>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326442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8">
            <a:extLst>
              <a:ext uri="{FF2B5EF4-FFF2-40B4-BE49-F238E27FC236}">
                <a16:creationId xmlns:a16="http://schemas.microsoft.com/office/drawing/2014/main" xmlns="" id="{F0C9C354-49ED-8A56-ADE2-CC502394C0EC}"/>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8665105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5621</TotalTime>
  <Words>801</Words>
  <Application>Microsoft Office PowerPoint</Application>
  <PresentationFormat>On-screen Show (4:3)</PresentationFormat>
  <Paragraphs>87</Paragraphs>
  <Slides>13</Slides>
  <Notes>2</Notes>
  <HiddenSlides>0</HiddenSlides>
  <MMClips>1</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MỞ ĐẦU Trò chơi ”Tôi là ai” (đoán tên các loại khoáng sản)</vt:lpstr>
      <vt:lpstr>PowerPoint Presentation</vt:lpstr>
      <vt:lpstr>PowerPoint Presentation</vt:lpstr>
      <vt:lpstr>BẢNG KIỂM 1</vt:lpstr>
      <vt:lpstr> Bảng kiểm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Admin</cp:lastModifiedBy>
  <cp:revision>433</cp:revision>
  <dcterms:created xsi:type="dcterms:W3CDTF">2016-02-15T14:28:12Z</dcterms:created>
  <dcterms:modified xsi:type="dcterms:W3CDTF">2025-10-10T03:11:04Z</dcterms:modified>
</cp:coreProperties>
</file>