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Lst>
  <p:notesMasterIdLst>
    <p:notesMasterId r:id="rId37"/>
  </p:notesMasterIdLst>
  <p:sldIdLst>
    <p:sldId id="257" r:id="rId4"/>
    <p:sldId id="256" r:id="rId5"/>
    <p:sldId id="298" r:id="rId6"/>
    <p:sldId id="273" r:id="rId7"/>
    <p:sldId id="274" r:id="rId8"/>
    <p:sldId id="302" r:id="rId9"/>
    <p:sldId id="275" r:id="rId10"/>
    <p:sldId id="276" r:id="rId11"/>
    <p:sldId id="303" r:id="rId12"/>
    <p:sldId id="308" r:id="rId13"/>
    <p:sldId id="306" r:id="rId14"/>
    <p:sldId id="279" r:id="rId15"/>
    <p:sldId id="312" r:id="rId16"/>
    <p:sldId id="309" r:id="rId17"/>
    <p:sldId id="310" r:id="rId18"/>
    <p:sldId id="280" r:id="rId19"/>
    <p:sldId id="259" r:id="rId20"/>
    <p:sldId id="282" r:id="rId21"/>
    <p:sldId id="283" r:id="rId22"/>
    <p:sldId id="315" r:id="rId23"/>
    <p:sldId id="285" r:id="rId24"/>
    <p:sldId id="264" r:id="rId25"/>
    <p:sldId id="313" r:id="rId26"/>
    <p:sldId id="287" r:id="rId27"/>
    <p:sldId id="288" r:id="rId28"/>
    <p:sldId id="295" r:id="rId29"/>
    <p:sldId id="267" r:id="rId30"/>
    <p:sldId id="293" r:id="rId31"/>
    <p:sldId id="269" r:id="rId32"/>
    <p:sldId id="270" r:id="rId33"/>
    <p:sldId id="271" r:id="rId34"/>
    <p:sldId id="272"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21A"/>
    <a:srgbClr val="76B54B"/>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F17531-768B-4B4F-9712-17065A5E7403}" type="doc">
      <dgm:prSet loTypeId="urn:microsoft.com/office/officeart/2008/layout/VerticalCurvedList" loCatId="list" qsTypeId="urn:microsoft.com/office/officeart/2005/8/quickstyle/simple5" qsCatId="simple" csTypeId="urn:microsoft.com/office/officeart/2005/8/colors/colorful1" csCatId="colorful" phldr="1"/>
      <dgm:spPr/>
      <dgm:t>
        <a:bodyPr/>
        <a:lstStyle/>
        <a:p>
          <a:endParaRPr lang="en-US"/>
        </a:p>
      </dgm:t>
    </dgm:pt>
    <dgm:pt modelId="{84A445BF-2CA5-4197-A227-005AC83A3A3E}">
      <dgm:prSet phldrT="[Text]" custT="1"/>
      <dgm:spPr/>
      <dgm:t>
        <a:bodyPr/>
        <a:lstStyle/>
        <a:p>
          <a:pPr algn="just"/>
          <a:r>
            <a:rPr lang="en-US" sz="2800" b="1" dirty="0">
              <a:latin typeface="Times New Roman" panose="02020603050405020304" pitchFamily="18" charset="0"/>
              <a:cs typeface="Times New Roman" panose="02020603050405020304" pitchFamily="18" charset="0"/>
            </a:rPr>
            <a:t>I. LỰC CÓ THỂ LÀM QUAY VẬT</a:t>
          </a:r>
        </a:p>
      </dgm:t>
    </dgm:pt>
    <dgm:pt modelId="{7A9BD8EB-8166-4B70-82AD-A1BCEA6967AA}" type="parTrans" cxnId="{51B02E0F-5631-4C11-9505-9F5BA0F9C16C}">
      <dgm:prSet/>
      <dgm:spPr/>
      <dgm:t>
        <a:bodyPr/>
        <a:lstStyle/>
        <a:p>
          <a:pPr algn="ctr"/>
          <a:endParaRPr lang="en-US" sz="2800" b="1"/>
        </a:p>
      </dgm:t>
    </dgm:pt>
    <dgm:pt modelId="{D1D10C94-5406-4F79-9DF4-04B359D0FD90}" type="sibTrans" cxnId="{51B02E0F-5631-4C11-9505-9F5BA0F9C16C}">
      <dgm:prSet/>
      <dgm:spPr/>
      <dgm:t>
        <a:bodyPr/>
        <a:lstStyle/>
        <a:p>
          <a:pPr algn="ctr"/>
          <a:endParaRPr lang="en-US" sz="2800" b="1"/>
        </a:p>
      </dgm:t>
    </dgm:pt>
    <dgm:pt modelId="{84F0F17D-AE04-4868-ABD1-E5566E003D1A}">
      <dgm:prSet phldrT="[Text]" custT="1"/>
      <dgm:spPr>
        <a:solidFill>
          <a:srgbClr val="C00000"/>
        </a:solidFill>
      </dgm:spPr>
      <dgm:t>
        <a:bodyPr/>
        <a:lstStyle/>
        <a:p>
          <a:pPr algn="just"/>
          <a:r>
            <a:rPr lang="en-US" sz="2800" b="1" dirty="0">
              <a:latin typeface="Times New Roman" panose="02020603050405020304" pitchFamily="18" charset="0"/>
              <a:cs typeface="Times New Roman" panose="02020603050405020304" pitchFamily="18" charset="0"/>
            </a:rPr>
            <a:t>II. MOMENT LỰC</a:t>
          </a:r>
        </a:p>
      </dgm:t>
    </dgm:pt>
    <dgm:pt modelId="{07E6CAB6-DC10-4B39-8E89-035C7FB4CBE3}" type="parTrans" cxnId="{55D15527-0FC4-427B-A758-9A576CDD212F}">
      <dgm:prSet/>
      <dgm:spPr/>
      <dgm:t>
        <a:bodyPr/>
        <a:lstStyle/>
        <a:p>
          <a:pPr algn="ctr"/>
          <a:endParaRPr lang="en-US" sz="2800" b="1"/>
        </a:p>
      </dgm:t>
    </dgm:pt>
    <dgm:pt modelId="{E2F98AB5-E90A-488E-AE1A-27DDEEF67C1F}" type="sibTrans" cxnId="{55D15527-0FC4-427B-A758-9A576CDD212F}">
      <dgm:prSet/>
      <dgm:spPr/>
      <dgm:t>
        <a:bodyPr/>
        <a:lstStyle/>
        <a:p>
          <a:pPr algn="ctr"/>
          <a:endParaRPr lang="en-US" sz="2800" b="1"/>
        </a:p>
      </dgm:t>
    </dgm:pt>
    <dgm:pt modelId="{348F818F-BE50-479C-A406-D081A93915CE}">
      <dgm:prSet phldrT="[Text]" custT="1"/>
      <dgm:spPr>
        <a:solidFill>
          <a:srgbClr val="00B050"/>
        </a:solidFill>
      </dgm:spPr>
      <dgm:t>
        <a:bodyPr/>
        <a:lstStyle/>
        <a:p>
          <a:pPr algn="just"/>
          <a:r>
            <a:rPr lang="en-US" sz="2800" b="1" dirty="0" err="1">
              <a:latin typeface="Times New Roman" panose="02020603050405020304" pitchFamily="18" charset="0"/>
              <a:cs typeface="Times New Roman" panose="02020603050405020304" pitchFamily="18" charset="0"/>
            </a:rPr>
            <a:t>Vận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endParaRPr lang="en-US" sz="2800" b="1" dirty="0">
            <a:latin typeface="Times New Roman" panose="02020603050405020304" pitchFamily="18" charset="0"/>
            <a:cs typeface="Times New Roman" panose="02020603050405020304" pitchFamily="18" charset="0"/>
          </a:endParaRPr>
        </a:p>
      </dgm:t>
    </dgm:pt>
    <dgm:pt modelId="{12945411-F2DE-42DC-94AB-14EEAB9D356D}" type="parTrans" cxnId="{9F5C7748-A32E-4231-AA17-31949C502751}">
      <dgm:prSet/>
      <dgm:spPr/>
      <dgm:t>
        <a:bodyPr/>
        <a:lstStyle/>
        <a:p>
          <a:pPr algn="ctr"/>
          <a:endParaRPr lang="en-US" sz="2800" b="1"/>
        </a:p>
      </dgm:t>
    </dgm:pt>
    <dgm:pt modelId="{E4F0BE47-05DA-4296-8EDC-58A452893B65}" type="sibTrans" cxnId="{9F5C7748-A32E-4231-AA17-31949C502751}">
      <dgm:prSet/>
      <dgm:spPr/>
      <dgm:t>
        <a:bodyPr/>
        <a:lstStyle/>
        <a:p>
          <a:pPr algn="ctr"/>
          <a:endParaRPr lang="en-US" sz="2800" b="1"/>
        </a:p>
      </dgm:t>
    </dgm:pt>
    <dgm:pt modelId="{EC12E6FA-B9D3-453C-8B3D-3909A50079A2}">
      <dgm:prSet phldrT="[Text]" custT="1"/>
      <dgm:spPr>
        <a:solidFill>
          <a:srgbClr val="00B0F0"/>
        </a:solidFill>
      </dgm:spPr>
      <dgm:t>
        <a:bodyPr/>
        <a:lstStyle/>
        <a:p>
          <a:pPr algn="just"/>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endParaRPr lang="en-US" sz="2800" b="1" dirty="0">
            <a:latin typeface="Times New Roman" panose="02020603050405020304" pitchFamily="18" charset="0"/>
            <a:cs typeface="Times New Roman" panose="02020603050405020304" pitchFamily="18" charset="0"/>
          </a:endParaRPr>
        </a:p>
      </dgm:t>
    </dgm:pt>
    <dgm:pt modelId="{B3A31F43-B0DA-472E-9448-AACDAF9B7690}" type="sibTrans" cxnId="{69225141-86B2-4629-A053-794A881B2068}">
      <dgm:prSet/>
      <dgm:spPr/>
    </dgm:pt>
    <dgm:pt modelId="{C7AB1844-64E4-4A54-ADFA-6CD73A8C57AD}" type="parTrans" cxnId="{69225141-86B2-4629-A053-794A881B2068}">
      <dgm:prSet/>
      <dgm:spPr/>
    </dgm:pt>
    <dgm:pt modelId="{4200F530-CEB2-4846-B9BA-1BB59DDED7E8}" type="pres">
      <dgm:prSet presAssocID="{0BF17531-768B-4B4F-9712-17065A5E7403}" presName="Name0" presStyleCnt="0">
        <dgm:presLayoutVars>
          <dgm:chMax val="7"/>
          <dgm:chPref val="7"/>
          <dgm:dir/>
        </dgm:presLayoutVars>
      </dgm:prSet>
      <dgm:spPr/>
      <dgm:t>
        <a:bodyPr/>
        <a:lstStyle/>
        <a:p>
          <a:endParaRPr lang="en-US"/>
        </a:p>
      </dgm:t>
    </dgm:pt>
    <dgm:pt modelId="{261B3C7E-0FCA-42EB-9AA7-9FE8D5EFBEEF}" type="pres">
      <dgm:prSet presAssocID="{0BF17531-768B-4B4F-9712-17065A5E7403}" presName="Name1" presStyleCnt="0"/>
      <dgm:spPr/>
    </dgm:pt>
    <dgm:pt modelId="{38024386-C563-48AC-88F7-AFCC916B1F69}" type="pres">
      <dgm:prSet presAssocID="{0BF17531-768B-4B4F-9712-17065A5E7403}" presName="cycle" presStyleCnt="0"/>
      <dgm:spPr/>
    </dgm:pt>
    <dgm:pt modelId="{D62016C7-5025-47CF-90BC-B98B316FAA88}" type="pres">
      <dgm:prSet presAssocID="{0BF17531-768B-4B4F-9712-17065A5E7403}" presName="srcNode" presStyleLbl="node1" presStyleIdx="0" presStyleCnt="4"/>
      <dgm:spPr/>
    </dgm:pt>
    <dgm:pt modelId="{A1BA1F62-7315-473A-90A7-DCFA31148357}" type="pres">
      <dgm:prSet presAssocID="{0BF17531-768B-4B4F-9712-17065A5E7403}" presName="conn" presStyleLbl="parChTrans1D2" presStyleIdx="0" presStyleCnt="1"/>
      <dgm:spPr/>
      <dgm:t>
        <a:bodyPr/>
        <a:lstStyle/>
        <a:p>
          <a:endParaRPr lang="en-US"/>
        </a:p>
      </dgm:t>
    </dgm:pt>
    <dgm:pt modelId="{67964899-D364-4DCB-832C-234A460FADDC}" type="pres">
      <dgm:prSet presAssocID="{0BF17531-768B-4B4F-9712-17065A5E7403}" presName="extraNode" presStyleLbl="node1" presStyleIdx="0" presStyleCnt="4"/>
      <dgm:spPr/>
    </dgm:pt>
    <dgm:pt modelId="{B160DC93-B5EB-4C18-8D35-B47B5C1D1FC2}" type="pres">
      <dgm:prSet presAssocID="{0BF17531-768B-4B4F-9712-17065A5E7403}" presName="dstNode" presStyleLbl="node1" presStyleIdx="0" presStyleCnt="4"/>
      <dgm:spPr/>
    </dgm:pt>
    <dgm:pt modelId="{910461C9-0C99-4166-A12E-F7AFC982EBD5}" type="pres">
      <dgm:prSet presAssocID="{84A445BF-2CA5-4197-A227-005AC83A3A3E}" presName="text_1" presStyleLbl="node1" presStyleIdx="0" presStyleCnt="4">
        <dgm:presLayoutVars>
          <dgm:bulletEnabled val="1"/>
        </dgm:presLayoutVars>
      </dgm:prSet>
      <dgm:spPr/>
      <dgm:t>
        <a:bodyPr/>
        <a:lstStyle/>
        <a:p>
          <a:endParaRPr lang="en-US"/>
        </a:p>
      </dgm:t>
    </dgm:pt>
    <dgm:pt modelId="{3C2A2195-E371-4967-BA53-FA18B9839F82}" type="pres">
      <dgm:prSet presAssocID="{84A445BF-2CA5-4197-A227-005AC83A3A3E}" presName="accent_1" presStyleCnt="0"/>
      <dgm:spPr/>
    </dgm:pt>
    <dgm:pt modelId="{12422D0C-9B3B-4C5B-8D96-B9FC10DEDD42}" type="pres">
      <dgm:prSet presAssocID="{84A445BF-2CA5-4197-A227-005AC83A3A3E}" presName="accentRepeatNode" presStyleLbl="solidFgAcc1" presStyleIdx="0" presStyleCnt="4"/>
      <dgm:spPr/>
    </dgm:pt>
    <dgm:pt modelId="{0E2AB1CC-BDCE-4354-B20E-AC6A0BE0C25F}" type="pres">
      <dgm:prSet presAssocID="{84F0F17D-AE04-4868-ABD1-E5566E003D1A}" presName="text_2" presStyleLbl="node1" presStyleIdx="1" presStyleCnt="4">
        <dgm:presLayoutVars>
          <dgm:bulletEnabled val="1"/>
        </dgm:presLayoutVars>
      </dgm:prSet>
      <dgm:spPr/>
      <dgm:t>
        <a:bodyPr/>
        <a:lstStyle/>
        <a:p>
          <a:endParaRPr lang="en-US"/>
        </a:p>
      </dgm:t>
    </dgm:pt>
    <dgm:pt modelId="{E5A9CEEA-8775-4358-ACE8-6E68400AEBB4}" type="pres">
      <dgm:prSet presAssocID="{84F0F17D-AE04-4868-ABD1-E5566E003D1A}" presName="accent_2" presStyleCnt="0"/>
      <dgm:spPr/>
    </dgm:pt>
    <dgm:pt modelId="{D0AA3DD4-3286-443F-AB33-ECB873E85756}" type="pres">
      <dgm:prSet presAssocID="{84F0F17D-AE04-4868-ABD1-E5566E003D1A}" presName="accentRepeatNode" presStyleLbl="solidFgAcc1" presStyleIdx="1" presStyleCnt="4"/>
      <dgm:spPr/>
    </dgm:pt>
    <dgm:pt modelId="{66FF65FC-CC50-4D6C-A3EE-2F86FA6DE40E}" type="pres">
      <dgm:prSet presAssocID="{EC12E6FA-B9D3-453C-8B3D-3909A50079A2}" presName="text_3" presStyleLbl="node1" presStyleIdx="2" presStyleCnt="4">
        <dgm:presLayoutVars>
          <dgm:bulletEnabled val="1"/>
        </dgm:presLayoutVars>
      </dgm:prSet>
      <dgm:spPr/>
      <dgm:t>
        <a:bodyPr/>
        <a:lstStyle/>
        <a:p>
          <a:endParaRPr lang="en-US"/>
        </a:p>
      </dgm:t>
    </dgm:pt>
    <dgm:pt modelId="{D76A0835-8278-410F-B9D1-0B932A3F0F7D}" type="pres">
      <dgm:prSet presAssocID="{EC12E6FA-B9D3-453C-8B3D-3909A50079A2}" presName="accent_3" presStyleCnt="0"/>
      <dgm:spPr/>
    </dgm:pt>
    <dgm:pt modelId="{CE9C707E-3FE4-4690-8268-59E22817A905}" type="pres">
      <dgm:prSet presAssocID="{EC12E6FA-B9D3-453C-8B3D-3909A50079A2}" presName="accentRepeatNode" presStyleLbl="solidFgAcc1" presStyleIdx="2" presStyleCnt="4"/>
      <dgm:spPr/>
    </dgm:pt>
    <dgm:pt modelId="{88408216-1E50-4EF4-8600-554E852DD59B}" type="pres">
      <dgm:prSet presAssocID="{348F818F-BE50-479C-A406-D081A93915CE}" presName="text_4" presStyleLbl="node1" presStyleIdx="3" presStyleCnt="4">
        <dgm:presLayoutVars>
          <dgm:bulletEnabled val="1"/>
        </dgm:presLayoutVars>
      </dgm:prSet>
      <dgm:spPr/>
      <dgm:t>
        <a:bodyPr/>
        <a:lstStyle/>
        <a:p>
          <a:endParaRPr lang="en-US"/>
        </a:p>
      </dgm:t>
    </dgm:pt>
    <dgm:pt modelId="{0800D61D-0B13-4DA7-9FA4-14BA0E4830CF}" type="pres">
      <dgm:prSet presAssocID="{348F818F-BE50-479C-A406-D081A93915CE}" presName="accent_4" presStyleCnt="0"/>
      <dgm:spPr/>
    </dgm:pt>
    <dgm:pt modelId="{E0FF9A6A-508B-4855-9F28-75E7B1406869}" type="pres">
      <dgm:prSet presAssocID="{348F818F-BE50-479C-A406-D081A93915CE}" presName="accentRepeatNode" presStyleLbl="solidFgAcc1" presStyleIdx="3" presStyleCnt="4"/>
      <dgm:spPr/>
    </dgm:pt>
  </dgm:ptLst>
  <dgm:cxnLst>
    <dgm:cxn modelId="{9F5C7748-A32E-4231-AA17-31949C502751}" srcId="{0BF17531-768B-4B4F-9712-17065A5E7403}" destId="{348F818F-BE50-479C-A406-D081A93915CE}" srcOrd="3" destOrd="0" parTransId="{12945411-F2DE-42DC-94AB-14EEAB9D356D}" sibTransId="{E4F0BE47-05DA-4296-8EDC-58A452893B65}"/>
    <dgm:cxn modelId="{CDA1280E-DCBA-4D24-89F8-BEC82F5937D3}" type="presOf" srcId="{84F0F17D-AE04-4868-ABD1-E5566E003D1A}" destId="{0E2AB1CC-BDCE-4354-B20E-AC6A0BE0C25F}" srcOrd="0" destOrd="0" presId="urn:microsoft.com/office/officeart/2008/layout/VerticalCurvedList"/>
    <dgm:cxn modelId="{69225141-86B2-4629-A053-794A881B2068}" srcId="{0BF17531-768B-4B4F-9712-17065A5E7403}" destId="{EC12E6FA-B9D3-453C-8B3D-3909A50079A2}" srcOrd="2" destOrd="0" parTransId="{C7AB1844-64E4-4A54-ADFA-6CD73A8C57AD}" sibTransId="{B3A31F43-B0DA-472E-9448-AACDAF9B7690}"/>
    <dgm:cxn modelId="{A044DDDC-D84B-4F21-9F92-338B9FE81BCF}" type="presOf" srcId="{D1D10C94-5406-4F79-9DF4-04B359D0FD90}" destId="{A1BA1F62-7315-473A-90A7-DCFA31148357}" srcOrd="0" destOrd="0" presId="urn:microsoft.com/office/officeart/2008/layout/VerticalCurvedList"/>
    <dgm:cxn modelId="{51B02E0F-5631-4C11-9505-9F5BA0F9C16C}" srcId="{0BF17531-768B-4B4F-9712-17065A5E7403}" destId="{84A445BF-2CA5-4197-A227-005AC83A3A3E}" srcOrd="0" destOrd="0" parTransId="{7A9BD8EB-8166-4B70-82AD-A1BCEA6967AA}" sibTransId="{D1D10C94-5406-4F79-9DF4-04B359D0FD90}"/>
    <dgm:cxn modelId="{EB41A82C-3CFD-4077-83DB-C31446B0612F}" type="presOf" srcId="{84A445BF-2CA5-4197-A227-005AC83A3A3E}" destId="{910461C9-0C99-4166-A12E-F7AFC982EBD5}" srcOrd="0" destOrd="0" presId="urn:microsoft.com/office/officeart/2008/layout/VerticalCurvedList"/>
    <dgm:cxn modelId="{55D15527-0FC4-427B-A758-9A576CDD212F}" srcId="{0BF17531-768B-4B4F-9712-17065A5E7403}" destId="{84F0F17D-AE04-4868-ABD1-E5566E003D1A}" srcOrd="1" destOrd="0" parTransId="{07E6CAB6-DC10-4B39-8E89-035C7FB4CBE3}" sibTransId="{E2F98AB5-E90A-488E-AE1A-27DDEEF67C1F}"/>
    <dgm:cxn modelId="{0BFB2CC0-5753-443A-BBFE-EEC2A3DCF1F5}" type="presOf" srcId="{EC12E6FA-B9D3-453C-8B3D-3909A50079A2}" destId="{66FF65FC-CC50-4D6C-A3EE-2F86FA6DE40E}" srcOrd="0" destOrd="0" presId="urn:microsoft.com/office/officeart/2008/layout/VerticalCurvedList"/>
    <dgm:cxn modelId="{A4270FE6-6E65-4620-8BC2-2B1BD89C5D16}" type="presOf" srcId="{348F818F-BE50-479C-A406-D081A93915CE}" destId="{88408216-1E50-4EF4-8600-554E852DD59B}" srcOrd="0" destOrd="0" presId="urn:microsoft.com/office/officeart/2008/layout/VerticalCurvedList"/>
    <dgm:cxn modelId="{C461DEC3-5C1A-418A-A478-B31F204E473F}" type="presOf" srcId="{0BF17531-768B-4B4F-9712-17065A5E7403}" destId="{4200F530-CEB2-4846-B9BA-1BB59DDED7E8}" srcOrd="0" destOrd="0" presId="urn:microsoft.com/office/officeart/2008/layout/VerticalCurvedList"/>
    <dgm:cxn modelId="{1229ED40-E8AC-4628-9BEF-916995845E15}" type="presParOf" srcId="{4200F530-CEB2-4846-B9BA-1BB59DDED7E8}" destId="{261B3C7E-0FCA-42EB-9AA7-9FE8D5EFBEEF}" srcOrd="0" destOrd="0" presId="urn:microsoft.com/office/officeart/2008/layout/VerticalCurvedList"/>
    <dgm:cxn modelId="{74FC4D91-0288-4649-9FAC-782C5EFDADE0}" type="presParOf" srcId="{261B3C7E-0FCA-42EB-9AA7-9FE8D5EFBEEF}" destId="{38024386-C563-48AC-88F7-AFCC916B1F69}" srcOrd="0" destOrd="0" presId="urn:microsoft.com/office/officeart/2008/layout/VerticalCurvedList"/>
    <dgm:cxn modelId="{6734479A-D6D7-4237-9FBC-DB257CB55F0A}" type="presParOf" srcId="{38024386-C563-48AC-88F7-AFCC916B1F69}" destId="{D62016C7-5025-47CF-90BC-B98B316FAA88}" srcOrd="0" destOrd="0" presId="urn:microsoft.com/office/officeart/2008/layout/VerticalCurvedList"/>
    <dgm:cxn modelId="{9C202755-8EA5-4901-A13C-0937609877D3}" type="presParOf" srcId="{38024386-C563-48AC-88F7-AFCC916B1F69}" destId="{A1BA1F62-7315-473A-90A7-DCFA31148357}" srcOrd="1" destOrd="0" presId="urn:microsoft.com/office/officeart/2008/layout/VerticalCurvedList"/>
    <dgm:cxn modelId="{35D27AED-1F47-4D4D-B866-EFC0142E1FC1}" type="presParOf" srcId="{38024386-C563-48AC-88F7-AFCC916B1F69}" destId="{67964899-D364-4DCB-832C-234A460FADDC}" srcOrd="2" destOrd="0" presId="urn:microsoft.com/office/officeart/2008/layout/VerticalCurvedList"/>
    <dgm:cxn modelId="{B2BC272E-9CCB-48BC-B6B3-9FCAA242422F}" type="presParOf" srcId="{38024386-C563-48AC-88F7-AFCC916B1F69}" destId="{B160DC93-B5EB-4C18-8D35-B47B5C1D1FC2}" srcOrd="3" destOrd="0" presId="urn:microsoft.com/office/officeart/2008/layout/VerticalCurvedList"/>
    <dgm:cxn modelId="{362EC4EB-A38B-4767-BDE3-5476B9E98838}" type="presParOf" srcId="{261B3C7E-0FCA-42EB-9AA7-9FE8D5EFBEEF}" destId="{910461C9-0C99-4166-A12E-F7AFC982EBD5}" srcOrd="1" destOrd="0" presId="urn:microsoft.com/office/officeart/2008/layout/VerticalCurvedList"/>
    <dgm:cxn modelId="{D5C9702E-1BB4-48D2-B00E-C35F7DB2EAA6}" type="presParOf" srcId="{261B3C7E-0FCA-42EB-9AA7-9FE8D5EFBEEF}" destId="{3C2A2195-E371-4967-BA53-FA18B9839F82}" srcOrd="2" destOrd="0" presId="urn:microsoft.com/office/officeart/2008/layout/VerticalCurvedList"/>
    <dgm:cxn modelId="{7ABDB35A-4503-46A5-A41B-26BED9B6CB7D}" type="presParOf" srcId="{3C2A2195-E371-4967-BA53-FA18B9839F82}" destId="{12422D0C-9B3B-4C5B-8D96-B9FC10DEDD42}" srcOrd="0" destOrd="0" presId="urn:microsoft.com/office/officeart/2008/layout/VerticalCurvedList"/>
    <dgm:cxn modelId="{4B31AE3E-B3AB-44E2-B62E-C50A71385C9A}" type="presParOf" srcId="{261B3C7E-0FCA-42EB-9AA7-9FE8D5EFBEEF}" destId="{0E2AB1CC-BDCE-4354-B20E-AC6A0BE0C25F}" srcOrd="3" destOrd="0" presId="urn:microsoft.com/office/officeart/2008/layout/VerticalCurvedList"/>
    <dgm:cxn modelId="{B1B4BB0A-7682-4192-9E8F-044936BDE9E9}" type="presParOf" srcId="{261B3C7E-0FCA-42EB-9AA7-9FE8D5EFBEEF}" destId="{E5A9CEEA-8775-4358-ACE8-6E68400AEBB4}" srcOrd="4" destOrd="0" presId="urn:microsoft.com/office/officeart/2008/layout/VerticalCurvedList"/>
    <dgm:cxn modelId="{53BA9F2E-717A-419E-8E63-D977E5363009}" type="presParOf" srcId="{E5A9CEEA-8775-4358-ACE8-6E68400AEBB4}" destId="{D0AA3DD4-3286-443F-AB33-ECB873E85756}" srcOrd="0" destOrd="0" presId="urn:microsoft.com/office/officeart/2008/layout/VerticalCurvedList"/>
    <dgm:cxn modelId="{B2ABC4D1-B5D6-4F3A-BD44-39AD896BDD2B}" type="presParOf" srcId="{261B3C7E-0FCA-42EB-9AA7-9FE8D5EFBEEF}" destId="{66FF65FC-CC50-4D6C-A3EE-2F86FA6DE40E}" srcOrd="5" destOrd="0" presId="urn:microsoft.com/office/officeart/2008/layout/VerticalCurvedList"/>
    <dgm:cxn modelId="{5993F0B3-30B4-4683-85D4-4DC76996ED89}" type="presParOf" srcId="{261B3C7E-0FCA-42EB-9AA7-9FE8D5EFBEEF}" destId="{D76A0835-8278-410F-B9D1-0B932A3F0F7D}" srcOrd="6" destOrd="0" presId="urn:microsoft.com/office/officeart/2008/layout/VerticalCurvedList"/>
    <dgm:cxn modelId="{8BCC3C3A-A022-480A-8986-5ADD09D8522D}" type="presParOf" srcId="{D76A0835-8278-410F-B9D1-0B932A3F0F7D}" destId="{CE9C707E-3FE4-4690-8268-59E22817A905}" srcOrd="0" destOrd="0" presId="urn:microsoft.com/office/officeart/2008/layout/VerticalCurvedList"/>
    <dgm:cxn modelId="{58558859-5573-4F55-AC0F-E2258531E5E2}" type="presParOf" srcId="{261B3C7E-0FCA-42EB-9AA7-9FE8D5EFBEEF}" destId="{88408216-1E50-4EF4-8600-554E852DD59B}" srcOrd="7" destOrd="0" presId="urn:microsoft.com/office/officeart/2008/layout/VerticalCurvedList"/>
    <dgm:cxn modelId="{891669A5-74AC-4890-82C6-C2FA23F9A9E8}" type="presParOf" srcId="{261B3C7E-0FCA-42EB-9AA7-9FE8D5EFBEEF}" destId="{0800D61D-0B13-4DA7-9FA4-14BA0E4830CF}" srcOrd="8" destOrd="0" presId="urn:microsoft.com/office/officeart/2008/layout/VerticalCurvedList"/>
    <dgm:cxn modelId="{5887D60D-7803-44C1-97D4-ACF23223605A}" type="presParOf" srcId="{0800D61D-0B13-4DA7-9FA4-14BA0E4830CF}" destId="{E0FF9A6A-508B-4855-9F28-75E7B140686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BA1F62-7315-473A-90A7-DCFA31148357}">
      <dsp:nvSpPr>
        <dsp:cNvPr id="0" name=""/>
        <dsp:cNvSpPr/>
      </dsp:nvSpPr>
      <dsp:spPr>
        <a:xfrm>
          <a:off x="-6941199" y="-1061193"/>
          <a:ext cx="8260720" cy="8260720"/>
        </a:xfrm>
        <a:prstGeom prst="blockArc">
          <a:avLst>
            <a:gd name="adj1" fmla="val 18900000"/>
            <a:gd name="adj2" fmla="val 2700000"/>
            <a:gd name="adj3" fmla="val 26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0461C9-0C99-4166-A12E-F7AFC982EBD5}">
      <dsp:nvSpPr>
        <dsp:cNvPr id="0" name=""/>
        <dsp:cNvSpPr/>
      </dsp:nvSpPr>
      <dsp:spPr>
        <a:xfrm>
          <a:off x="690392" y="471915"/>
          <a:ext cx="8266962" cy="944321"/>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9555" tIns="71120" rIns="71120" bIns="71120" numCol="1" spcCol="1270" anchor="ctr" anchorCtr="0">
          <a:noAutofit/>
        </a:bodyPr>
        <a:lstStyle/>
        <a:p>
          <a:pPr lvl="0" algn="just"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I. LỰC CÓ THỂ LÀM QUAY VẬT</a:t>
          </a:r>
        </a:p>
      </dsp:txBody>
      <dsp:txXfrm>
        <a:off x="690392" y="471915"/>
        <a:ext cx="8266962" cy="944321"/>
      </dsp:txXfrm>
    </dsp:sp>
    <dsp:sp modelId="{12422D0C-9B3B-4C5B-8D96-B9FC10DEDD42}">
      <dsp:nvSpPr>
        <dsp:cNvPr id="0" name=""/>
        <dsp:cNvSpPr/>
      </dsp:nvSpPr>
      <dsp:spPr>
        <a:xfrm>
          <a:off x="100191" y="353874"/>
          <a:ext cx="1180401" cy="1180401"/>
        </a:xfrm>
        <a:prstGeom prst="ellipse">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E2AB1CC-BDCE-4354-B20E-AC6A0BE0C25F}">
      <dsp:nvSpPr>
        <dsp:cNvPr id="0" name=""/>
        <dsp:cNvSpPr/>
      </dsp:nvSpPr>
      <dsp:spPr>
        <a:xfrm>
          <a:off x="1231793" y="1888642"/>
          <a:ext cx="7725561" cy="944321"/>
        </a:xfrm>
        <a:prstGeom prst="rect">
          <a:avLst/>
        </a:prstGeom>
        <a:solidFill>
          <a:srgbClr val="C0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9555" tIns="71120" rIns="71120" bIns="71120" numCol="1" spcCol="1270" anchor="ctr" anchorCtr="0">
          <a:noAutofit/>
        </a:bodyPr>
        <a:lstStyle/>
        <a:p>
          <a:pPr lvl="0" algn="just"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II. MOMENT LỰC</a:t>
          </a:r>
        </a:p>
      </dsp:txBody>
      <dsp:txXfrm>
        <a:off x="1231793" y="1888642"/>
        <a:ext cx="7725561" cy="944321"/>
      </dsp:txXfrm>
    </dsp:sp>
    <dsp:sp modelId="{D0AA3DD4-3286-443F-AB33-ECB873E85756}">
      <dsp:nvSpPr>
        <dsp:cNvPr id="0" name=""/>
        <dsp:cNvSpPr/>
      </dsp:nvSpPr>
      <dsp:spPr>
        <a:xfrm>
          <a:off x="641592" y="1770602"/>
          <a:ext cx="1180401" cy="1180401"/>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66FF65FC-CC50-4D6C-A3EE-2F86FA6DE40E}">
      <dsp:nvSpPr>
        <dsp:cNvPr id="0" name=""/>
        <dsp:cNvSpPr/>
      </dsp:nvSpPr>
      <dsp:spPr>
        <a:xfrm>
          <a:off x="1231793" y="3305370"/>
          <a:ext cx="7725561" cy="944321"/>
        </a:xfrm>
        <a:prstGeom prst="rect">
          <a:avLst/>
        </a:prstGeom>
        <a:solidFill>
          <a:srgbClr val="00B0F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9555" tIns="71120" rIns="71120" bIns="71120" numCol="1" spcCol="1270" anchor="ctr" anchorCtr="0">
          <a:noAutofit/>
        </a:bodyPr>
        <a:lstStyle/>
        <a:p>
          <a:pPr lvl="0" algn="just"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Luyện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tập</a:t>
          </a:r>
          <a:endParaRPr lang="en-US" sz="2800" b="1" kern="1200" dirty="0">
            <a:latin typeface="Times New Roman" panose="02020603050405020304" pitchFamily="18" charset="0"/>
            <a:cs typeface="Times New Roman" panose="02020603050405020304" pitchFamily="18" charset="0"/>
          </a:endParaRPr>
        </a:p>
      </dsp:txBody>
      <dsp:txXfrm>
        <a:off x="1231793" y="3305370"/>
        <a:ext cx="7725561" cy="944321"/>
      </dsp:txXfrm>
    </dsp:sp>
    <dsp:sp modelId="{CE9C707E-3FE4-4690-8268-59E22817A905}">
      <dsp:nvSpPr>
        <dsp:cNvPr id="0" name=""/>
        <dsp:cNvSpPr/>
      </dsp:nvSpPr>
      <dsp:spPr>
        <a:xfrm>
          <a:off x="641592" y="3187329"/>
          <a:ext cx="1180401" cy="1180401"/>
        </a:xfrm>
        <a:prstGeom prst="ellipse">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88408216-1E50-4EF4-8600-554E852DD59B}">
      <dsp:nvSpPr>
        <dsp:cNvPr id="0" name=""/>
        <dsp:cNvSpPr/>
      </dsp:nvSpPr>
      <dsp:spPr>
        <a:xfrm>
          <a:off x="690392" y="4722097"/>
          <a:ext cx="8266962" cy="944321"/>
        </a:xfrm>
        <a:prstGeom prst="rect">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49555" tIns="71120" rIns="71120" bIns="71120" numCol="1" spcCol="1270" anchor="ctr" anchorCtr="0">
          <a:noAutofit/>
        </a:bodyPr>
        <a:lstStyle/>
        <a:p>
          <a:pPr lvl="0" algn="just"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Vận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dụng</a:t>
          </a:r>
          <a:endParaRPr lang="en-US" sz="2800" b="1" kern="1200" dirty="0">
            <a:latin typeface="Times New Roman" panose="02020603050405020304" pitchFamily="18" charset="0"/>
            <a:cs typeface="Times New Roman" panose="02020603050405020304" pitchFamily="18" charset="0"/>
          </a:endParaRPr>
        </a:p>
      </dsp:txBody>
      <dsp:txXfrm>
        <a:off x="690392" y="4722097"/>
        <a:ext cx="8266962" cy="944321"/>
      </dsp:txXfrm>
    </dsp:sp>
    <dsp:sp modelId="{E0FF9A6A-508B-4855-9F28-75E7B1406869}">
      <dsp:nvSpPr>
        <dsp:cNvPr id="0" name=""/>
        <dsp:cNvSpPr/>
      </dsp:nvSpPr>
      <dsp:spPr>
        <a:xfrm>
          <a:off x="100191" y="4604057"/>
          <a:ext cx="1180401" cy="1180401"/>
        </a:xfrm>
        <a:prstGeom prst="ellipse">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2D1A6-F82F-44B8-8D63-633ABA2A37F8}"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257F54-A5D9-49EC-B5A9-B61EAA6C14E1}" type="slidenum">
              <a:rPr lang="en-US" smtClean="0"/>
              <a:t>‹#›</a:t>
            </a:fld>
            <a:endParaRPr lang="en-US"/>
          </a:p>
        </p:txBody>
      </p:sp>
    </p:spTree>
    <p:extLst>
      <p:ext uri="{BB962C8B-B14F-4D97-AF65-F5344CB8AC3E}">
        <p14:creationId xmlns:p14="http://schemas.microsoft.com/office/powerpoint/2010/main" val="4040024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Giáo</a:t>
            </a:r>
            <a:r>
              <a:rPr lang="en-US" altLang="zh-CN" dirty="0"/>
              <a:t> </a:t>
            </a:r>
            <a:r>
              <a:rPr lang="en-US" altLang="zh-CN" dirty="0" err="1"/>
              <a:t>viên</a:t>
            </a:r>
            <a:r>
              <a:rPr lang="en-US" altLang="zh-CN" dirty="0"/>
              <a:t> </a:t>
            </a:r>
            <a:r>
              <a:rPr lang="en-US" altLang="zh-CN" dirty="0" err="1"/>
              <a:t>bấm</a:t>
            </a:r>
            <a:r>
              <a:rPr lang="en-US" altLang="zh-CN" dirty="0"/>
              <a:t> </a:t>
            </a:r>
            <a:r>
              <a:rPr lang="en-US" altLang="zh-CN" dirty="0" err="1"/>
              <a:t>choột</a:t>
            </a:r>
            <a:r>
              <a:rPr lang="en-US" altLang="zh-CN" dirty="0"/>
              <a:t>, </a:t>
            </a:r>
            <a:r>
              <a:rPr lang="en-US" altLang="zh-CN" dirty="0" err="1"/>
              <a:t>hình</a:t>
            </a:r>
            <a:r>
              <a:rPr lang="en-US" altLang="zh-CN" dirty="0"/>
              <a:t> </a:t>
            </a:r>
            <a:r>
              <a:rPr lang="en-US" altLang="zh-CN" dirty="0" err="1"/>
              <a:t>sẽ</a:t>
            </a:r>
            <a:r>
              <a:rPr lang="en-US" altLang="zh-CN" dirty="0"/>
              <a:t> </a:t>
            </a:r>
            <a:r>
              <a:rPr lang="en-US" altLang="zh-CN" dirty="0" err="1"/>
              <a:t>hiện</a:t>
            </a:r>
            <a:r>
              <a:rPr lang="en-US" altLang="zh-CN" dirty="0"/>
              <a:t> ra, </a:t>
            </a:r>
            <a:r>
              <a:rPr lang="en-US" altLang="zh-CN" dirty="0" err="1"/>
              <a:t>bấm</a:t>
            </a:r>
            <a:r>
              <a:rPr lang="en-US" altLang="zh-CN" dirty="0"/>
              <a:t> </a:t>
            </a:r>
            <a:r>
              <a:rPr lang="en-US" altLang="zh-CN" dirty="0" err="1"/>
              <a:t>vào</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Khi</a:t>
            </a:r>
            <a:r>
              <a:rPr lang="en-US" altLang="zh-CN" dirty="0"/>
              <a:t> </a:t>
            </a:r>
            <a:r>
              <a:rPr lang="en-US" altLang="zh-CN" dirty="0" err="1"/>
              <a:t>học</a:t>
            </a:r>
            <a:r>
              <a:rPr lang="en-US" altLang="zh-CN" dirty="0"/>
              <a:t> </a:t>
            </a:r>
            <a:r>
              <a:rPr lang="en-US" altLang="zh-CN" dirty="0" err="1"/>
              <a:t>sinh</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gv</a:t>
            </a:r>
            <a:r>
              <a:rPr lang="en-US" altLang="zh-CN" dirty="0"/>
              <a:t> </a:t>
            </a:r>
            <a:r>
              <a:rPr lang="en-US" altLang="zh-CN" dirty="0" err="1"/>
              <a:t>bấm</a:t>
            </a:r>
            <a:r>
              <a:rPr lang="en-US" altLang="zh-CN" dirty="0"/>
              <a:t> </a:t>
            </a:r>
            <a:r>
              <a:rPr lang="en-US" altLang="zh-CN" dirty="0" err="1"/>
              <a:t>dừng</a:t>
            </a:r>
            <a:r>
              <a:rPr lang="en-US" altLang="zh-CN" dirty="0"/>
              <a:t> </a:t>
            </a:r>
            <a:r>
              <a:rPr lang="en-US" altLang="zh-CN" dirty="0" err="1"/>
              <a:t>đồng</a:t>
            </a:r>
            <a:r>
              <a:rPr lang="en-US" altLang="zh-CN" dirty="0"/>
              <a:t> </a:t>
            </a:r>
            <a:r>
              <a:rPr lang="en-US" altLang="zh-CN" dirty="0" err="1"/>
              <a:t>hồ</a:t>
            </a:r>
            <a:r>
              <a:rPr lang="en-US" altLang="zh-CN" dirty="0"/>
              <a:t>. </a:t>
            </a:r>
            <a:r>
              <a:rPr lang="en-US" altLang="zh-CN" dirty="0" err="1"/>
              <a:t>Bấm</a:t>
            </a:r>
            <a:r>
              <a:rPr lang="en-US" altLang="zh-CN" dirty="0"/>
              <a:t> </a:t>
            </a:r>
            <a:r>
              <a:rPr lang="en-US" altLang="zh-CN" dirty="0" err="1"/>
              <a:t>để</a:t>
            </a:r>
            <a:r>
              <a:rPr lang="en-US" altLang="zh-CN" dirty="0"/>
              <a:t> </a:t>
            </a:r>
            <a:r>
              <a:rPr lang="en-US" altLang="zh-CN" dirty="0" err="1"/>
              <a:t>hiện</a:t>
            </a:r>
            <a:r>
              <a:rPr lang="en-US" altLang="zh-CN" dirty="0"/>
              <a:t> </a:t>
            </a:r>
            <a:r>
              <a:rPr lang="en-US" altLang="zh-CN" dirty="0" err="1"/>
              <a:t>đáp</a:t>
            </a:r>
            <a:r>
              <a:rPr lang="en-US" altLang="zh-CN" dirty="0"/>
              <a:t> </a:t>
            </a:r>
            <a:r>
              <a:rPr lang="en-US" altLang="zh-CN" dirty="0" err="1"/>
              <a:t>án</a:t>
            </a:r>
            <a:r>
              <a:rPr lang="en-US" altLang="zh-CN" dirty="0"/>
              <a:t> </a:t>
            </a:r>
            <a:r>
              <a:rPr lang="en-US" altLang="zh-CN" dirty="0" err="1"/>
              <a:t>đúng</a:t>
            </a:r>
            <a:r>
              <a:rPr lang="en-US" altLang="zh-CN" dirty="0"/>
              <a:t>. T</a:t>
            </a:r>
            <a:r>
              <a:rPr lang="vi-VN" altLang="zh-CN" dirty="0"/>
              <a:t>ư</a:t>
            </a:r>
            <a:r>
              <a:rPr lang="en-US" altLang="zh-CN" dirty="0" err="1"/>
              <a:t>ơng</a:t>
            </a:r>
            <a:r>
              <a:rPr lang="en-US" altLang="zh-CN" dirty="0"/>
              <a:t> </a:t>
            </a:r>
            <a:r>
              <a:rPr lang="en-US" altLang="zh-CN" dirty="0" err="1"/>
              <a:t>tự</a:t>
            </a:r>
            <a:r>
              <a:rPr lang="en-US" altLang="zh-CN" dirty="0"/>
              <a:t> </a:t>
            </a:r>
            <a:r>
              <a:rPr lang="en-US" altLang="zh-CN" dirty="0" err="1"/>
              <a:t>cho</a:t>
            </a:r>
            <a:r>
              <a:rPr lang="en-US" altLang="zh-CN" dirty="0"/>
              <a:t> </a:t>
            </a:r>
            <a:r>
              <a:rPr lang="en-US" altLang="zh-CN" dirty="0" err="1"/>
              <a:t>các</a:t>
            </a:r>
            <a:r>
              <a:rPr lang="en-US" altLang="zh-CN" dirty="0"/>
              <a:t> </a:t>
            </a:r>
            <a:r>
              <a:rPr lang="en-US" altLang="zh-CN" dirty="0" err="1"/>
              <a:t>hình</a:t>
            </a:r>
            <a:r>
              <a:rPr lang="en-US" altLang="zh-CN" dirty="0"/>
              <a:t> </a:t>
            </a:r>
            <a:r>
              <a:rPr lang="en-US" altLang="zh-CN" dirty="0" err="1"/>
              <a:t>còn</a:t>
            </a:r>
            <a:r>
              <a:rPr lang="en-US" altLang="zh-CN" dirty="0"/>
              <a:t> </a:t>
            </a:r>
            <a:r>
              <a:rPr lang="en-US" altLang="zh-CN" dirty="0" err="1"/>
              <a:t>lại</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5897B3D7-C832-466B-ABB6-FBC16C8A22C0}" type="slidenum">
              <a:rPr lang="zh-CN" altLang="en-US" smtClean="0"/>
              <a:t>16</a:t>
            </a:fld>
            <a:endParaRPr lang="zh-CN" altLang="en-US"/>
          </a:p>
        </p:txBody>
      </p:sp>
    </p:spTree>
    <p:extLst>
      <p:ext uri="{BB962C8B-B14F-4D97-AF65-F5344CB8AC3E}">
        <p14:creationId xmlns:p14="http://schemas.microsoft.com/office/powerpoint/2010/main" val="77282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dirty="0"/>
              <a:t> </a:t>
            </a:r>
            <a:r>
              <a:rPr lang="en-US" dirty="0" err="1"/>
              <a:t>viên</a:t>
            </a:r>
            <a:r>
              <a:rPr lang="en-US" dirty="0"/>
              <a:t>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trọng</a:t>
            </a:r>
            <a:r>
              <a:rPr lang="en-US" dirty="0"/>
              <a:t> l</a:t>
            </a:r>
            <a:r>
              <a:rPr lang="vi-VN" dirty="0"/>
              <a:t>ư</a:t>
            </a:r>
            <a:r>
              <a:rPr lang="en-US" dirty="0" err="1"/>
              <a:t>ợng</a:t>
            </a:r>
            <a:r>
              <a:rPr lang="en-US" dirty="0"/>
              <a:t> </a:t>
            </a:r>
            <a:r>
              <a:rPr lang="en-US" dirty="0" err="1"/>
              <a:t>của</a:t>
            </a:r>
            <a:r>
              <a:rPr lang="en-US" dirty="0"/>
              <a:t> 2 </a:t>
            </a:r>
            <a:r>
              <a:rPr lang="en-US" dirty="0" err="1"/>
              <a:t>quả</a:t>
            </a:r>
            <a:r>
              <a:rPr lang="en-US" dirty="0"/>
              <a:t> </a:t>
            </a:r>
            <a:r>
              <a:rPr lang="en-US" dirty="0" err="1"/>
              <a:t>nặng</a:t>
            </a:r>
            <a:r>
              <a:rPr lang="en-US" dirty="0"/>
              <a:t> ở 2 </a:t>
            </a:r>
            <a:r>
              <a:rPr lang="en-US" dirty="0" err="1"/>
              <a:t>bên</a:t>
            </a:r>
            <a:r>
              <a:rPr lang="en-US" dirty="0"/>
              <a:t> </a:t>
            </a:r>
            <a:r>
              <a:rPr lang="en-US" dirty="0" err="1"/>
              <a:t>của</a:t>
            </a:r>
            <a:r>
              <a:rPr lang="en-US" dirty="0"/>
              <a:t> </a:t>
            </a:r>
            <a:r>
              <a:rPr lang="en-US" dirty="0" err="1"/>
              <a:t>thanh</a:t>
            </a:r>
            <a:r>
              <a:rPr lang="en-US" dirty="0"/>
              <a:t> </a:t>
            </a:r>
            <a:r>
              <a:rPr lang="en-US" dirty="0" err="1"/>
              <a:t>ngang</a:t>
            </a:r>
            <a:r>
              <a:rPr lang="en-US" dirty="0"/>
              <a:t> </a:t>
            </a:r>
            <a:r>
              <a:rPr lang="en-US" dirty="0" err="1"/>
              <a:t>để</a:t>
            </a:r>
            <a:r>
              <a:rPr lang="en-US" dirty="0"/>
              <a:t> </a:t>
            </a:r>
            <a:r>
              <a:rPr lang="en-US" dirty="0" err="1"/>
              <a:t>suy</a:t>
            </a:r>
            <a:r>
              <a:rPr lang="en-US" dirty="0"/>
              <a:t> ra </a:t>
            </a:r>
            <a:r>
              <a:rPr lang="en-US" dirty="0" err="1"/>
              <a:t>độ</a:t>
            </a:r>
            <a:r>
              <a:rPr lang="en-US" dirty="0"/>
              <a:t> </a:t>
            </a:r>
            <a:r>
              <a:rPr lang="en-US" dirty="0" err="1"/>
              <a:t>lớn</a:t>
            </a:r>
            <a:r>
              <a:rPr lang="en-US" dirty="0"/>
              <a:t> </a:t>
            </a:r>
            <a:r>
              <a:rPr lang="en-US" dirty="0" err="1"/>
              <a:t>của</a:t>
            </a:r>
            <a:r>
              <a:rPr lang="en-US" dirty="0"/>
              <a:t> </a:t>
            </a:r>
            <a:r>
              <a:rPr lang="en-US" dirty="0" err="1"/>
              <a:t>lực</a:t>
            </a:r>
            <a:r>
              <a:rPr lang="en-US" dirty="0"/>
              <a:t> </a:t>
            </a:r>
            <a:r>
              <a:rPr lang="en-US" dirty="0" err="1"/>
              <a:t>tác</a:t>
            </a:r>
            <a:r>
              <a:rPr lang="en-US" dirty="0"/>
              <a:t> </a:t>
            </a:r>
            <a:r>
              <a:rPr lang="en-US" dirty="0" err="1"/>
              <a:t>dụng</a:t>
            </a:r>
            <a:r>
              <a:rPr lang="en-US" dirty="0"/>
              <a:t> </a:t>
            </a:r>
            <a:r>
              <a:rPr lang="en-US" dirty="0" err="1"/>
              <a:t>vào</a:t>
            </a:r>
            <a:r>
              <a:rPr lang="en-US" dirty="0"/>
              <a:t> 2 </a:t>
            </a:r>
            <a:r>
              <a:rPr lang="en-US" dirty="0" err="1"/>
              <a:t>đầu</a:t>
            </a:r>
            <a:r>
              <a:rPr lang="en-US" dirty="0"/>
              <a:t> </a:t>
            </a:r>
            <a:r>
              <a:rPr lang="en-US" dirty="0" err="1"/>
              <a:t>thanh</a:t>
            </a:r>
            <a:r>
              <a:rPr lang="en-US" dirty="0"/>
              <a:t> </a:t>
            </a:r>
            <a:r>
              <a:rPr lang="en-US" dirty="0" err="1"/>
              <a:t>bên</a:t>
            </a:r>
            <a:r>
              <a:rPr lang="en-US" dirty="0"/>
              <a:t> </a:t>
            </a:r>
            <a:r>
              <a:rPr lang="en-US" dirty="0" err="1"/>
              <a:t>nào</a:t>
            </a:r>
            <a:r>
              <a:rPr lang="en-US" dirty="0"/>
              <a:t> </a:t>
            </a:r>
            <a:r>
              <a:rPr lang="en-US" dirty="0" err="1"/>
              <a:t>lớn</a:t>
            </a:r>
            <a:r>
              <a:rPr lang="en-US" dirty="0"/>
              <a:t> h</a:t>
            </a:r>
            <a:r>
              <a:rPr lang="vi-VN" dirty="0"/>
              <a:t>ơ</a:t>
            </a:r>
            <a:r>
              <a:rPr lang="en-US" dirty="0"/>
              <a:t>n, </a:t>
            </a:r>
            <a:r>
              <a:rPr lang="en-US" dirty="0" err="1"/>
              <a:t>nhỏ</a:t>
            </a:r>
            <a:r>
              <a:rPr lang="en-US" dirty="0"/>
              <a:t> h</a:t>
            </a:r>
            <a:r>
              <a:rPr lang="vi-VN" dirty="0"/>
              <a:t>ơ</a:t>
            </a:r>
            <a:r>
              <a:rPr lang="en-US" dirty="0"/>
              <a:t>n? H</a:t>
            </a:r>
            <a:r>
              <a:rPr lang="vi-VN" dirty="0"/>
              <a:t>ư</a:t>
            </a:r>
            <a:r>
              <a:rPr lang="en-US" dirty="0" err="1"/>
              <a:t>ớng</a:t>
            </a:r>
            <a:r>
              <a:rPr lang="en-US" dirty="0"/>
              <a:t> </a:t>
            </a:r>
            <a:r>
              <a:rPr lang="en-US" dirty="0" err="1"/>
              <a:t>dẫn</a:t>
            </a:r>
            <a:r>
              <a:rPr lang="en-US" dirty="0"/>
              <a:t> </a:t>
            </a:r>
            <a:r>
              <a:rPr lang="en-US" dirty="0" err="1"/>
              <a:t>học</a:t>
            </a:r>
            <a:r>
              <a:rPr lang="en-US" dirty="0"/>
              <a:t> </a:t>
            </a:r>
            <a:r>
              <a:rPr lang="en-US" dirty="0" err="1"/>
              <a:t>sinh</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từ</a:t>
            </a:r>
            <a:r>
              <a:rPr lang="en-US" dirty="0"/>
              <a:t> </a:t>
            </a:r>
            <a:r>
              <a:rPr lang="en-US" dirty="0" err="1"/>
              <a:t>trục</a:t>
            </a:r>
            <a:r>
              <a:rPr lang="en-US" dirty="0"/>
              <a:t> quay </a:t>
            </a:r>
            <a:r>
              <a:rPr lang="en-US" dirty="0" err="1"/>
              <a:t>đến</a:t>
            </a:r>
            <a:r>
              <a:rPr lang="en-US" dirty="0"/>
              <a:t> </a:t>
            </a:r>
            <a:r>
              <a:rPr lang="en-US" dirty="0" err="1"/>
              <a:t>vị</a:t>
            </a:r>
            <a:r>
              <a:rPr lang="en-US" dirty="0"/>
              <a:t> </a:t>
            </a:r>
            <a:r>
              <a:rPr lang="en-US" dirty="0" err="1"/>
              <a:t>trí</a:t>
            </a:r>
            <a:r>
              <a:rPr lang="en-US" dirty="0"/>
              <a:t> </a:t>
            </a:r>
            <a:r>
              <a:rPr lang="en-US" dirty="0" err="1"/>
              <a:t>treo</a:t>
            </a:r>
            <a:r>
              <a:rPr lang="en-US" dirty="0"/>
              <a:t> </a:t>
            </a:r>
            <a:r>
              <a:rPr lang="en-US" dirty="0" err="1"/>
              <a:t>quả</a:t>
            </a:r>
            <a:r>
              <a:rPr lang="en-US" dirty="0"/>
              <a:t> </a:t>
            </a:r>
            <a:r>
              <a:rPr lang="en-US" dirty="0" err="1"/>
              <a:t>nặng</a:t>
            </a:r>
            <a:r>
              <a:rPr lang="en-US" dirty="0"/>
              <a:t> </a:t>
            </a:r>
            <a:r>
              <a:rPr lang="en-US" dirty="0" err="1"/>
              <a:t>để</a:t>
            </a:r>
            <a:r>
              <a:rPr lang="en-US" dirty="0"/>
              <a:t> so </a:t>
            </a:r>
            <a:r>
              <a:rPr lang="en-US" dirty="0" err="1"/>
              <a:t>sánh</a:t>
            </a:r>
            <a:r>
              <a:rPr lang="en-US" dirty="0"/>
              <a:t> </a:t>
            </a:r>
            <a:r>
              <a:rPr lang="en-US" dirty="0" err="1"/>
              <a:t>khoảng</a:t>
            </a:r>
            <a:r>
              <a:rPr lang="en-US" dirty="0"/>
              <a:t> </a:t>
            </a:r>
            <a:r>
              <a:rPr lang="en-US" dirty="0" err="1"/>
              <a:t>cách</a:t>
            </a:r>
            <a:r>
              <a:rPr lang="en-US" dirty="0"/>
              <a:t> </a:t>
            </a:r>
            <a:r>
              <a:rPr lang="en-US" dirty="0" err="1"/>
              <a:t>giá</a:t>
            </a:r>
            <a:r>
              <a:rPr lang="en-US" dirty="0"/>
              <a:t> </a:t>
            </a:r>
            <a:r>
              <a:rPr lang="en-US" dirty="0" err="1"/>
              <a:t>của</a:t>
            </a:r>
            <a:r>
              <a:rPr lang="en-US" dirty="0"/>
              <a:t> </a:t>
            </a:r>
            <a:r>
              <a:rPr lang="en-US" dirty="0" err="1"/>
              <a:t>lực</a:t>
            </a:r>
            <a:r>
              <a:rPr lang="en-US" dirty="0"/>
              <a:t>.</a:t>
            </a:r>
          </a:p>
        </p:txBody>
      </p:sp>
      <p:sp>
        <p:nvSpPr>
          <p:cNvPr id="4" name="Slide Number Placeholder 3"/>
          <p:cNvSpPr>
            <a:spLocks noGrp="1"/>
          </p:cNvSpPr>
          <p:nvPr>
            <p:ph type="sldNum" sz="quarter" idx="5"/>
          </p:nvPr>
        </p:nvSpPr>
        <p:spPr/>
        <p:txBody>
          <a:bodyPr/>
          <a:lstStyle/>
          <a:p>
            <a:fld id="{59784028-409B-4198-8DAA-B7F64B8F2EE0}" type="slidenum">
              <a:rPr lang="en-US" smtClean="0"/>
              <a:t>18</a:t>
            </a:fld>
            <a:endParaRPr lang="en-US"/>
          </a:p>
        </p:txBody>
      </p:sp>
    </p:spTree>
    <p:extLst>
      <p:ext uri="{BB962C8B-B14F-4D97-AF65-F5344CB8AC3E}">
        <p14:creationId xmlns:p14="http://schemas.microsoft.com/office/powerpoint/2010/main" val="1316749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84028-409B-4198-8DAA-B7F64B8F2EE0}" type="slidenum">
              <a:rPr lang="en-US" smtClean="0"/>
              <a:t>19</a:t>
            </a:fld>
            <a:endParaRPr lang="en-US"/>
          </a:p>
        </p:txBody>
      </p:sp>
    </p:spTree>
    <p:extLst>
      <p:ext uri="{BB962C8B-B14F-4D97-AF65-F5344CB8AC3E}">
        <p14:creationId xmlns:p14="http://schemas.microsoft.com/office/powerpoint/2010/main" val="895354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784028-409B-4198-8DAA-B7F64B8F2EE0}"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998241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50B1CC8-731E-456F-A1DA-5EB941BEBE78}"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160558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B1CC8-731E-456F-A1DA-5EB941BEBE78}"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3714645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B1CC8-731E-456F-A1DA-5EB941BEBE78}"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3641802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B254-88A8-441D-B936-0B8702157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5C0D6-B0D9-480B-B393-25AFFD1F6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8EF5A-E88E-4020-993D-19BB6ABB1828}"/>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82039E-7084-42A4-98CF-6F38D812B0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A8BCA-BCC5-44E4-85E0-FD482662676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331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260-72E5-4B53-B43F-36723E517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36889-FD9E-4DD7-B1A1-1B31FF5EB1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14E63-F74D-4508-8BF9-4DEDB9624A8E}"/>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CB0436-8305-48F2-B2FE-84C9434E2B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F22AF7C-4DA2-4183-BC37-00CAC7657E93}"/>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263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4C2D-E2F8-41C1-97EA-28517D5CE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C0BEF-D783-40F5-A29D-DF57F8A0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885EE-32E8-463C-8818-86AF192EB63A}"/>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8E8B1F-907D-4EC7-BA96-F9B7CD6904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C5D1EC0-9862-421A-B970-39437AD2AC61}"/>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043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B593-77EC-4419-AB1C-495281F97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2E3CF-043B-485D-AD03-0904CC15A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CC7AC-7F61-492D-9D9C-B85359782A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6F616-C94C-4DEB-9943-332453F6605F}"/>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5A7C5B-8F7E-49FE-A31B-88ECE24F85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B457BA-39C3-4FE1-8411-19A297CFFF7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5443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0563-3BD7-490A-B917-21877CB78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3675A-B53B-4BEE-A2C9-AFF656315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3F4A41-C24E-45E1-86A6-21E0A0129A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CBE3-E2BA-4A7D-BDCF-E200FDAE6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0CCE22-6EEF-4555-B7FE-B2114B2E9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1EF1B-E78B-42F1-8305-25E43DC974F9}"/>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A6C69BA-15BB-449E-A9D7-A2053B788C7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93D2D4-8D76-450F-B1DE-C9DA13DBE037}"/>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19029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7025-1F2B-4FC3-9B6D-F4F738653D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51BE21-103C-427E-93DC-BD95EA5D6A64}"/>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1BC459-9B18-4AC6-8846-89605D38FE0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4387122-6A94-466E-98F2-EB1FD5CE3CD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895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7AF11-10DA-42FC-9EF3-56D162ADD5D0}"/>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D5CB13E-E3C1-4045-BCC0-7442B9DD0D3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499436-10CD-4694-8A82-6E3433A15783}"/>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9694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D2F5-13FA-4C96-9741-17AEF948B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2B4B8-5DF9-4C48-8E89-A57CE9F68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6489B-8B06-485A-B92F-5308E8983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1FB8B-E63E-4CF7-9246-27864D29A3E5}"/>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0213E6-F76E-4EFE-A9B3-07DABFF9AC2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55A4C1-D4F7-49E1-A7FF-BEDB55D7811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48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B1CC8-731E-456F-A1DA-5EB941BEBE78}"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1234975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E676-EE15-457B-90E3-A21BA6CC7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C5019-65E6-4801-B604-2B5D8BC55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302ED6-B127-4F14-971E-BFE22B94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C04C09-A914-4559-AD53-0884E25B1862}"/>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A219D7-278C-4C90-BBFB-C06C6A5E8C0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E26BBAE-2F16-4510-BA71-5984860FD558}"/>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847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73AE-CCFF-47B0-A07F-2843D64DD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B674D0-550E-416F-A803-E3BF1CE990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DBF4E-F464-4277-9376-E0D5C13B21E9}"/>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BF7518-5EA7-44CA-AFD5-8457371BB2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54B3C4-C62C-4AA1-A24C-FA16D457E21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6506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FF708-4B2E-4C5E-B811-0488D9DB5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97812-2594-42BD-B6C2-F0B5E0907B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F351-1947-4ECC-ABD1-D8637F513772}"/>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DDA4E3-8E6A-4136-9E7B-5CFE58C6AF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9BB682-2E86-4B8F-8104-0835597FA376}"/>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33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92824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9884825"/>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B254-88A8-441D-B936-0B8702157C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35C0D6-B0D9-480B-B393-25AFFD1F6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18EF5A-E88E-4020-993D-19BB6ABB1828}"/>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82039E-7084-42A4-98CF-6F38D812B0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BCA8BCA-BCC5-44E4-85E0-FD482662676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1568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81260-72E5-4B53-B43F-36723E517D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E36889-FD9E-4DD7-B1A1-1B31FF5EB1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14E63-F74D-4508-8BF9-4DEDB9624A8E}"/>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ACB0436-8305-48F2-B2FE-84C9434E2B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F22AF7C-4DA2-4183-BC37-00CAC7657E93}"/>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6334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34C2D-E2F8-41C1-97EA-28517D5CE8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C0BEF-D783-40F5-A29D-DF57F8A00F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6F885EE-32E8-463C-8818-86AF192EB63A}"/>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8E8B1F-907D-4EC7-BA96-F9B7CD69044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C5D1EC0-9862-421A-B970-39437AD2AC61}"/>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099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3B593-77EC-4419-AB1C-495281F97E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92E3CF-043B-485D-AD03-0904CC15A1C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1CC7AC-7F61-492D-9D9C-B85359782AD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E6F616-C94C-4DEB-9943-332453F6605F}"/>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95A7C5B-8F7E-49FE-A31B-88ECE24F853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5B457BA-39C3-4FE1-8411-19A297CFFF7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0108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D0563-3BD7-490A-B917-21877CB785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A3675A-B53B-4BEE-A2C9-AFF6563151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3F4A41-C24E-45E1-86A6-21E0A0129A2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4CBE3-E2BA-4A7D-BDCF-E200FDAE66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80CCE22-6EEF-4555-B7FE-B2114B2E9E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911EF1B-E78B-42F1-8305-25E43DC974F9}"/>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0A6C69BA-15BB-449E-A9D7-A2053B788C7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593D2D4-8D76-450F-B1DE-C9DA13DBE037}"/>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095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B1CC8-731E-456F-A1DA-5EB941BEBE78}" type="datetimeFigureOut">
              <a:rPr lang="en-US" smtClean="0"/>
              <a:t>10/10/2025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2190505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77025-1F2B-4FC3-9B6D-F4F738653D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51BE21-103C-427E-93DC-BD95EA5D6A64}"/>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251BC459-9B18-4AC6-8846-89605D38FE0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4387122-6A94-466E-98F2-EB1FD5CE3CD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8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7AF11-10DA-42FC-9EF3-56D162ADD5D0}"/>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D5CB13E-E3C1-4045-BCC0-7442B9DD0D34}"/>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F499436-10CD-4694-8A82-6E3433A15783}"/>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3158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4D2F5-13FA-4C96-9741-17AEF948BB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42B4B8-5DF9-4C48-8E89-A57CE9F68F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46489B-8B06-485A-B92F-5308E8983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51FB8B-E63E-4CF7-9246-27864D29A3E5}"/>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80213E6-F76E-4EFE-A9B3-07DABFF9AC2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E55A4C1-D4F7-49E1-A7FF-BEDB55D7811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3346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6E676-EE15-457B-90E3-A21BA6CC79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4C5019-65E6-4801-B604-2B5D8BC555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302ED6-B127-4F14-971E-BFE22B94C7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4C04C09-A914-4559-AD53-0884E25B1862}"/>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8A219D7-278C-4C90-BBFB-C06C6A5E8C0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9E26BBAE-2F16-4510-BA71-5984860FD558}"/>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29952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873AE-CCFF-47B0-A07F-2843D64DD0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B674D0-550E-416F-A803-E3BF1CE990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DBF4E-F464-4277-9376-E0D5C13B21E9}"/>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BBF7518-5EA7-44CA-AFD5-8457371BB2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754B3C4-C62C-4AA1-A24C-FA16D457E215}"/>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780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5FF708-4B2E-4C5E-B811-0488D9DB52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797812-2594-42BD-B6C2-F0B5E0907B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8AF351-1947-4ECC-ABD1-D8637F513772}"/>
              </a:ext>
            </a:extLst>
          </p:cNvPr>
          <p:cNvSpPr>
            <a:spLocks noGrp="1"/>
          </p:cNvSpPr>
          <p:nvPr>
            <p:ph type="dt" sz="half" idx="10"/>
          </p:nvPr>
        </p:nvSpPr>
        <p:spPr/>
        <p:txBody>
          <a:body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ADDA4E3-8E6A-4136-9E7B-5CFE58C6AF0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79BB682-2E86-4B8F-8104-0835597FA376}"/>
              </a:ext>
            </a:extLst>
          </p:cNvPr>
          <p:cNvSpPr>
            <a:spLocks noGrp="1"/>
          </p:cNvSpPr>
          <p:nvPr>
            <p:ph type="sldNum" sz="quarter" idx="12"/>
          </p:nvPr>
        </p:nvSpPr>
        <p:spPr/>
        <p:txBody>
          <a:body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2767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节标题">
    <p:bg>
      <p:bgPr>
        <a:blipFill dpi="0" rotWithShape="1">
          <a:blip r:embed="rId2">
            <a:lum/>
          </a:blip>
          <a:srcRect/>
          <a:stretch>
            <a:fillRect l="47000" t="30000" r="-17000" b="-7000"/>
          </a:stretch>
        </a:blipFill>
        <a:effectLst/>
      </p:bgPr>
    </p:bg>
    <p:spTree>
      <p:nvGrpSpPr>
        <p:cNvPr id="1" name=""/>
        <p:cNvGrpSpPr/>
        <p:nvPr/>
      </p:nvGrpSpPr>
      <p:grpSpPr>
        <a:xfrm>
          <a:off x="0" y="0"/>
          <a:ext cx="0" cy="0"/>
          <a:chOff x="0" y="0"/>
          <a:chExt cx="0" cy="0"/>
        </a:xfrm>
      </p:grpSpPr>
      <p:sp>
        <p:nvSpPr>
          <p:cNvPr id="8" name="矩形 7"/>
          <p:cNvSpPr/>
          <p:nvPr userDrawn="1"/>
        </p:nvSpPr>
        <p:spPr>
          <a:xfrm>
            <a:off x="7524750" y="0"/>
            <a:ext cx="4667250" cy="2076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矩形 6"/>
          <p:cNvSpPr/>
          <p:nvPr userDrawn="1"/>
        </p:nvSpPr>
        <p:spPr>
          <a:xfrm>
            <a:off x="0" y="0"/>
            <a:ext cx="9696450" cy="6858000"/>
          </a:xfrm>
          <a:prstGeom prst="rect">
            <a:avLst/>
          </a:prstGeom>
          <a:gradFill>
            <a:gsLst>
              <a:gs pos="85000">
                <a:schemeClr val="bg1"/>
              </a:gs>
              <a:gs pos="100000">
                <a:schemeClr val="bg1">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4117854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标题幻灯片">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1152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B1CC8-731E-456F-A1DA-5EB941BEBE78}"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3725099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B1CC8-731E-456F-A1DA-5EB941BEBE78}" type="datetimeFigureOut">
              <a:rPr lang="en-US" smtClean="0"/>
              <a:t>10/10/2025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3442944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0B1CC8-731E-456F-A1DA-5EB941BEBE78}" type="datetimeFigureOut">
              <a:rPr lang="en-US" smtClean="0"/>
              <a:t>10/10/2025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32049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B1CC8-731E-456F-A1DA-5EB941BEBE78}" type="datetimeFigureOut">
              <a:rPr lang="en-US" smtClean="0"/>
              <a:t>10/10/2025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129397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B1CC8-731E-456F-A1DA-5EB941BEBE78}"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1935611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0B1CC8-731E-456F-A1DA-5EB941BEBE78}" type="datetimeFigureOut">
              <a:rPr lang="en-US" smtClean="0"/>
              <a:t>10/10/2025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B7A210-5D9B-4B5C-9E90-C1E8B4FD1781}" type="slidenum">
              <a:rPr lang="en-US" smtClean="0"/>
              <a:t>‹#›</a:t>
            </a:fld>
            <a:endParaRPr lang="en-US"/>
          </a:p>
        </p:txBody>
      </p:sp>
    </p:spTree>
    <p:extLst>
      <p:ext uri="{BB962C8B-B14F-4D97-AF65-F5344CB8AC3E}">
        <p14:creationId xmlns:p14="http://schemas.microsoft.com/office/powerpoint/2010/main" val="27055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0B1CC8-731E-456F-A1DA-5EB941BEBE78}" type="datetimeFigureOut">
              <a:rPr lang="en-US" smtClean="0"/>
              <a:t>10/10/2025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7A210-5D9B-4B5C-9E90-C1E8B4FD1781}" type="slidenum">
              <a:rPr lang="en-US" smtClean="0"/>
              <a:t>‹#›</a:t>
            </a:fld>
            <a:endParaRPr lang="en-US"/>
          </a:p>
        </p:txBody>
      </p:sp>
    </p:spTree>
    <p:extLst>
      <p:ext uri="{BB962C8B-B14F-4D97-AF65-F5344CB8AC3E}">
        <p14:creationId xmlns:p14="http://schemas.microsoft.com/office/powerpoint/2010/main" val="2361878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00716-581D-48DA-B0B1-DD9E0A6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E1AFF7-D592-4AEA-B418-238C5D763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9A37-2FDC-45BC-941D-DC387FA84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6FFE1F-50E1-4DB1-8FDD-13E593235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81D8C9-194F-45D3-BC1D-782CFFF77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75114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F00716-581D-48DA-B0B1-DD9E0A6E14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E1AFF7-D592-4AEA-B418-238C5D763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99A37-2FDC-45BC-941D-DC387FA845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43870A-E7C7-4D7B-B552-BA3F28498D36}" type="datetimeFigureOut">
              <a:rPr lang="en-US" smtClean="0">
                <a:solidFill>
                  <a:prstClr val="black">
                    <a:tint val="75000"/>
                  </a:prstClr>
                </a:solidFill>
              </a:rPr>
              <a:pPr/>
              <a:t>10/10/2025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6FFE1F-50E1-4DB1-8FDD-13E5932351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481D8C9-194F-45D3-BC1D-782CFFF77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7B9E7-609D-4AAB-9A63-DAE9BD57CA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3311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16.jpeg"/><Relationship Id="rId4" Type="http://schemas.microsoft.com/office/2007/relationships/hdphoto" Target="../media/hdphoto1.wdp"/><Relationship Id="rId9"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27.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 Target="slide2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6" name="TextBox 5"/>
          <p:cNvSpPr txBox="1"/>
          <p:nvPr/>
        </p:nvSpPr>
        <p:spPr>
          <a:xfrm>
            <a:off x="4250027" y="2847393"/>
            <a:ext cx="4262907" cy="1569660"/>
          </a:xfrm>
          <a:prstGeom prst="rect">
            <a:avLst/>
          </a:prstGeom>
          <a:noFill/>
        </p:spPr>
        <p:txBody>
          <a:bodyPr wrap="square" rtlCol="0">
            <a:spAutoFit/>
          </a:bodyPr>
          <a:lstStyle/>
          <a:p>
            <a:pPr algn="ctr"/>
            <a:r>
              <a:rPr lang="en-US" sz="4800" b="1" dirty="0">
                <a:solidFill>
                  <a:srgbClr val="FF0000"/>
                </a:solidFill>
                <a:latin typeface="Times New Roman" panose="02020603050405020304" pitchFamily="18" charset="0"/>
                <a:cs typeface="Times New Roman" panose="02020603050405020304" pitchFamily="18" charset="0"/>
              </a:rPr>
              <a:t>KHOA HỌC TỰ NHIÊN 8</a:t>
            </a:r>
          </a:p>
        </p:txBody>
      </p:sp>
      <p:sp>
        <p:nvSpPr>
          <p:cNvPr id="2" name="TextBox 1"/>
          <p:cNvSpPr txBox="1"/>
          <p:nvPr/>
        </p:nvSpPr>
        <p:spPr>
          <a:xfrm>
            <a:off x="1651819" y="5496232"/>
            <a:ext cx="7305368" cy="954107"/>
          </a:xfrm>
          <a:prstGeom prst="rect">
            <a:avLst/>
          </a:prstGeom>
          <a:noFill/>
        </p:spPr>
        <p:txBody>
          <a:bodyPr wrap="square" rtlCol="0">
            <a:spAutoFit/>
          </a:bodyPr>
          <a:lstStyle/>
          <a:p>
            <a:r>
              <a:rPr lang="en-US" sz="2800" b="1" dirty="0" err="1" smtClean="0">
                <a:solidFill>
                  <a:schemeClr val="bg1"/>
                </a:solidFill>
                <a:latin typeface="Roboto" panose="02000000000000000000" pitchFamily="2" charset="0"/>
                <a:ea typeface="Roboto" panose="02000000000000000000" pitchFamily="2" charset="0"/>
              </a:rPr>
              <a:t>GV</a:t>
            </a:r>
            <a:r>
              <a:rPr lang="en-US" sz="2800" b="1" dirty="0" smtClean="0">
                <a:solidFill>
                  <a:schemeClr val="bg1"/>
                </a:solidFill>
                <a:latin typeface="Roboto" panose="02000000000000000000" pitchFamily="2" charset="0"/>
                <a:ea typeface="Roboto" panose="02000000000000000000" pitchFamily="2" charset="0"/>
              </a:rPr>
              <a:t>: </a:t>
            </a:r>
            <a:r>
              <a:rPr lang="en-US" sz="2800" b="1" dirty="0" err="1" smtClean="0">
                <a:solidFill>
                  <a:schemeClr val="bg1"/>
                </a:solidFill>
                <a:latin typeface="Roboto" panose="02000000000000000000" pitchFamily="2" charset="0"/>
                <a:ea typeface="Roboto" panose="02000000000000000000" pitchFamily="2" charset="0"/>
              </a:rPr>
              <a:t>Ngô</a:t>
            </a:r>
            <a:r>
              <a:rPr lang="en-US" sz="2800" b="1" dirty="0" smtClean="0">
                <a:solidFill>
                  <a:schemeClr val="bg1"/>
                </a:solidFill>
                <a:latin typeface="Roboto" panose="02000000000000000000" pitchFamily="2" charset="0"/>
                <a:ea typeface="Roboto" panose="02000000000000000000" pitchFamily="2" charset="0"/>
              </a:rPr>
              <a:t> </a:t>
            </a:r>
            <a:r>
              <a:rPr lang="en-US" sz="2800" b="1" dirty="0" err="1" smtClean="0">
                <a:solidFill>
                  <a:schemeClr val="bg1"/>
                </a:solidFill>
                <a:latin typeface="Roboto" panose="02000000000000000000" pitchFamily="2" charset="0"/>
                <a:ea typeface="Roboto" panose="02000000000000000000" pitchFamily="2" charset="0"/>
              </a:rPr>
              <a:t>Thị</a:t>
            </a:r>
            <a:r>
              <a:rPr lang="en-US" sz="2800" b="1" dirty="0" smtClean="0">
                <a:solidFill>
                  <a:schemeClr val="bg1"/>
                </a:solidFill>
                <a:latin typeface="Roboto" panose="02000000000000000000" pitchFamily="2" charset="0"/>
                <a:ea typeface="Roboto" panose="02000000000000000000" pitchFamily="2" charset="0"/>
              </a:rPr>
              <a:t> </a:t>
            </a:r>
            <a:r>
              <a:rPr lang="en-US" sz="2800" b="1" dirty="0" err="1" smtClean="0">
                <a:solidFill>
                  <a:schemeClr val="bg1"/>
                </a:solidFill>
                <a:latin typeface="Roboto" panose="02000000000000000000" pitchFamily="2" charset="0"/>
                <a:ea typeface="Roboto" panose="02000000000000000000" pitchFamily="2" charset="0"/>
              </a:rPr>
              <a:t>Mơ</a:t>
            </a:r>
            <a:endParaRPr lang="en-US" sz="2800" b="1" dirty="0" smtClean="0">
              <a:solidFill>
                <a:schemeClr val="bg1"/>
              </a:solidFill>
              <a:latin typeface="Roboto" panose="02000000000000000000" pitchFamily="2" charset="0"/>
              <a:ea typeface="Roboto" panose="02000000000000000000" pitchFamily="2" charset="0"/>
            </a:endParaRPr>
          </a:p>
          <a:p>
            <a:r>
              <a:rPr lang="en-US" sz="2800" b="1" dirty="0" err="1" smtClean="0">
                <a:solidFill>
                  <a:schemeClr val="bg1"/>
                </a:solidFill>
                <a:latin typeface="Roboto" panose="02000000000000000000" pitchFamily="2" charset="0"/>
                <a:ea typeface="Roboto" panose="02000000000000000000" pitchFamily="2" charset="0"/>
              </a:rPr>
              <a:t>Trường</a:t>
            </a:r>
            <a:r>
              <a:rPr lang="en-US" sz="2800" b="1" dirty="0" smtClean="0">
                <a:solidFill>
                  <a:schemeClr val="bg1"/>
                </a:solidFill>
                <a:latin typeface="Roboto" panose="02000000000000000000" pitchFamily="2" charset="0"/>
                <a:ea typeface="Roboto" panose="02000000000000000000" pitchFamily="2" charset="0"/>
              </a:rPr>
              <a:t>: </a:t>
            </a:r>
            <a:r>
              <a:rPr lang="en-US" sz="2800" b="1" dirty="0" err="1" smtClean="0">
                <a:solidFill>
                  <a:schemeClr val="bg1"/>
                </a:solidFill>
                <a:latin typeface="Roboto" panose="02000000000000000000" pitchFamily="2" charset="0"/>
                <a:ea typeface="Roboto" panose="02000000000000000000" pitchFamily="2" charset="0"/>
              </a:rPr>
              <a:t>PTDTBT</a:t>
            </a:r>
            <a:r>
              <a:rPr lang="en-US" sz="2800" b="1" dirty="0" smtClean="0">
                <a:solidFill>
                  <a:schemeClr val="bg1"/>
                </a:solidFill>
                <a:latin typeface="Roboto" panose="02000000000000000000" pitchFamily="2" charset="0"/>
                <a:ea typeface="Roboto" panose="02000000000000000000" pitchFamily="2" charset="0"/>
              </a:rPr>
              <a:t> THCS </a:t>
            </a:r>
            <a:r>
              <a:rPr lang="en-US" sz="2800" b="1" dirty="0" err="1" smtClean="0">
                <a:solidFill>
                  <a:schemeClr val="bg1"/>
                </a:solidFill>
                <a:latin typeface="Roboto" panose="02000000000000000000" pitchFamily="2" charset="0"/>
                <a:ea typeface="Roboto" panose="02000000000000000000" pitchFamily="2" charset="0"/>
              </a:rPr>
              <a:t>Nậm</a:t>
            </a:r>
            <a:r>
              <a:rPr lang="en-US" sz="2800" b="1" dirty="0" smtClean="0">
                <a:solidFill>
                  <a:schemeClr val="bg1"/>
                </a:solidFill>
                <a:latin typeface="Roboto" panose="02000000000000000000" pitchFamily="2" charset="0"/>
                <a:ea typeface="Roboto" panose="02000000000000000000" pitchFamily="2" charset="0"/>
              </a:rPr>
              <a:t> Cha</a:t>
            </a:r>
            <a:endParaRPr lang="en-US" sz="2800" b="1"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6405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334598-D80A-46AC-B1B5-396FA3C22890}"/>
              </a:ext>
            </a:extLst>
          </p:cNvPr>
          <p:cNvSpPr txBox="1"/>
          <p:nvPr/>
        </p:nvSpPr>
        <p:spPr>
          <a:xfrm>
            <a:off x="2429301" y="298734"/>
            <a:ext cx="5431809" cy="923330"/>
          </a:xfrm>
          <a:prstGeom prst="rect">
            <a:avLst/>
          </a:prstGeom>
          <a:noFill/>
        </p:spPr>
        <p:txBody>
          <a:bodyPr wrap="square" rtlCol="0">
            <a:spAutoFit/>
          </a:bodyPr>
          <a:lstStyle/>
          <a:p>
            <a:pPr algn="ctr"/>
            <a:r>
              <a:rPr lang="en-US" sz="5400" b="1" dirty="0">
                <a:solidFill>
                  <a:srgbClr val="FF0000"/>
                </a:solidFill>
                <a:latin typeface="Arial" panose="020B0604020202020204" pitchFamily="34" charset="0"/>
                <a:cs typeface="Arial" panose="020B0604020202020204" pitchFamily="34" charset="0"/>
              </a:rPr>
              <a:t>THẢO LUẬN</a:t>
            </a:r>
          </a:p>
        </p:txBody>
      </p:sp>
      <p:sp>
        <p:nvSpPr>
          <p:cNvPr id="13" name="TextBox 12">
            <a:extLst>
              <a:ext uri="{FF2B5EF4-FFF2-40B4-BE49-F238E27FC236}">
                <a16:creationId xmlns:a16="http://schemas.microsoft.com/office/drawing/2014/main" id="{DF511352-9F5B-CAB9-6173-C6EB858A1713}"/>
              </a:ext>
            </a:extLst>
          </p:cNvPr>
          <p:cNvSpPr txBox="1"/>
          <p:nvPr/>
        </p:nvSpPr>
        <p:spPr>
          <a:xfrm>
            <a:off x="402788" y="1114957"/>
            <a:ext cx="11525355" cy="1569660"/>
          </a:xfrm>
          <a:prstGeom prst="rect">
            <a:avLst/>
          </a:prstGeom>
          <a:noFill/>
        </p:spPr>
        <p:txBody>
          <a:bodyPr wrap="square">
            <a:spAutoFit/>
          </a:bodyPr>
          <a:lstStyle/>
          <a:p>
            <a:pPr algn="just"/>
            <a:r>
              <a:rPr lang="en-US" sz="3200" b="1" kern="0" dirty="0" smtClean="0">
                <a:solidFill>
                  <a:prstClr val="black"/>
                </a:solidFill>
                <a:latin typeface="Times New Roman" panose="02020603050405020304" pitchFamily="18" charset="0"/>
                <a:ea typeface="Calibri" panose="020F0502020204030204" pitchFamily="34" charset="0"/>
              </a:rPr>
              <a:t>HĐ: </a:t>
            </a:r>
            <a:r>
              <a:rPr lang="en-US" sz="3200" kern="0" dirty="0" err="1" smtClean="0">
                <a:solidFill>
                  <a:prstClr val="black"/>
                </a:solidFill>
                <a:latin typeface="Times New Roman" panose="02020603050405020304" pitchFamily="18" charset="0"/>
                <a:ea typeface="Calibri" panose="020F0502020204030204" pitchFamily="34" charset="0"/>
              </a:rPr>
              <a:t>Lấy</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tay</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tác</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dụng</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vào</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cánh</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cửa</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các</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lực</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khác</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nhau</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theo</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chiều</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mũi</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tên</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biểu</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diễn</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như</a:t>
            </a:r>
            <a:r>
              <a:rPr lang="en-US" sz="3200" kern="0" dirty="0" smtClean="0">
                <a:solidFill>
                  <a:prstClr val="black"/>
                </a:solidFill>
                <a:latin typeface="Times New Roman" panose="02020603050405020304" pitchFamily="18" charset="0"/>
                <a:ea typeface="Calibri" panose="020F0502020204030204" pitchFamily="34" charset="0"/>
              </a:rPr>
              <a:t> ở </a:t>
            </a:r>
            <a:r>
              <a:rPr lang="en-US" sz="3200" kern="0" dirty="0" err="1" smtClean="0">
                <a:solidFill>
                  <a:prstClr val="black"/>
                </a:solidFill>
                <a:latin typeface="Times New Roman" panose="02020603050405020304" pitchFamily="18" charset="0"/>
                <a:ea typeface="Calibri" panose="020F0502020204030204" pitchFamily="34" charset="0"/>
              </a:rPr>
              <a:t>Hình</a:t>
            </a:r>
            <a:r>
              <a:rPr lang="en-US" sz="3200" kern="0" dirty="0" smtClean="0">
                <a:solidFill>
                  <a:prstClr val="black"/>
                </a:solidFill>
                <a:latin typeface="Times New Roman" panose="02020603050405020304" pitchFamily="18" charset="0"/>
                <a:ea typeface="Calibri" panose="020F0502020204030204" pitchFamily="34" charset="0"/>
              </a:rPr>
              <a:t> 18.2. </a:t>
            </a:r>
            <a:r>
              <a:rPr lang="en-US" sz="3200" kern="0" dirty="0" err="1" smtClean="0">
                <a:solidFill>
                  <a:srgbClr val="0070C0"/>
                </a:solidFill>
                <a:latin typeface="Times New Roman" panose="02020603050405020304" pitchFamily="18" charset="0"/>
                <a:ea typeface="Calibri" panose="020F0502020204030204" pitchFamily="34" charset="0"/>
              </a:rPr>
              <a:t>Đường</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chứa</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mũi</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tên</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biểu</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diễn</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lực</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còn</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gọi</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là</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giá</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của</a:t>
            </a:r>
            <a:r>
              <a:rPr lang="en-US" sz="3200" kern="0" dirty="0" smtClean="0">
                <a:solidFill>
                  <a:srgbClr val="0070C0"/>
                </a:solidFill>
                <a:latin typeface="Times New Roman" panose="02020603050405020304" pitchFamily="18" charset="0"/>
                <a:ea typeface="Calibri" panose="020F0502020204030204" pitchFamily="34" charset="0"/>
              </a:rPr>
              <a:t> </a:t>
            </a:r>
            <a:r>
              <a:rPr lang="en-US" sz="3200" kern="0" dirty="0" err="1" smtClean="0">
                <a:solidFill>
                  <a:srgbClr val="0070C0"/>
                </a:solidFill>
                <a:latin typeface="Times New Roman" panose="02020603050405020304" pitchFamily="18" charset="0"/>
                <a:ea typeface="Calibri" panose="020F0502020204030204" pitchFamily="34" charset="0"/>
              </a:rPr>
              <a:t>lực</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Trường</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hợp</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nào</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làm</a:t>
            </a:r>
            <a:r>
              <a:rPr lang="en-US" sz="3200" kern="0" dirty="0" smtClean="0">
                <a:solidFill>
                  <a:prstClr val="black"/>
                </a:solidFill>
                <a:latin typeface="Times New Roman" panose="02020603050405020304" pitchFamily="18" charset="0"/>
                <a:ea typeface="Calibri" panose="020F0502020204030204" pitchFamily="34" charset="0"/>
              </a:rPr>
              <a:t> quay </a:t>
            </a:r>
            <a:r>
              <a:rPr lang="en-US" sz="3200" kern="0" dirty="0" err="1" smtClean="0">
                <a:solidFill>
                  <a:prstClr val="black"/>
                </a:solidFill>
                <a:latin typeface="Times New Roman" panose="02020603050405020304" pitchFamily="18" charset="0"/>
                <a:ea typeface="Calibri" panose="020F0502020204030204" pitchFamily="34" charset="0"/>
              </a:rPr>
              <a:t>cánh</a:t>
            </a:r>
            <a:r>
              <a:rPr lang="en-US" sz="3200" kern="0" dirty="0" smtClean="0">
                <a:solidFill>
                  <a:prstClr val="black"/>
                </a:solidFill>
                <a:latin typeface="Times New Roman" panose="02020603050405020304" pitchFamily="18" charset="0"/>
                <a:ea typeface="Calibri" panose="020F0502020204030204" pitchFamily="34" charset="0"/>
              </a:rPr>
              <a:t> </a:t>
            </a:r>
            <a:r>
              <a:rPr lang="en-US" sz="3200" kern="0" dirty="0" err="1" smtClean="0">
                <a:solidFill>
                  <a:prstClr val="black"/>
                </a:solidFill>
                <a:latin typeface="Times New Roman" panose="02020603050405020304" pitchFamily="18" charset="0"/>
                <a:ea typeface="Calibri" panose="020F0502020204030204" pitchFamily="34" charset="0"/>
              </a:rPr>
              <a:t>cửa</a:t>
            </a:r>
            <a:r>
              <a:rPr lang="en-US" sz="3200" kern="0" dirty="0" smtClean="0">
                <a:solidFill>
                  <a:prstClr val="black"/>
                </a:solidFill>
                <a:latin typeface="Times New Roman" panose="02020603050405020304" pitchFamily="18" charset="0"/>
                <a:ea typeface="Calibri" panose="020F0502020204030204" pitchFamily="34" charset="0"/>
              </a:rPr>
              <a:t>? </a:t>
            </a:r>
            <a:endParaRPr lang="en-US" sz="3200" kern="0" dirty="0" smtClean="0">
              <a:solidFill>
                <a:prstClr val="black"/>
              </a:solidFill>
            </a:endParaRPr>
          </a:p>
        </p:txBody>
      </p:sp>
      <p:pic>
        <p:nvPicPr>
          <p:cNvPr id="2050" name="Picture 2" descr="https://img.loigiaihay.com/picture/2023/0318/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878" y="2850466"/>
            <a:ext cx="9894626" cy="3682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4484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334598-D80A-46AC-B1B5-396FA3C22890}"/>
              </a:ext>
            </a:extLst>
          </p:cNvPr>
          <p:cNvSpPr txBox="1"/>
          <p:nvPr/>
        </p:nvSpPr>
        <p:spPr>
          <a:xfrm>
            <a:off x="3766782" y="251345"/>
            <a:ext cx="2871148" cy="584775"/>
          </a:xfrm>
          <a:prstGeom prst="rect">
            <a:avLst/>
          </a:prstGeom>
          <a:noFill/>
        </p:spPr>
        <p:txBody>
          <a:bodyPr wrap="square" rtlCol="0">
            <a:spAutoFit/>
          </a:bodyPr>
          <a:lstStyle/>
          <a:p>
            <a:pPr algn="ctr"/>
            <a:r>
              <a:rPr lang="en-US" sz="3200" b="1" dirty="0">
                <a:solidFill>
                  <a:srgbClr val="FF0000"/>
                </a:solidFill>
                <a:latin typeface="Arial" panose="020B0604020202020204" pitchFamily="34" charset="0"/>
                <a:cs typeface="Arial" panose="020B0604020202020204" pitchFamily="34" charset="0"/>
              </a:rPr>
              <a:t>THẢO LUẬN</a:t>
            </a:r>
          </a:p>
        </p:txBody>
      </p:sp>
      <p:pic>
        <p:nvPicPr>
          <p:cNvPr id="6" name="Picture 2" descr="https://img.loigiaihay.com/picture/2023/0318/66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457" y="836120"/>
            <a:ext cx="10358650" cy="36828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A73648F-3AA3-4029-896F-97E82E49760E}"/>
              </a:ext>
            </a:extLst>
          </p:cNvPr>
          <p:cNvSpPr/>
          <p:nvPr/>
        </p:nvSpPr>
        <p:spPr>
          <a:xfrm>
            <a:off x="576708" y="4927288"/>
            <a:ext cx="10952148" cy="1224951"/>
          </a:xfrm>
          <a:prstGeom prst="rect">
            <a:avLst/>
          </a:prstGeom>
        </p:spPr>
        <p:txBody>
          <a:bodyPr wrap="square">
            <a:spAutoFit/>
          </a:bodyPr>
          <a:lstStyle/>
          <a:p>
            <a:pPr algn="just">
              <a:lnSpc>
                <a:spcPct val="115000"/>
              </a:lnSpc>
              <a:spcBef>
                <a:spcPts val="200"/>
              </a:spcBef>
              <a:spcAft>
                <a:spcPts val="0"/>
              </a:spcAft>
            </a:pPr>
            <a:r>
              <a:rPr lang="en-US" sz="32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18.2,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song</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u="sng"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200"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a:t>
            </a:r>
            <a:endParaRPr lang="en-US" sz="3200"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2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22AB3-6AB8-2202-9706-A693C8E28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81" t="14710" b="12409"/>
          <a:stretch/>
        </p:blipFill>
        <p:spPr bwMode="auto">
          <a:xfrm>
            <a:off x="7266333" y="1636964"/>
            <a:ext cx="4673653" cy="3295161"/>
          </a:xfrm>
          <a:prstGeom prst="rect">
            <a:avLst/>
          </a:prstGeom>
          <a:noFill/>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6A2370C-E635-871F-A365-218AC3900085}"/>
              </a:ext>
            </a:extLst>
          </p:cNvPr>
          <p:cNvSpPr txBox="1"/>
          <p:nvPr/>
        </p:nvSpPr>
        <p:spPr>
          <a:xfrm>
            <a:off x="333915" y="1290305"/>
            <a:ext cx="6326192" cy="2923877"/>
          </a:xfrm>
          <a:prstGeom prst="rect">
            <a:avLst/>
          </a:prstGeom>
          <a:noFill/>
        </p:spPr>
        <p:txBody>
          <a:bodyPr wrap="square">
            <a:spAutoFit/>
          </a:bodyPr>
          <a:lstStyle/>
          <a:p>
            <a:pPr algn="just">
              <a:lnSpc>
                <a:spcPct val="115000"/>
              </a:lnSpc>
              <a:spcAft>
                <a:spcPts val="800"/>
              </a:spcAft>
              <a:tabLst>
                <a:tab pos="4120515" algn="l"/>
              </a:tabLst>
            </a:pPr>
            <a:r>
              <a:rPr lang="en-US" sz="3200" dirty="0" smtClean="0">
                <a:effectLst/>
                <a:latin typeface="Times New Roman" panose="02020603050405020304" pitchFamily="18" charset="0"/>
                <a:ea typeface="Calibri" panose="020F0502020204030204" pitchFamily="34" charset="0"/>
              </a:rPr>
              <a:t>?1. </a:t>
            </a:r>
            <a:r>
              <a:rPr lang="en-US" sz="3200" dirty="0" err="1" smtClean="0">
                <a:effectLst/>
                <a:latin typeface="Times New Roman" panose="02020603050405020304" pitchFamily="18" charset="0"/>
                <a:ea typeface="Calibri" panose="020F0502020204030204" pitchFamily="34" charset="0"/>
              </a:rPr>
              <a:t>Vị</a:t>
            </a:r>
            <a:r>
              <a:rPr lang="en-US" sz="3200" dirty="0" smtClean="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tác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dụng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lực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trong</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Hình</a:t>
            </a:r>
            <a:r>
              <a:rPr lang="en-US" sz="3200" dirty="0">
                <a:effectLst/>
                <a:latin typeface="Times New Roman" panose="02020603050405020304" pitchFamily="18" charset="0"/>
                <a:ea typeface="Calibri" panose="020F0502020204030204" pitchFamily="34" charset="0"/>
              </a:rPr>
              <a:t> 18.3 </a:t>
            </a:r>
            <a:r>
              <a:rPr lang="en-US" sz="3200" dirty="0" err="1">
                <a:effectLst/>
                <a:latin typeface="Times New Roman" panose="02020603050405020304" pitchFamily="18" charset="0"/>
                <a:ea typeface="Calibri" panose="020F0502020204030204" pitchFamily="34" charset="0"/>
              </a:rPr>
              <a:t>có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thể</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tay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nắm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cửa</a:t>
            </a:r>
            <a:r>
              <a:rPr lang="en-US" sz="3200" dirty="0">
                <a:effectLst/>
                <a:latin typeface="Times New Roman" panose="02020603050405020304" pitchFamily="18" charset="0"/>
                <a:ea typeface="Calibri" panose="020F0502020204030204" pitchFamily="34" charset="0"/>
              </a:rPr>
              <a:t> quay </a:t>
            </a:r>
            <a:r>
              <a:rPr lang="en-US" sz="3200" dirty="0" err="1">
                <a:effectLst/>
                <a:latin typeface="Times New Roman" panose="02020603050405020304" pitchFamily="18" charset="0"/>
                <a:ea typeface="Calibri" panose="020F0502020204030204" pitchFamily="34" charset="0"/>
              </a:rPr>
              <a:t>quanh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nó</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Vị</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trí</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nào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làm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cho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tay</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nắm</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cửa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không</a:t>
            </a:r>
            <a:r>
              <a:rPr lang="en-US" sz="3200" dirty="0">
                <a:effectLst/>
                <a:latin typeface="Times New Roman" panose="02020603050405020304" pitchFamily="18" charset="0"/>
                <a:ea typeface="Calibri" panose="020F0502020204030204" pitchFamily="34" charset="0"/>
              </a:rPr>
              <a:t> quay </a:t>
            </a:r>
            <a:r>
              <a:rPr lang="en-US" sz="3200" dirty="0" err="1">
                <a:effectLst/>
                <a:latin typeface="Times New Roman" panose="02020603050405020304" pitchFamily="18" charset="0"/>
                <a:ea typeface="Calibri" panose="020F0502020204030204" pitchFamily="34" charset="0"/>
              </a:rPr>
              <a:t>quanh</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trục</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của</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nó</a:t>
            </a:r>
            <a:r>
              <a:rPr lang="en-US" sz="3200" dirty="0" smtClean="0">
                <a:effectLst/>
                <a:latin typeface="Times New Roman" panose="02020603050405020304" pitchFamily="18" charset="0"/>
                <a:ea typeface="Calibri" panose="020F0502020204030204" pitchFamily="34" charset="0"/>
              </a:rPr>
              <a:t>?</a:t>
            </a:r>
          </a:p>
        </p:txBody>
      </p:sp>
      <p:sp>
        <p:nvSpPr>
          <p:cNvPr id="8" name="Rectangle 7">
            <a:extLst>
              <a:ext uri="{FF2B5EF4-FFF2-40B4-BE49-F238E27FC236}">
                <a16:creationId xmlns:a16="http://schemas.microsoft.com/office/drawing/2014/main" id="{9DB58F65-63E6-BDAB-3B92-8B91169653B0}"/>
              </a:ext>
            </a:extLst>
          </p:cNvPr>
          <p:cNvSpPr/>
          <p:nvPr/>
        </p:nvSpPr>
        <p:spPr>
          <a:xfrm>
            <a:off x="4435517" y="141819"/>
            <a:ext cx="2388364" cy="584775"/>
          </a:xfrm>
          <a:prstGeom prst="rect">
            <a:avLst/>
          </a:prstGeom>
        </p:spPr>
        <p:txBody>
          <a:bodyPr wrap="squar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CÂU </a:t>
            </a:r>
            <a:r>
              <a:rPr lang="en-US" sz="3200" b="1" dirty="0">
                <a:solidFill>
                  <a:srgbClr val="FF0000"/>
                </a:solidFill>
                <a:latin typeface="Times New Roman" panose="02020603050405020304" pitchFamily="18" charset="0"/>
                <a:cs typeface="Times New Roman" panose="02020603050405020304" pitchFamily="18" charset="0"/>
              </a:rPr>
              <a:t>HỎI</a:t>
            </a:r>
          </a:p>
        </p:txBody>
      </p:sp>
      <p:sp>
        <p:nvSpPr>
          <p:cNvPr id="4" name="Rectangle 3"/>
          <p:cNvSpPr/>
          <p:nvPr/>
        </p:nvSpPr>
        <p:spPr>
          <a:xfrm>
            <a:off x="336648" y="4505120"/>
            <a:ext cx="6323459" cy="1569660"/>
          </a:xfrm>
          <a:prstGeom prst="rect">
            <a:avLst/>
          </a:prstGeom>
        </p:spPr>
        <p:txBody>
          <a:bodyPr wrap="square">
            <a:spAutoFit/>
          </a:bodyPr>
          <a:lstStyle/>
          <a:p>
            <a:pPr algn="just"/>
            <a:r>
              <a:rPr lang="en-US" sz="3200" dirty="0" smtClean="0">
                <a:solidFill>
                  <a:prstClr val="black"/>
                </a:solidFill>
                <a:latin typeface="Times New Roman" panose="02020603050405020304" pitchFamily="18" charset="0"/>
                <a:ea typeface="Calibri" panose="020F0502020204030204" pitchFamily="34" charset="0"/>
              </a:rPr>
              <a:t>?2. </a:t>
            </a:r>
            <a:r>
              <a:rPr lang="en-US" sz="3200" dirty="0" err="1" smtClean="0">
                <a:solidFill>
                  <a:prstClr val="black"/>
                </a:solidFill>
                <a:latin typeface="Times New Roman" panose="02020603050405020304" pitchFamily="18" charset="0"/>
                <a:ea typeface="Calibri" panose="020F0502020204030204" pitchFamily="34" charset="0"/>
              </a:rPr>
              <a:t>Lực</a:t>
            </a:r>
            <a:r>
              <a:rPr lang="en-US" sz="3200" dirty="0" smtClean="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dụng</a:t>
            </a:r>
            <a:r>
              <a:rPr lang="en-US" sz="3200" dirty="0">
                <a:solidFill>
                  <a:prstClr val="black"/>
                </a:solidFill>
                <a:latin typeface="Times New Roman" panose="02020603050405020304" pitchFamily="18" charset="0"/>
                <a:ea typeface="Calibri" panose="020F0502020204030204" pitchFamily="34" charset="0"/>
              </a:rPr>
              <a:t> ở </a:t>
            </a:r>
            <a:r>
              <a:rPr lang="en-US" sz="3200" dirty="0" err="1">
                <a:solidFill>
                  <a:prstClr val="black"/>
                </a:solidFill>
                <a:latin typeface="Times New Roman" panose="02020603050405020304" pitchFamily="18" charset="0"/>
                <a:ea typeface="Calibri" panose="020F0502020204030204" pitchFamily="34" charset="0"/>
              </a:rPr>
              <a:t>vị</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nào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có</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thể</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làm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tay</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nắm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cửa</a:t>
            </a:r>
            <a:r>
              <a:rPr lang="en-US" sz="3200" dirty="0">
                <a:solidFill>
                  <a:prstClr val="black"/>
                </a:solidFill>
                <a:latin typeface="Times New Roman" panose="02020603050405020304" pitchFamily="18" charset="0"/>
                <a:ea typeface="Calibri" panose="020F0502020204030204" pitchFamily="34" charset="0"/>
              </a:rPr>
              <a:t> quay </a:t>
            </a:r>
            <a:r>
              <a:rPr lang="en-US" sz="3200" dirty="0" err="1">
                <a:solidFill>
                  <a:prstClr val="black"/>
                </a:solidFill>
                <a:latin typeface="Times New Roman" panose="02020603050405020304" pitchFamily="18" charset="0"/>
                <a:ea typeface="Calibri" panose="020F0502020204030204" pitchFamily="34" charset="0"/>
              </a:rPr>
              <a:t>dễ</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dàng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hơn</a:t>
            </a:r>
            <a:r>
              <a:rPr lang="en-US" sz="3200" dirty="0">
                <a:solidFill>
                  <a:prstClr val="black"/>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34589281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22AB3-6AB8-2202-9706-A693C8E28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81" t="14710" b="12409"/>
          <a:stretch/>
        </p:blipFill>
        <p:spPr bwMode="auto">
          <a:xfrm>
            <a:off x="7266332" y="265365"/>
            <a:ext cx="4673653" cy="3295161"/>
          </a:xfrm>
          <a:prstGeom prst="rect">
            <a:avLst/>
          </a:prstGeom>
          <a:noFill/>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6A2370C-E635-871F-A365-218AC3900085}"/>
              </a:ext>
            </a:extLst>
          </p:cNvPr>
          <p:cNvSpPr txBox="1"/>
          <p:nvPr/>
        </p:nvSpPr>
        <p:spPr>
          <a:xfrm>
            <a:off x="347563" y="932859"/>
            <a:ext cx="6326192" cy="2923877"/>
          </a:xfrm>
          <a:prstGeom prst="rect">
            <a:avLst/>
          </a:prstGeom>
          <a:noFill/>
        </p:spPr>
        <p:txBody>
          <a:bodyPr wrap="square">
            <a:spAutoFit/>
          </a:bodyPr>
          <a:lstStyle/>
          <a:p>
            <a:pPr algn="just">
              <a:lnSpc>
                <a:spcPct val="115000"/>
              </a:lnSpc>
              <a:spcAft>
                <a:spcPts val="800"/>
              </a:spcAft>
              <a:tabLst>
                <a:tab pos="4120515" algn="l"/>
              </a:tabLst>
            </a:pPr>
            <a:r>
              <a:rPr lang="en-US" sz="3200" dirty="0" smtClean="0">
                <a:solidFill>
                  <a:prstClr val="black"/>
                </a:solidFill>
                <a:latin typeface="Times New Roman" panose="02020603050405020304" pitchFamily="18" charset="0"/>
                <a:ea typeface="Calibri" panose="020F0502020204030204" pitchFamily="34" charset="0"/>
              </a:rPr>
              <a:t>?1. </a:t>
            </a:r>
            <a:r>
              <a:rPr lang="en-US" sz="3200" dirty="0" err="1" smtClean="0">
                <a:solidFill>
                  <a:prstClr val="black"/>
                </a:solidFill>
                <a:latin typeface="Times New Roman" panose="02020603050405020304" pitchFamily="18" charset="0"/>
                <a:ea typeface="Calibri" panose="020F0502020204030204" pitchFamily="34" charset="0"/>
              </a:rPr>
              <a:t>Vị</a:t>
            </a:r>
            <a:r>
              <a:rPr lang="en-US" sz="3200" dirty="0" smtClean="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dụng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lực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nào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trong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Hình</a:t>
            </a:r>
            <a:r>
              <a:rPr lang="en-US" sz="3200" dirty="0">
                <a:solidFill>
                  <a:prstClr val="black"/>
                </a:solidFill>
                <a:latin typeface="Times New Roman" panose="02020603050405020304" pitchFamily="18" charset="0"/>
                <a:ea typeface="Calibri" panose="020F0502020204030204" pitchFamily="34" charset="0"/>
              </a:rPr>
              <a:t> 18.3 </a:t>
            </a:r>
            <a:r>
              <a:rPr lang="en-US" sz="3200" dirty="0" err="1">
                <a:solidFill>
                  <a:prstClr val="black"/>
                </a:solidFill>
                <a:latin typeface="Times New Roman" panose="02020603050405020304" pitchFamily="18" charset="0"/>
                <a:ea typeface="Calibri" panose="020F0502020204030204" pitchFamily="34" charset="0"/>
              </a:rPr>
              <a:t>có</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thể</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làm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tay</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nắm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cửa</a:t>
            </a:r>
            <a:r>
              <a:rPr lang="en-US" sz="3200" dirty="0">
                <a:solidFill>
                  <a:prstClr val="black"/>
                </a:solidFill>
                <a:latin typeface="Times New Roman" panose="02020603050405020304" pitchFamily="18" charset="0"/>
                <a:ea typeface="Calibri" panose="020F0502020204030204" pitchFamily="34" charset="0"/>
              </a:rPr>
              <a:t> quay </a:t>
            </a:r>
            <a:r>
              <a:rPr lang="en-US" sz="3200" dirty="0" err="1">
                <a:solidFill>
                  <a:prstClr val="black"/>
                </a:solidFill>
                <a:latin typeface="Times New Roman" panose="02020603050405020304" pitchFamily="18" charset="0"/>
                <a:ea typeface="Calibri" panose="020F0502020204030204" pitchFamily="34" charset="0"/>
              </a:rPr>
              <a:t>quanh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trục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của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nó</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Vị</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nào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làm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tay</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nắm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cửa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không</a:t>
            </a:r>
            <a:r>
              <a:rPr lang="en-US" sz="3200" dirty="0">
                <a:solidFill>
                  <a:prstClr val="black"/>
                </a:solidFill>
                <a:latin typeface="Times New Roman" panose="02020603050405020304" pitchFamily="18" charset="0"/>
                <a:ea typeface="Calibri" panose="020F0502020204030204" pitchFamily="34" charset="0"/>
              </a:rPr>
              <a:t> quay </a:t>
            </a:r>
            <a:r>
              <a:rPr lang="en-US" sz="3200" dirty="0" err="1">
                <a:solidFill>
                  <a:prstClr val="black"/>
                </a:solidFill>
                <a:latin typeface="Times New Roman" panose="02020603050405020304" pitchFamily="18" charset="0"/>
                <a:ea typeface="Calibri" panose="020F0502020204030204" pitchFamily="34" charset="0"/>
              </a:rPr>
              <a:t>quanh</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trục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của</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nó</a:t>
            </a:r>
            <a:r>
              <a:rPr lang="en-US" sz="3200" dirty="0" smtClean="0">
                <a:solidFill>
                  <a:prstClr val="black"/>
                </a:solidFill>
                <a:latin typeface="Times New Roman" panose="02020603050405020304" pitchFamily="18" charset="0"/>
                <a:ea typeface="Calibri" panose="020F0502020204030204" pitchFamily="34" charset="0"/>
              </a:rPr>
              <a:t>?</a:t>
            </a:r>
          </a:p>
        </p:txBody>
      </p:sp>
      <p:sp>
        <p:nvSpPr>
          <p:cNvPr id="8" name="Rectangle 7">
            <a:extLst>
              <a:ext uri="{FF2B5EF4-FFF2-40B4-BE49-F238E27FC236}">
                <a16:creationId xmlns:a16="http://schemas.microsoft.com/office/drawing/2014/main" id="{9DB58F65-63E6-BDAB-3B92-8B91169653B0}"/>
              </a:ext>
            </a:extLst>
          </p:cNvPr>
          <p:cNvSpPr/>
          <p:nvPr/>
        </p:nvSpPr>
        <p:spPr>
          <a:xfrm>
            <a:off x="4673474" y="119624"/>
            <a:ext cx="2388364" cy="584775"/>
          </a:xfrm>
          <a:prstGeom prst="rect">
            <a:avLst/>
          </a:prstGeom>
        </p:spPr>
        <p:txBody>
          <a:bodyPr wrap="squar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CÂU </a:t>
            </a:r>
            <a:r>
              <a:rPr lang="en-US" sz="3200" b="1" dirty="0">
                <a:solidFill>
                  <a:srgbClr val="FF0000"/>
                </a:solidFill>
                <a:latin typeface="Times New Roman" panose="02020603050405020304" pitchFamily="18" charset="0"/>
                <a:cs typeface="Times New Roman" panose="02020603050405020304" pitchFamily="18" charset="0"/>
              </a:rPr>
              <a:t>HỎI</a:t>
            </a:r>
          </a:p>
        </p:txBody>
      </p:sp>
      <p:sp>
        <p:nvSpPr>
          <p:cNvPr id="7" name="TextBox 6">
            <a:extLst>
              <a:ext uri="{FF2B5EF4-FFF2-40B4-BE49-F238E27FC236}">
                <a16:creationId xmlns:a16="http://schemas.microsoft.com/office/drawing/2014/main" id="{A6A2370C-E635-871F-A365-218AC3900085}"/>
              </a:ext>
            </a:extLst>
          </p:cNvPr>
          <p:cNvSpPr txBox="1"/>
          <p:nvPr/>
        </p:nvSpPr>
        <p:spPr>
          <a:xfrm>
            <a:off x="319063" y="4085196"/>
            <a:ext cx="11097185" cy="2215991"/>
          </a:xfrm>
          <a:prstGeom prst="rect">
            <a:avLst/>
          </a:prstGeom>
          <a:noFill/>
        </p:spPr>
        <p:txBody>
          <a:bodyPr wrap="square">
            <a:spAutoFit/>
          </a:bodyPr>
          <a:lstStyle/>
          <a:p>
            <a:pPr algn="just">
              <a:spcBef>
                <a:spcPts val="600"/>
              </a:spcBef>
              <a:spcAft>
                <a:spcPts val="600"/>
              </a:spcAft>
            </a:pPr>
            <a:r>
              <a:rPr lang="en-US" sz="3200" dirty="0" smtClean="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Vị</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cs typeface="Times New Roman" panose="02020603050405020304" pitchFamily="18" charset="0"/>
              </a:rPr>
              <a:t> ở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B </a:t>
            </a:r>
            <a:r>
              <a:rPr lang="en-US" sz="3200" dirty="0" err="1">
                <a:solidFill>
                  <a:srgbClr val="0070C0"/>
                </a:solidFill>
                <a:latin typeface="Times New Roman" panose="02020603050405020304" pitchFamily="18" charset="0"/>
                <a:cs typeface="Times New Roman" panose="02020603050405020304" pitchFamily="18" charset="0"/>
              </a:rPr>
              <a:t>và</a:t>
            </a:r>
            <a:r>
              <a:rPr lang="en-US" sz="3200" dirty="0">
                <a:solidFill>
                  <a:srgbClr val="0070C0"/>
                </a:solidFill>
                <a:latin typeface="Times New Roman" panose="02020603050405020304" pitchFamily="18" charset="0"/>
                <a:cs typeface="Times New Roman" panose="02020603050405020304" pitchFamily="18" charset="0"/>
              </a:rPr>
              <a:t> C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18.3 </a:t>
            </a:r>
            <a:r>
              <a:rPr lang="en-US" sz="3200" dirty="0" err="1">
                <a:solidFill>
                  <a:srgbClr val="0070C0"/>
                </a:solidFill>
                <a:latin typeface="Times New Roman" panose="02020603050405020304" pitchFamily="18" charset="0"/>
                <a:cs typeface="Times New Roman" panose="02020603050405020304" pitchFamily="18" charset="0"/>
              </a:rPr>
              <a:t>có</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thể</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cho</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tay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nắm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cửa</a:t>
            </a:r>
            <a:r>
              <a:rPr lang="en-US" sz="3200" dirty="0">
                <a:solidFill>
                  <a:srgbClr val="0070C0"/>
                </a:solidFill>
                <a:latin typeface="Times New Roman" panose="02020603050405020304" pitchFamily="18" charset="0"/>
                <a:cs typeface="Times New Roman" panose="02020603050405020304" pitchFamily="18" charset="0"/>
              </a:rPr>
              <a:t> quay </a:t>
            </a:r>
            <a:r>
              <a:rPr lang="en-US" sz="3200" dirty="0" err="1">
                <a:solidFill>
                  <a:srgbClr val="0070C0"/>
                </a:solidFill>
                <a:latin typeface="Times New Roman" panose="02020603050405020304" pitchFamily="18" charset="0"/>
                <a:cs typeface="Times New Roman" panose="02020603050405020304" pitchFamily="18" charset="0"/>
              </a:rPr>
              <a:t>quanh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trục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a:t>
            </a:r>
            <a:r>
              <a:rPr lang="en-US" sz="3200" dirty="0">
                <a:solidFill>
                  <a:srgbClr val="0070C0"/>
                </a:solidFill>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Vị</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trí</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tác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dụng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lực</a:t>
            </a:r>
            <a:r>
              <a:rPr lang="en-US" sz="3200" dirty="0">
                <a:solidFill>
                  <a:srgbClr val="0070C0"/>
                </a:solidFill>
                <a:latin typeface="Times New Roman" panose="02020603050405020304" pitchFamily="18" charset="0"/>
                <a:cs typeface="Times New Roman" panose="02020603050405020304" pitchFamily="18" charset="0"/>
              </a:rPr>
              <a:t> ở </a:t>
            </a:r>
            <a:r>
              <a:rPr lang="en-US" sz="3200" dirty="0" err="1">
                <a:solidFill>
                  <a:srgbClr val="0070C0"/>
                </a:solidFill>
                <a:latin typeface="Times New Roman" panose="02020603050405020304" pitchFamily="18" charset="0"/>
                <a:cs typeface="Times New Roman" panose="02020603050405020304" pitchFamily="18" charset="0"/>
              </a:rPr>
              <a:t>điểm</a:t>
            </a:r>
            <a:r>
              <a:rPr lang="en-US" sz="3200" dirty="0">
                <a:solidFill>
                  <a:srgbClr val="0070C0"/>
                </a:solidFill>
                <a:latin typeface="Times New Roman" panose="02020603050405020304" pitchFamily="18" charset="0"/>
                <a:cs typeface="Times New Roman" panose="02020603050405020304" pitchFamily="18" charset="0"/>
              </a:rPr>
              <a:t> A </a:t>
            </a:r>
            <a:r>
              <a:rPr lang="en-US" sz="3200" dirty="0" err="1">
                <a:solidFill>
                  <a:srgbClr val="0070C0"/>
                </a:solidFill>
                <a:latin typeface="Times New Roman" panose="02020603050405020304" pitchFamily="18" charset="0"/>
                <a:cs typeface="Times New Roman" panose="02020603050405020304" pitchFamily="18" charset="0"/>
              </a:rPr>
              <a:t>trong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Hình</a:t>
            </a:r>
            <a:r>
              <a:rPr lang="en-US" sz="3200" dirty="0">
                <a:solidFill>
                  <a:srgbClr val="0070C0"/>
                </a:solidFill>
                <a:latin typeface="Times New Roman" panose="02020603050405020304" pitchFamily="18" charset="0"/>
                <a:cs typeface="Times New Roman" panose="02020603050405020304" pitchFamily="18" charset="0"/>
              </a:rPr>
              <a:t> 18.3 </a:t>
            </a:r>
            <a:r>
              <a:rPr lang="en-US" sz="3200" dirty="0" err="1">
                <a:solidFill>
                  <a:srgbClr val="0070C0"/>
                </a:solidFill>
                <a:latin typeface="Times New Roman" panose="02020603050405020304" pitchFamily="18" charset="0"/>
                <a:cs typeface="Times New Roman" panose="02020603050405020304" pitchFamily="18" charset="0"/>
              </a:rPr>
              <a:t>làm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tay</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nắm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cửa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không</a:t>
            </a:r>
            <a:r>
              <a:rPr lang="en-US" sz="3200" dirty="0">
                <a:solidFill>
                  <a:srgbClr val="0070C0"/>
                </a:solidFill>
                <a:latin typeface="Times New Roman" panose="02020603050405020304" pitchFamily="18" charset="0"/>
                <a:cs typeface="Times New Roman" panose="02020603050405020304" pitchFamily="18" charset="0"/>
              </a:rPr>
              <a:t> quay </a:t>
            </a:r>
            <a:r>
              <a:rPr lang="en-US" sz="3200" dirty="0" err="1">
                <a:solidFill>
                  <a:srgbClr val="0070C0"/>
                </a:solidFill>
                <a:latin typeface="Times New Roman" panose="02020603050405020304" pitchFamily="18" charset="0"/>
                <a:cs typeface="Times New Roman" panose="02020603050405020304" pitchFamily="18" charset="0"/>
              </a:rPr>
              <a:t>quanh</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trục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của</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nó</a:t>
            </a:r>
            <a:r>
              <a:rPr lang="en-US" sz="3200" dirty="0" smtClean="0">
                <a:solidFill>
                  <a:srgbClr val="0070C0"/>
                </a:solidFill>
                <a:latin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039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F22AB3-6AB8-2202-9706-A693C8E28A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5881" t="14710" b="12409"/>
          <a:stretch/>
        </p:blipFill>
        <p:spPr bwMode="auto">
          <a:xfrm>
            <a:off x="7184402" y="847668"/>
            <a:ext cx="4852483" cy="3240305"/>
          </a:xfrm>
          <a:prstGeom prst="rect">
            <a:avLst/>
          </a:prstGeom>
          <a:noFill/>
          <a:extLst>
            <a:ext uri="{53640926-AAD7-44D8-BBD7-CCE9431645EC}">
              <a14:shadowObscured xmlns:a14="http://schemas.microsoft.com/office/drawing/2010/main"/>
            </a:ext>
          </a:extLst>
        </p:spPr>
      </p:pic>
      <p:sp>
        <p:nvSpPr>
          <p:cNvPr id="3" name="Rectangle 2"/>
          <p:cNvSpPr/>
          <p:nvPr/>
        </p:nvSpPr>
        <p:spPr>
          <a:xfrm>
            <a:off x="404886" y="2873781"/>
            <a:ext cx="6394431" cy="2062103"/>
          </a:xfrm>
          <a:prstGeom prst="rect">
            <a:avLst/>
          </a:prstGeom>
        </p:spPr>
        <p:txBody>
          <a:bodyPr wrap="square">
            <a:spAutoFit/>
          </a:bodyPr>
          <a:lstStyle/>
          <a:p>
            <a:pPr algn="just">
              <a:spcBef>
                <a:spcPts val="1200"/>
              </a:spcBef>
              <a:spcAft>
                <a:spcPts val="1200"/>
              </a:spcAft>
            </a:pPr>
            <a:r>
              <a:rPr lang="vi-VN" sz="3200" dirty="0" smtClean="0">
                <a:solidFill>
                  <a:srgbClr val="0070C0"/>
                </a:solidFill>
                <a:latin typeface="Times New Roman" panose="02020603050405020304" pitchFamily="18" charset="0"/>
                <a:cs typeface="Times New Roman" panose="02020603050405020304" pitchFamily="18" charset="0"/>
              </a:rPr>
              <a:t>Lực </a:t>
            </a:r>
            <a:r>
              <a:rPr lang="vi-VN" sz="3200" dirty="0">
                <a:solidFill>
                  <a:srgbClr val="0070C0"/>
                </a:solidFill>
                <a:latin typeface="Times New Roman" panose="02020603050405020304" pitchFamily="18" charset="0"/>
                <a:cs typeface="Times New Roman" panose="02020603050405020304" pitchFamily="18" charset="0"/>
              </a:rPr>
              <a:t>tác dụng ở vị trí C làm cho tay nắm cửa quay dễ dàng quanh trục hơn ở vị trí B vì vị trí C ở xa trục quay hơn vị trí B.</a:t>
            </a:r>
            <a:endParaRPr lang="en-US" sz="3200" dirty="0">
              <a:solidFill>
                <a:srgbClr val="0070C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9DB58F65-63E6-BDAB-3B92-8B91169653B0}"/>
              </a:ext>
            </a:extLst>
          </p:cNvPr>
          <p:cNvSpPr/>
          <p:nvPr/>
        </p:nvSpPr>
        <p:spPr>
          <a:xfrm>
            <a:off x="4673474" y="119624"/>
            <a:ext cx="2388364" cy="584775"/>
          </a:xfrm>
          <a:prstGeom prst="rect">
            <a:avLst/>
          </a:prstGeom>
        </p:spPr>
        <p:txBody>
          <a:bodyPr wrap="square">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CÂU </a:t>
            </a:r>
            <a:r>
              <a:rPr lang="en-US" sz="3200" b="1" dirty="0">
                <a:solidFill>
                  <a:srgbClr val="FF0000"/>
                </a:solidFill>
                <a:latin typeface="Times New Roman" panose="02020603050405020304" pitchFamily="18" charset="0"/>
                <a:cs typeface="Times New Roman" panose="02020603050405020304" pitchFamily="18" charset="0"/>
              </a:rPr>
              <a:t>HỎI</a:t>
            </a:r>
          </a:p>
        </p:txBody>
      </p:sp>
      <p:sp>
        <p:nvSpPr>
          <p:cNvPr id="9" name="Rectangle 8"/>
          <p:cNvSpPr/>
          <p:nvPr/>
        </p:nvSpPr>
        <p:spPr>
          <a:xfrm>
            <a:off x="404886" y="1004260"/>
            <a:ext cx="6323459" cy="1569660"/>
          </a:xfrm>
          <a:prstGeom prst="rect">
            <a:avLst/>
          </a:prstGeom>
        </p:spPr>
        <p:txBody>
          <a:bodyPr wrap="square">
            <a:spAutoFit/>
          </a:bodyPr>
          <a:lstStyle/>
          <a:p>
            <a:pPr algn="just"/>
            <a:r>
              <a:rPr lang="en-US" sz="3200" dirty="0" smtClean="0">
                <a:solidFill>
                  <a:prstClr val="black"/>
                </a:solidFill>
                <a:latin typeface="Times New Roman" panose="02020603050405020304" pitchFamily="18" charset="0"/>
                <a:ea typeface="Calibri" panose="020F0502020204030204" pitchFamily="34" charset="0"/>
              </a:rPr>
              <a:t>?2. </a:t>
            </a:r>
            <a:r>
              <a:rPr lang="en-US" sz="3200" dirty="0" err="1" smtClean="0">
                <a:solidFill>
                  <a:prstClr val="black"/>
                </a:solidFill>
                <a:latin typeface="Times New Roman" panose="02020603050405020304" pitchFamily="18" charset="0"/>
                <a:ea typeface="Calibri" panose="020F0502020204030204" pitchFamily="34" charset="0"/>
              </a:rPr>
              <a:t>Lực</a:t>
            </a:r>
            <a:r>
              <a:rPr lang="en-US" sz="3200" dirty="0" smtClean="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tác</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dụng</a:t>
            </a:r>
            <a:r>
              <a:rPr lang="en-US" sz="3200" dirty="0">
                <a:solidFill>
                  <a:prstClr val="black"/>
                </a:solidFill>
                <a:latin typeface="Times New Roman" panose="02020603050405020304" pitchFamily="18" charset="0"/>
                <a:ea typeface="Calibri" panose="020F0502020204030204" pitchFamily="34" charset="0"/>
              </a:rPr>
              <a:t> ở </a:t>
            </a:r>
            <a:r>
              <a:rPr lang="en-US" sz="3200" dirty="0" err="1">
                <a:solidFill>
                  <a:prstClr val="black"/>
                </a:solidFill>
                <a:latin typeface="Times New Roman" panose="02020603050405020304" pitchFamily="18" charset="0"/>
                <a:ea typeface="Calibri" panose="020F0502020204030204" pitchFamily="34" charset="0"/>
              </a:rPr>
              <a:t>vị</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trí</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nào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có</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thể</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làm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cho</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tay</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nắm</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cửa</a:t>
            </a:r>
            <a:r>
              <a:rPr lang="en-US" sz="3200" dirty="0">
                <a:solidFill>
                  <a:prstClr val="black"/>
                </a:solidFill>
                <a:latin typeface="Times New Roman" panose="02020603050405020304" pitchFamily="18" charset="0"/>
                <a:ea typeface="Calibri" panose="020F0502020204030204" pitchFamily="34" charset="0"/>
              </a:rPr>
              <a:t> quay </a:t>
            </a:r>
            <a:r>
              <a:rPr lang="en-US" sz="3200" dirty="0" err="1">
                <a:solidFill>
                  <a:prstClr val="black"/>
                </a:solidFill>
                <a:latin typeface="Times New Roman" panose="02020603050405020304" pitchFamily="18" charset="0"/>
                <a:ea typeface="Calibri" panose="020F0502020204030204" pitchFamily="34" charset="0"/>
              </a:rPr>
              <a:t>dễ</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dàng</a:t>
            </a:r>
            <a:r>
              <a:rPr lang="en-US" sz="3200" dirty="0">
                <a:solidFill>
                  <a:prstClr val="black"/>
                </a:solidFill>
                <a:latin typeface="Times New Roman" panose="02020603050405020304" pitchFamily="18" charset="0"/>
                <a:ea typeface="Calibri" panose="020F0502020204030204" pitchFamily="34" charset="0"/>
              </a:rPr>
              <a:t> </a:t>
            </a:r>
            <a:r>
              <a:rPr lang="en-US" sz="3200" dirty="0" err="1">
                <a:solidFill>
                  <a:prstClr val="black"/>
                </a:solidFill>
                <a:latin typeface="Times New Roman" panose="02020603050405020304" pitchFamily="18" charset="0"/>
                <a:ea typeface="Calibri" panose="020F0502020204030204" pitchFamily="34" charset="0"/>
              </a:rPr>
              <a:t>hơn</a:t>
            </a:r>
            <a:r>
              <a:rPr lang="en-US" sz="3200" dirty="0">
                <a:solidFill>
                  <a:prstClr val="black"/>
                </a:solidFill>
                <a:latin typeface="Times New Roman" panose="02020603050405020304" pitchFamily="18" charset="0"/>
                <a:ea typeface="Calibri" panose="020F0502020204030204" pitchFamily="34" charset="0"/>
              </a:rPr>
              <a:t>?</a:t>
            </a:r>
            <a:endParaRPr lang="en-US" sz="3200" dirty="0"/>
          </a:p>
        </p:txBody>
      </p:sp>
    </p:spTree>
    <p:extLst>
      <p:ext uri="{BB962C8B-B14F-4D97-AF65-F5344CB8AC3E}">
        <p14:creationId xmlns:p14="http://schemas.microsoft.com/office/powerpoint/2010/main" val="262392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5891C0-F1C0-4D5D-BF08-E67C3380C2FB}"/>
              </a:ext>
            </a:extLst>
          </p:cNvPr>
          <p:cNvSpPr txBox="1"/>
          <p:nvPr/>
        </p:nvSpPr>
        <p:spPr>
          <a:xfrm>
            <a:off x="329184" y="30996"/>
            <a:ext cx="11622024" cy="615523"/>
          </a:xfrm>
          <a:prstGeom prst="rect">
            <a:avLst/>
          </a:prstGeom>
          <a:noFill/>
        </p:spPr>
        <p:txBody>
          <a:bodyPr wrap="square" lIns="121890" tIns="60945" rIns="121890" bIns="60945" rtlCol="0">
            <a:spAutoFit/>
          </a:bodyPr>
          <a:lstStyle/>
          <a:p>
            <a:pPr algn="ctr"/>
            <a:r>
              <a:rPr lang="en-US" sz="3200" b="1" dirty="0">
                <a:solidFill>
                  <a:srgbClr val="FF0000"/>
                </a:solidFill>
                <a:latin typeface="Arial" panose="020B0604020202020204" pitchFamily="34" charset="0"/>
                <a:cs typeface="Arial" panose="020B0604020202020204" pitchFamily="34" charset="0"/>
              </a:rPr>
              <a:t>BÀI 18. TÁC DỤNG LÀM QUAY CỦA LỰC. MOMENT LỰC</a:t>
            </a:r>
          </a:p>
        </p:txBody>
      </p:sp>
      <p:sp>
        <p:nvSpPr>
          <p:cNvPr id="5" name="TextBox 4">
            <a:extLst>
              <a:ext uri="{FF2B5EF4-FFF2-40B4-BE49-F238E27FC236}">
                <a16:creationId xmlns:a16="http://schemas.microsoft.com/office/drawing/2014/main" id="{D36A45DE-BBF9-44F8-9597-8D1FB44B16D2}"/>
              </a:ext>
            </a:extLst>
          </p:cNvPr>
          <p:cNvSpPr txBox="1"/>
          <p:nvPr/>
        </p:nvSpPr>
        <p:spPr>
          <a:xfrm>
            <a:off x="173736" y="886968"/>
            <a:ext cx="5708449"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cs typeface="Times New Roman" panose="02020603050405020304" pitchFamily="18" charset="0"/>
              </a:rPr>
              <a:t>I. </a:t>
            </a:r>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làm</a:t>
            </a:r>
            <a:r>
              <a:rPr lang="en-US" sz="3200" b="1" dirty="0">
                <a:solidFill>
                  <a:prstClr val="black"/>
                </a:solidFill>
                <a:latin typeface="Times New Roman" panose="02020603050405020304" pitchFamily="18" charset="0"/>
                <a:cs typeface="Times New Roman" panose="02020603050405020304" pitchFamily="18" charset="0"/>
              </a:rPr>
              <a:t> quay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lực</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B664D9E9-ACA1-4734-A397-0898657CBBCB}"/>
              </a:ext>
            </a:extLst>
          </p:cNvPr>
          <p:cNvSpPr/>
          <p:nvPr/>
        </p:nvSpPr>
        <p:spPr>
          <a:xfrm>
            <a:off x="2001830" y="1794909"/>
            <a:ext cx="9107448" cy="1754326"/>
          </a:xfrm>
          <a:prstGeom prst="rect">
            <a:avLst/>
          </a:prstGeom>
          <a:solidFill>
            <a:schemeClr val="accent3">
              <a:lumMod val="20000"/>
              <a:lumOff val="80000"/>
            </a:schemeClr>
          </a:solidFill>
        </p:spPr>
        <p:txBody>
          <a:bodyPr wrap="square">
            <a:spAutoFit/>
          </a:bodyPr>
          <a:lstStyle/>
          <a:p>
            <a:pPr algn="just"/>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luận</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song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song</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cắt</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36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p:txBody>
      </p:sp>
      <p:pic>
        <p:nvPicPr>
          <p:cNvPr id="12" name="Picture 11" descr="Hình ảnh Bản Gốc Vector Ai Phim Hoạt Hình, Viết Clipart, Nguyên, Vectơ  Vector và PNG với nền trong suốt để tải xuống miễn phí">
            <a:extLst>
              <a:ext uri="{FF2B5EF4-FFF2-40B4-BE49-F238E27FC236}">
                <a16:creationId xmlns:a16="http://schemas.microsoft.com/office/drawing/2014/main" id="{9C1071BB-5049-42AD-BA69-7E9DE77160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29184" y="1794909"/>
            <a:ext cx="1415033" cy="141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0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7087952" y="1844605"/>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0" name="矩形 45"/>
          <p:cNvSpPr>
            <a:spLocks noChangeArrowheads="1"/>
          </p:cNvSpPr>
          <p:nvPr/>
        </p:nvSpPr>
        <p:spPr bwMode="auto">
          <a:xfrm>
            <a:off x="4860925" y="921882"/>
            <a:ext cx="1458912" cy="507258"/>
          </a:xfrm>
          <a:prstGeom prst="rect">
            <a:avLst/>
          </a:prstGeom>
          <a:solidFill>
            <a:schemeClr val="accent2">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dùng</a:t>
            </a:r>
            <a:r>
              <a:rPr lang="en-US" b="1" dirty="0"/>
              <a:t> </a:t>
            </a:r>
            <a:r>
              <a:rPr lang="en-US" b="1" dirty="0" err="1"/>
              <a:t>cờ</a:t>
            </a:r>
            <a:r>
              <a:rPr lang="en-US" b="1" dirty="0"/>
              <a:t> </a:t>
            </a:r>
            <a:r>
              <a:rPr lang="en-US" b="1" dirty="0" err="1"/>
              <a:t>lê</a:t>
            </a:r>
            <a:r>
              <a:rPr lang="en-US" b="1" dirty="0"/>
              <a:t> </a:t>
            </a:r>
            <a:r>
              <a:rPr lang="en-US" b="1" dirty="0" err="1"/>
              <a:t>vặn</a:t>
            </a:r>
            <a:r>
              <a:rPr lang="en-US" b="1" dirty="0"/>
              <a:t> </a:t>
            </a:r>
            <a:r>
              <a:rPr lang="en-US" b="1" dirty="0" err="1"/>
              <a:t>ốc</a:t>
            </a:r>
            <a:endParaRPr lang="en-US" b="1" dirty="0"/>
          </a:p>
        </p:txBody>
      </p:sp>
      <p:sp>
        <p:nvSpPr>
          <p:cNvPr id="591" name="矩形 46"/>
          <p:cNvSpPr>
            <a:spLocks noChangeArrowheads="1"/>
          </p:cNvSpPr>
          <p:nvPr/>
        </p:nvSpPr>
        <p:spPr bwMode="auto">
          <a:xfrm>
            <a:off x="10656888" y="862368"/>
            <a:ext cx="1254125" cy="488473"/>
          </a:xfrm>
          <a:prstGeom prst="rect">
            <a:avLst/>
          </a:prstGeom>
          <a:solidFill>
            <a:schemeClr val="accent6">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vòi</a:t>
            </a:r>
            <a:r>
              <a:rPr lang="en-US" b="1" dirty="0"/>
              <a:t> </a:t>
            </a:r>
            <a:r>
              <a:rPr lang="en-US" b="1" dirty="0" err="1"/>
              <a:t>nước</a:t>
            </a:r>
            <a:endParaRPr lang="en-US" b="1" dirty="0"/>
          </a:p>
        </p:txBody>
      </p:sp>
      <p:pic>
        <p:nvPicPr>
          <p:cNvPr id="604" name="图片 60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flipH="1">
            <a:off x="9779967" y="5232196"/>
            <a:ext cx="1102968" cy="876402"/>
          </a:xfrm>
          <a:prstGeom prst="rect">
            <a:avLst/>
          </a:prstGeom>
        </p:spPr>
      </p:pic>
      <p:sp>
        <p:nvSpPr>
          <p:cNvPr id="605" name="矩形 45"/>
          <p:cNvSpPr>
            <a:spLocks noChangeArrowheads="1"/>
          </p:cNvSpPr>
          <p:nvPr/>
        </p:nvSpPr>
        <p:spPr bwMode="auto">
          <a:xfrm>
            <a:off x="4891406" y="2723446"/>
            <a:ext cx="1338262" cy="543153"/>
          </a:xfrm>
          <a:prstGeom prst="rect">
            <a:avLst/>
          </a:prstGeom>
          <a:solidFill>
            <a:schemeClr val="accent4">
              <a:lumMod val="20000"/>
              <a:lumOff val="80000"/>
            </a:schemeClr>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cầu</a:t>
            </a:r>
            <a:r>
              <a:rPr lang="en-US" b="1" dirty="0"/>
              <a:t> </a:t>
            </a:r>
            <a:r>
              <a:rPr lang="en-US" b="1" dirty="0" err="1"/>
              <a:t>bập</a:t>
            </a:r>
            <a:r>
              <a:rPr lang="en-US" b="1" dirty="0"/>
              <a:t> </a:t>
            </a:r>
            <a:r>
              <a:rPr lang="en-US" b="1" dirty="0" err="1"/>
              <a:t>bênh</a:t>
            </a:r>
            <a:endParaRPr lang="en-US" b="1" dirty="0"/>
          </a:p>
        </p:txBody>
      </p:sp>
      <p:sp>
        <p:nvSpPr>
          <p:cNvPr id="607" name="矩形 45"/>
          <p:cNvSpPr>
            <a:spLocks noChangeArrowheads="1"/>
          </p:cNvSpPr>
          <p:nvPr/>
        </p:nvSpPr>
        <p:spPr bwMode="auto">
          <a:xfrm>
            <a:off x="10586186" y="2700047"/>
            <a:ext cx="1279324" cy="519030"/>
          </a:xfrm>
          <a:prstGeom prst="rect">
            <a:avLst/>
          </a:prstGeom>
          <a:solidFill>
            <a:srgbClr val="F0587D"/>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vặn</a:t>
            </a:r>
            <a:r>
              <a:rPr lang="en-US" b="1" dirty="0"/>
              <a:t> </a:t>
            </a:r>
            <a:r>
              <a:rPr lang="en-US" b="1" dirty="0" err="1"/>
              <a:t>nắm</a:t>
            </a:r>
            <a:r>
              <a:rPr lang="en-US" b="1" dirty="0"/>
              <a:t> </a:t>
            </a:r>
            <a:r>
              <a:rPr lang="en-US" b="1" dirty="0" err="1"/>
              <a:t>cửa</a:t>
            </a:r>
            <a:endParaRPr lang="en-US" b="1" dirty="0"/>
          </a:p>
        </p:txBody>
      </p:sp>
      <p:sp>
        <p:nvSpPr>
          <p:cNvPr id="609" name="矩形 45"/>
          <p:cNvSpPr>
            <a:spLocks noChangeArrowheads="1"/>
          </p:cNvSpPr>
          <p:nvPr/>
        </p:nvSpPr>
        <p:spPr bwMode="auto">
          <a:xfrm>
            <a:off x="5035962" y="4599607"/>
            <a:ext cx="1188625" cy="540504"/>
          </a:xfrm>
          <a:prstGeom prst="rect">
            <a:avLst/>
          </a:prstGeom>
          <a:solidFill>
            <a:schemeClr val="accent1">
              <a:lumMod val="20000"/>
              <a:lumOff val="8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xoay</a:t>
            </a:r>
            <a:r>
              <a:rPr lang="en-US" b="1" dirty="0"/>
              <a:t> </a:t>
            </a:r>
            <a:r>
              <a:rPr lang="en-US" b="1" dirty="0" err="1"/>
              <a:t>vô</a:t>
            </a:r>
            <a:r>
              <a:rPr lang="en-US" b="1" dirty="0"/>
              <a:t> </a:t>
            </a:r>
            <a:r>
              <a:rPr lang="en-US" b="1" dirty="0" err="1"/>
              <a:t>lăng</a:t>
            </a:r>
            <a:r>
              <a:rPr lang="en-US" b="1" dirty="0"/>
              <a:t> </a:t>
            </a:r>
          </a:p>
        </p:txBody>
      </p:sp>
      <p:sp>
        <p:nvSpPr>
          <p:cNvPr id="612" name="矩形 45"/>
          <p:cNvSpPr>
            <a:spLocks noChangeArrowheads="1"/>
          </p:cNvSpPr>
          <p:nvPr/>
        </p:nvSpPr>
        <p:spPr bwMode="auto">
          <a:xfrm>
            <a:off x="10676732" y="4557004"/>
            <a:ext cx="1272382" cy="596555"/>
          </a:xfrm>
          <a:prstGeom prst="rect">
            <a:avLst/>
          </a:prstGeom>
          <a:solidFill>
            <a:schemeClr val="accent6">
              <a:lumMod val="40000"/>
              <a:lumOff val="60000"/>
            </a:schemeClr>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b="1" dirty="0" err="1"/>
              <a:t>đẩy</a:t>
            </a:r>
            <a:r>
              <a:rPr lang="en-US" b="1" dirty="0"/>
              <a:t> </a:t>
            </a:r>
            <a:r>
              <a:rPr lang="en-US" b="1" dirty="0" err="1"/>
              <a:t>cửa</a:t>
            </a:r>
            <a:r>
              <a:rPr lang="en-US" b="1" dirty="0"/>
              <a:t> ra </a:t>
            </a:r>
            <a:r>
              <a:rPr lang="en-US" b="1" dirty="0" err="1"/>
              <a:t>vào</a:t>
            </a:r>
            <a:endParaRPr lang="en-US" b="1" dirty="0"/>
          </a:p>
        </p:txBody>
      </p:sp>
      <p:pic>
        <p:nvPicPr>
          <p:cNvPr id="407" name="Picture 406" descr="Momen lực là gì? Những khái niệm cần biết liên quan đến momen lực">
            <a:extLst>
              <a:ext uri="{FF2B5EF4-FFF2-40B4-BE49-F238E27FC236}">
                <a16:creationId xmlns:a16="http://schemas.microsoft.com/office/drawing/2014/main" id="{30433AB9-6C6E-4190-BABC-398C4B29673E}"/>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263" y="236060"/>
            <a:ext cx="4033838" cy="2094717"/>
          </a:xfrm>
          <a:prstGeom prst="rect">
            <a:avLst/>
          </a:prstGeom>
          <a:noFill/>
          <a:ln>
            <a:solidFill>
              <a:schemeClr val="tx1"/>
            </a:solidFill>
          </a:ln>
        </p:spPr>
      </p:pic>
      <p:pic>
        <p:nvPicPr>
          <p:cNvPr id="408" name="Picture 407" descr="Giải thích chi tiết ngẫu lực là gì và bài tập thực hành ngẫu lực (Vật Lý 10)">
            <a:extLst>
              <a:ext uri="{FF2B5EF4-FFF2-40B4-BE49-F238E27FC236}">
                <a16:creationId xmlns:a16="http://schemas.microsoft.com/office/drawing/2014/main" id="{1A70CC8C-ECD7-430A-89F2-02CB8E8AA06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2524" y="58535"/>
            <a:ext cx="3418925" cy="2065153"/>
          </a:xfrm>
          <a:prstGeom prst="rect">
            <a:avLst/>
          </a:prstGeom>
          <a:noFill/>
          <a:ln>
            <a:solidFill>
              <a:schemeClr val="tx1"/>
            </a:solidFill>
          </a:ln>
        </p:spPr>
      </p:pic>
      <p:pic>
        <p:nvPicPr>
          <p:cNvPr id="415" name="Picture 414" descr="TVS - Bài học nhận thức - Trò chơi bập bênh - YouTube">
            <a:extLst>
              <a:ext uri="{FF2B5EF4-FFF2-40B4-BE49-F238E27FC236}">
                <a16:creationId xmlns:a16="http://schemas.microsoft.com/office/drawing/2014/main" id="{15E07549-93E4-403E-80DF-8C800E84C58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263" y="2557444"/>
            <a:ext cx="4027725" cy="1556414"/>
          </a:xfrm>
          <a:prstGeom prst="rect">
            <a:avLst/>
          </a:prstGeom>
          <a:noFill/>
          <a:ln>
            <a:solidFill>
              <a:schemeClr val="tx1"/>
            </a:solidFill>
          </a:ln>
        </p:spPr>
      </p:pic>
      <p:pic>
        <p:nvPicPr>
          <p:cNvPr id="416" name="Picture 415" descr="Cách Mở Ổ Khoá Tay Nắm Tròn Bị Kẹt &amp; Cách Sửa Đơn Giản Hiệu Quả">
            <a:extLst>
              <a:ext uri="{FF2B5EF4-FFF2-40B4-BE49-F238E27FC236}">
                <a16:creationId xmlns:a16="http://schemas.microsoft.com/office/drawing/2014/main" id="{50AB9687-D009-4F4A-A1A9-90907932CBE6}"/>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924676" y="2322575"/>
            <a:ext cx="3381375" cy="1631646"/>
          </a:xfrm>
          <a:prstGeom prst="rect">
            <a:avLst/>
          </a:prstGeom>
          <a:noFill/>
          <a:ln>
            <a:solidFill>
              <a:schemeClr val="tx1"/>
            </a:solidFill>
          </a:ln>
        </p:spPr>
      </p:pic>
      <p:pic>
        <p:nvPicPr>
          <p:cNvPr id="418" name="Picture 417" descr="KỸ NĂNG LÁI THUYỀN BẠN CẦN CÓ LÀ GÌ?">
            <a:extLst>
              <a:ext uri="{FF2B5EF4-FFF2-40B4-BE49-F238E27FC236}">
                <a16:creationId xmlns:a16="http://schemas.microsoft.com/office/drawing/2014/main" id="{C40DE142-BE2B-49B7-8661-AE82A572D65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4263" y="4251485"/>
            <a:ext cx="4067373" cy="1775778"/>
          </a:xfrm>
          <a:prstGeom prst="rect">
            <a:avLst/>
          </a:prstGeom>
          <a:noFill/>
          <a:ln>
            <a:solidFill>
              <a:schemeClr val="tx1"/>
            </a:solidFill>
          </a:ln>
        </p:spPr>
      </p:pic>
      <p:pic>
        <p:nvPicPr>
          <p:cNvPr id="420" name="Picture 419" descr="大力開門進來的男人-插圖素材[96660031] - PIXTA圖庫">
            <a:extLst>
              <a:ext uri="{FF2B5EF4-FFF2-40B4-BE49-F238E27FC236}">
                <a16:creationId xmlns:a16="http://schemas.microsoft.com/office/drawing/2014/main" id="{0E262BCD-C259-4B0A-BB4E-AF5784A41165}"/>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4143133"/>
            <a:ext cx="3311525" cy="1809250"/>
          </a:xfrm>
          <a:prstGeom prst="rect">
            <a:avLst/>
          </a:prstGeom>
          <a:noFill/>
          <a:ln>
            <a:solidFill>
              <a:schemeClr val="tx1"/>
            </a:solidFill>
          </a:ln>
        </p:spPr>
      </p:pic>
      <p:sp>
        <p:nvSpPr>
          <p:cNvPr id="421" name="Rectangle 420"/>
          <p:cNvSpPr/>
          <p:nvPr/>
        </p:nvSpPr>
        <p:spPr>
          <a:xfrm>
            <a:off x="1469567" y="6164890"/>
            <a:ext cx="8321414" cy="619272"/>
          </a:xfrm>
          <a:prstGeom prst="rect">
            <a:avLst/>
          </a:prstGeom>
        </p:spPr>
        <p:txBody>
          <a:bodyPr wrap="square">
            <a:spAutoFit/>
          </a:bodyPr>
          <a:lstStyle/>
          <a:p>
            <a:pPr algn="just">
              <a:lnSpc>
                <a:spcPct val="107000"/>
              </a:lnSpc>
              <a:spcAft>
                <a:spcPts val="0"/>
              </a:spcAft>
            </a:pPr>
            <a:r>
              <a:rPr lang="en-US" sz="3200" dirty="0" smtClean="0">
                <a:solidFill>
                  <a:srgbClr val="FF0000"/>
                </a:solidFill>
                <a:latin typeface="Times New Roman" panose="02020603050405020304" pitchFamily="18" charset="0"/>
                <a:cs typeface="Times New Roman" panose="02020603050405020304" pitchFamily="18" charset="0"/>
              </a:rPr>
              <a:t>V</a:t>
            </a:r>
            <a:r>
              <a:rPr lang="vi-VN" sz="3200" dirty="0" smtClean="0">
                <a:solidFill>
                  <a:srgbClr val="FF0000"/>
                </a:solidFill>
                <a:latin typeface="Times New Roman" panose="02020603050405020304" pitchFamily="18" charset="0"/>
                <a:cs typeface="Times New Roman" panose="02020603050405020304" pitchFamily="18" charset="0"/>
              </a:rPr>
              <a:t>í </a:t>
            </a:r>
            <a:r>
              <a:rPr lang="vi-VN" sz="3200" dirty="0">
                <a:solidFill>
                  <a:srgbClr val="FF0000"/>
                </a:solidFill>
                <a:latin typeface="Times New Roman" panose="02020603050405020304" pitchFamily="18" charset="0"/>
                <a:cs typeface="Times New Roman" panose="02020603050405020304" pitchFamily="18" charset="0"/>
              </a:rPr>
              <a:t>dụ trong thực tế về lực tác dụng làm quay vật.</a:t>
            </a:r>
            <a:endParaRPr lang="en-US" sz="32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455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fill="hold"/>
                                        <p:tgtEl>
                                          <p:spTgt spid="421"/>
                                        </p:tgtEl>
                                        <p:attrNameLst>
                                          <p:attrName>ppt_x</p:attrName>
                                        </p:attrNameLst>
                                      </p:cBhvr>
                                      <p:tavLst>
                                        <p:tav tm="0">
                                          <p:val>
                                            <p:strVal val="#ppt_x"/>
                                          </p:val>
                                        </p:tav>
                                        <p:tav tm="100000">
                                          <p:val>
                                            <p:strVal val="#ppt_x"/>
                                          </p:val>
                                        </p:tav>
                                      </p:tavLst>
                                    </p:anim>
                                    <p:anim calcmode="lin" valueType="num">
                                      <p:cBhvr additive="base">
                                        <p:cTn id="8" dur="500" fill="hold"/>
                                        <p:tgtEl>
                                          <p:spTgt spid="4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07"/>
                                        </p:tgtEl>
                                        <p:attrNameLst>
                                          <p:attrName>style.visibility</p:attrName>
                                        </p:attrNameLst>
                                      </p:cBhvr>
                                      <p:to>
                                        <p:strVal val="visible"/>
                                      </p:to>
                                    </p:set>
                                    <p:animEffect transition="in" filter="barn(inVertical)">
                                      <p:cBhvr>
                                        <p:cTn id="13" dur="500"/>
                                        <p:tgtEl>
                                          <p:spTgt spid="40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90"/>
                                        </p:tgtEl>
                                        <p:attrNameLst>
                                          <p:attrName>style.visibility</p:attrName>
                                        </p:attrNameLst>
                                      </p:cBhvr>
                                      <p:to>
                                        <p:strVal val="visible"/>
                                      </p:to>
                                    </p:set>
                                    <p:animEffect transition="in" filter="barn(inVertical)">
                                      <p:cBhvr>
                                        <p:cTn id="16" dur="500"/>
                                        <p:tgtEl>
                                          <p:spTgt spid="59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57"/>
                                        </p:tgtEl>
                                        <p:attrNameLst>
                                          <p:attrName>style.visibility</p:attrName>
                                        </p:attrNameLst>
                                      </p:cBhvr>
                                      <p:to>
                                        <p:strVal val="visible"/>
                                      </p:to>
                                    </p:set>
                                    <p:animEffect transition="in" filter="barn(inVertical)">
                                      <p:cBhvr>
                                        <p:cTn id="21" dur="500"/>
                                        <p:tgtEl>
                                          <p:spTgt spid="35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08"/>
                                        </p:tgtEl>
                                        <p:attrNameLst>
                                          <p:attrName>style.visibility</p:attrName>
                                        </p:attrNameLst>
                                      </p:cBhvr>
                                      <p:to>
                                        <p:strVal val="visible"/>
                                      </p:to>
                                    </p:set>
                                    <p:animEffect transition="in" filter="barn(inVertical)">
                                      <p:cBhvr>
                                        <p:cTn id="26" dur="500"/>
                                        <p:tgtEl>
                                          <p:spTgt spid="40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91"/>
                                        </p:tgtEl>
                                        <p:attrNameLst>
                                          <p:attrName>style.visibility</p:attrName>
                                        </p:attrNameLst>
                                      </p:cBhvr>
                                      <p:to>
                                        <p:strVal val="visible"/>
                                      </p:to>
                                    </p:set>
                                    <p:animEffect transition="in" filter="barn(inVertical)">
                                      <p:cBhvr>
                                        <p:cTn id="29" dur="500"/>
                                        <p:tgtEl>
                                          <p:spTgt spid="59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15"/>
                                        </p:tgtEl>
                                        <p:attrNameLst>
                                          <p:attrName>style.visibility</p:attrName>
                                        </p:attrNameLst>
                                      </p:cBhvr>
                                      <p:to>
                                        <p:strVal val="visible"/>
                                      </p:to>
                                    </p:set>
                                    <p:animEffect transition="in" filter="barn(inVertical)">
                                      <p:cBhvr>
                                        <p:cTn id="34" dur="500"/>
                                        <p:tgtEl>
                                          <p:spTgt spid="415"/>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05"/>
                                        </p:tgtEl>
                                        <p:attrNameLst>
                                          <p:attrName>style.visibility</p:attrName>
                                        </p:attrNameLst>
                                      </p:cBhvr>
                                      <p:to>
                                        <p:strVal val="visible"/>
                                      </p:to>
                                    </p:set>
                                    <p:animEffect transition="in" filter="barn(inVertical)">
                                      <p:cBhvr>
                                        <p:cTn id="37" dur="500"/>
                                        <p:tgtEl>
                                          <p:spTgt spid="60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16"/>
                                        </p:tgtEl>
                                        <p:attrNameLst>
                                          <p:attrName>style.visibility</p:attrName>
                                        </p:attrNameLst>
                                      </p:cBhvr>
                                      <p:to>
                                        <p:strVal val="visible"/>
                                      </p:to>
                                    </p:set>
                                    <p:animEffect transition="in" filter="barn(inVertical)">
                                      <p:cBhvr>
                                        <p:cTn id="42" dur="500"/>
                                        <p:tgtEl>
                                          <p:spTgt spid="416"/>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607"/>
                                        </p:tgtEl>
                                        <p:attrNameLst>
                                          <p:attrName>style.visibility</p:attrName>
                                        </p:attrNameLst>
                                      </p:cBhvr>
                                      <p:to>
                                        <p:strVal val="visible"/>
                                      </p:to>
                                    </p:set>
                                    <p:animEffect transition="in" filter="barn(inVertical)">
                                      <p:cBhvr>
                                        <p:cTn id="45" dur="500"/>
                                        <p:tgtEl>
                                          <p:spTgt spid="60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18"/>
                                        </p:tgtEl>
                                        <p:attrNameLst>
                                          <p:attrName>style.visibility</p:attrName>
                                        </p:attrNameLst>
                                      </p:cBhvr>
                                      <p:to>
                                        <p:strVal val="visible"/>
                                      </p:to>
                                    </p:set>
                                    <p:animEffect transition="in" filter="barn(inVertical)">
                                      <p:cBhvr>
                                        <p:cTn id="50" dur="500"/>
                                        <p:tgtEl>
                                          <p:spTgt spid="41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609"/>
                                        </p:tgtEl>
                                        <p:attrNameLst>
                                          <p:attrName>style.visibility</p:attrName>
                                        </p:attrNameLst>
                                      </p:cBhvr>
                                      <p:to>
                                        <p:strVal val="visible"/>
                                      </p:to>
                                    </p:set>
                                    <p:animEffect transition="in" filter="barn(inVertical)">
                                      <p:cBhvr>
                                        <p:cTn id="53" dur="500"/>
                                        <p:tgtEl>
                                          <p:spTgt spid="60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20"/>
                                        </p:tgtEl>
                                        <p:attrNameLst>
                                          <p:attrName>style.visibility</p:attrName>
                                        </p:attrNameLst>
                                      </p:cBhvr>
                                      <p:to>
                                        <p:strVal val="visible"/>
                                      </p:to>
                                    </p:set>
                                    <p:animEffect transition="in" filter="barn(inVertical)">
                                      <p:cBhvr>
                                        <p:cTn id="58" dur="500"/>
                                        <p:tgtEl>
                                          <p:spTgt spid="420"/>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612"/>
                                        </p:tgtEl>
                                        <p:attrNameLst>
                                          <p:attrName>style.visibility</p:attrName>
                                        </p:attrNameLst>
                                      </p:cBhvr>
                                      <p:to>
                                        <p:strVal val="visible"/>
                                      </p:to>
                                    </p:set>
                                    <p:animEffect transition="in" filter="barn(inVertical)">
                                      <p:cBhvr>
                                        <p:cTn id="61" dur="500"/>
                                        <p:tgtEl>
                                          <p:spTgt spid="612"/>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604"/>
                                        </p:tgtEl>
                                        <p:attrNameLst>
                                          <p:attrName>style.visibility</p:attrName>
                                        </p:attrNameLst>
                                      </p:cBhvr>
                                      <p:to>
                                        <p:strVal val="visible"/>
                                      </p:to>
                                    </p:set>
                                    <p:animEffect transition="in" filter="barn(inVertical)">
                                      <p:cBhvr>
                                        <p:cTn id="66" dur="500"/>
                                        <p:tgtEl>
                                          <p:spTgt spid="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0" animBg="1"/>
      <p:bldP spid="590" grpId="0" animBg="1"/>
      <p:bldP spid="591" grpId="0" animBg="1"/>
      <p:bldP spid="605" grpId="0" animBg="1"/>
      <p:bldP spid="607" grpId="0" animBg="1"/>
      <p:bldP spid="609" grpId="0" animBg="1"/>
      <p:bldP spid="612" grpId="0" animBg="1"/>
      <p:bldP spid="4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3173" y="323900"/>
            <a:ext cx="3301364"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II. MOMENT LỰC</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293173" y="945701"/>
            <a:ext cx="2292371"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127EF7-5E01-4054-8F21-658231BC7326}"/>
              </a:ext>
            </a:extLst>
          </p:cNvPr>
          <p:cNvSpPr txBox="1"/>
          <p:nvPr/>
        </p:nvSpPr>
        <p:spPr>
          <a:xfrm>
            <a:off x="266339" y="1606735"/>
            <a:ext cx="5603129"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nghiệm</a:t>
            </a:r>
            <a:r>
              <a:rPr lang="en-US" sz="2800" dirty="0">
                <a:latin typeface="Times New Roman" panose="02020603050405020304" pitchFamily="18" charset="0"/>
                <a:cs typeface="Times New Roman" panose="02020603050405020304" pitchFamily="18" charset="0"/>
              </a:rPr>
              <a:t>: H18.1 SGK/76</a:t>
            </a:r>
          </a:p>
        </p:txBody>
      </p:sp>
      <p:sp>
        <p:nvSpPr>
          <p:cNvPr id="9" name="TextBox 8">
            <a:extLst>
              <a:ext uri="{FF2B5EF4-FFF2-40B4-BE49-F238E27FC236}">
                <a16:creationId xmlns:a16="http://schemas.microsoft.com/office/drawing/2014/main" id="{DB76323A-2AA8-4F96-8D6F-35D4D4AB5C72}"/>
              </a:ext>
            </a:extLst>
          </p:cNvPr>
          <p:cNvSpPr txBox="1"/>
          <p:nvPr/>
        </p:nvSpPr>
        <p:spPr>
          <a:xfrm>
            <a:off x="293173" y="2188916"/>
            <a:ext cx="2035427" cy="523220"/>
          </a:xfrm>
          <a:prstGeom prst="rect">
            <a:avLst/>
          </a:prstGeom>
          <a:noFill/>
        </p:spPr>
        <p:txBody>
          <a:bodyPr wrap="square" rtlCol="0">
            <a:spAutoFit/>
          </a:bodyPr>
          <a:lstStyle/>
          <a:p>
            <a:pPr algn="l"/>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Tiến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hành</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76323A-2AA8-4F96-8D6F-35D4D4AB5C72}"/>
              </a:ext>
            </a:extLst>
          </p:cNvPr>
          <p:cNvSpPr txBox="1"/>
          <p:nvPr/>
        </p:nvSpPr>
        <p:spPr>
          <a:xfrm>
            <a:off x="293173" y="2797486"/>
            <a:ext cx="8010558" cy="954107"/>
          </a:xfrm>
          <a:prstGeom prst="rect">
            <a:avLst/>
          </a:prstGeom>
          <a:noFill/>
        </p:spPr>
        <p:txBody>
          <a:bodyPr wrap="square" rtlCol="0">
            <a:spAutoFit/>
          </a:bodyPr>
          <a:lstStyle/>
          <a:p>
            <a:pPr algn="l"/>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Lần</a:t>
            </a:r>
            <a:r>
              <a:rPr lang="en-US" sz="2800" b="1" dirty="0">
                <a:solidFill>
                  <a:srgbClr val="00B050"/>
                </a:solidFill>
                <a:latin typeface="Times New Roman" panose="02020603050405020304" pitchFamily="18" charset="0"/>
                <a:cs typeface="Times New Roman" panose="02020603050405020304" pitchFamily="18" charset="0"/>
              </a:rPr>
              <a:t> 1</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a:t>
            </a:r>
          </a:p>
        </p:txBody>
      </p:sp>
      <p:pic>
        <p:nvPicPr>
          <p:cNvPr id="11" name="Picture 10"/>
          <p:cNvPicPr>
            <a:picLocks noChangeAspect="1"/>
          </p:cNvPicPr>
          <p:nvPr/>
        </p:nvPicPr>
        <p:blipFill>
          <a:blip r:embed="rId2"/>
          <a:stretch>
            <a:fillRect/>
          </a:stretch>
        </p:blipFill>
        <p:spPr>
          <a:xfrm>
            <a:off x="8466083" y="1008994"/>
            <a:ext cx="3484179" cy="4460146"/>
          </a:xfrm>
          <a:prstGeom prst="rect">
            <a:avLst/>
          </a:prstGeom>
        </p:spPr>
      </p:pic>
      <p:sp>
        <p:nvSpPr>
          <p:cNvPr id="12" name="TextBox 11">
            <a:extLst>
              <a:ext uri="{FF2B5EF4-FFF2-40B4-BE49-F238E27FC236}">
                <a16:creationId xmlns:a16="http://schemas.microsoft.com/office/drawing/2014/main" id="{DB76323A-2AA8-4F96-8D6F-35D4D4AB5C72}"/>
              </a:ext>
            </a:extLst>
          </p:cNvPr>
          <p:cNvSpPr txBox="1"/>
          <p:nvPr/>
        </p:nvSpPr>
        <p:spPr>
          <a:xfrm>
            <a:off x="266339" y="3890676"/>
            <a:ext cx="8010558" cy="954107"/>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Lần</a:t>
            </a:r>
            <a:r>
              <a:rPr lang="en-US" sz="2800" b="1" dirty="0">
                <a:solidFill>
                  <a:srgbClr val="00B050"/>
                </a:solidFill>
                <a:latin typeface="Times New Roman" panose="02020603050405020304" pitchFamily="18" charset="0"/>
                <a:cs typeface="Times New Roman" panose="02020603050405020304" pitchFamily="18" charset="0"/>
              </a:rPr>
              <a:t> 2</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Treo 2</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1</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C</a:t>
            </a:r>
          </a:p>
        </p:txBody>
      </p:sp>
      <p:sp>
        <p:nvSpPr>
          <p:cNvPr id="13" name="TextBox 12">
            <a:extLst>
              <a:ext uri="{FF2B5EF4-FFF2-40B4-BE49-F238E27FC236}">
                <a16:creationId xmlns:a16="http://schemas.microsoft.com/office/drawing/2014/main" id="{DB76323A-2AA8-4F96-8D6F-35D4D4AB5C72}"/>
              </a:ext>
            </a:extLst>
          </p:cNvPr>
          <p:cNvSpPr txBox="1"/>
          <p:nvPr/>
        </p:nvSpPr>
        <p:spPr>
          <a:xfrm>
            <a:off x="266340" y="4914324"/>
            <a:ext cx="8010558" cy="954107"/>
          </a:xfrm>
          <a:prstGeom prst="rect">
            <a:avLst/>
          </a:prstGeom>
          <a:noFill/>
        </p:spPr>
        <p:txBody>
          <a:bodyPr wrap="square" rtlCol="0">
            <a:spAutoFit/>
          </a:bodyPr>
          <a:lstStyle/>
          <a:p>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Lần</a:t>
            </a:r>
            <a:r>
              <a:rPr lang="en-US" sz="2800" b="1" dirty="0">
                <a:solidFill>
                  <a:srgbClr val="00B050"/>
                </a:solidFill>
                <a:latin typeface="Times New Roman" panose="02020603050405020304" pitchFamily="18" charset="0"/>
                <a:cs typeface="Times New Roman" panose="02020603050405020304" pitchFamily="18" charset="0"/>
              </a:rPr>
              <a:t> 3</a:t>
            </a:r>
            <a:r>
              <a:rPr lang="en-US" sz="2800" b="1" dirty="0" smtClean="0">
                <a:solidFill>
                  <a:srgbClr val="00B050"/>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Treo 1</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1</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C</a:t>
            </a:r>
          </a:p>
        </p:txBody>
      </p:sp>
      <p:sp>
        <p:nvSpPr>
          <p:cNvPr id="14" name="TextBox 13">
            <a:extLst>
              <a:ext uri="{FF2B5EF4-FFF2-40B4-BE49-F238E27FC236}">
                <a16:creationId xmlns:a16="http://schemas.microsoft.com/office/drawing/2014/main" id="{DB76323A-2AA8-4F96-8D6F-35D4D4AB5C72}"/>
              </a:ext>
            </a:extLst>
          </p:cNvPr>
          <p:cNvSpPr txBox="1"/>
          <p:nvPr/>
        </p:nvSpPr>
        <p:spPr>
          <a:xfrm>
            <a:off x="266339" y="5967145"/>
            <a:ext cx="11683923" cy="523220"/>
          </a:xfrm>
          <a:prstGeom prst="rect">
            <a:avLst/>
          </a:prstGeom>
          <a:noFill/>
        </p:spPr>
        <p:txBody>
          <a:bodyPr wrap="square" rtlCol="0">
            <a:spAutoFi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9927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0-#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0-#ppt_w/2"/>
                                          </p:val>
                                        </p:tav>
                                        <p:tav tm="100000">
                                          <p:val>
                                            <p:strVal val="#ppt_x"/>
                                          </p:val>
                                        </p:tav>
                                      </p:tavLst>
                                    </p:anim>
                                    <p:anim calcmode="lin" valueType="num">
                                      <p:cBhvr additive="base">
                                        <p:cTn id="3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0-#ppt_w/2"/>
                                          </p:val>
                                        </p:tav>
                                        <p:tav tm="100000">
                                          <p:val>
                                            <p:strVal val="#ppt_x"/>
                                          </p:val>
                                        </p:tav>
                                      </p:tavLst>
                                    </p:anim>
                                    <p:anim calcmode="lin" valueType="num">
                                      <p:cBhvr additive="base">
                                        <p:cTn id="4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0-#ppt_w/2"/>
                                          </p:val>
                                        </p:tav>
                                        <p:tav tm="100000">
                                          <p:val>
                                            <p:strVal val="#ppt_x"/>
                                          </p:val>
                                        </p:tav>
                                      </p:tavLst>
                                    </p:anim>
                                    <p:anim calcmode="lin" valueType="num">
                                      <p:cBhvr additive="base">
                                        <p:cTn id="4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0-#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264458437"/>
              </p:ext>
            </p:extLst>
          </p:nvPr>
        </p:nvGraphicFramePr>
        <p:xfrm>
          <a:off x="216409" y="2512929"/>
          <a:ext cx="11734799" cy="4287380"/>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668000">
                <a:tc gridSpan="4">
                  <a:txBody>
                    <a:bodyPr/>
                    <a:lstStyle/>
                    <a:p>
                      <a:pPr algn="ctr">
                        <a:lnSpc>
                          <a:spcPct val="115000"/>
                        </a:lnSpc>
                        <a:spcBef>
                          <a:spcPts val="200"/>
                        </a:spcBef>
                        <a:spcAft>
                          <a:spcPts val="0"/>
                        </a:spcAft>
                      </a:pPr>
                      <a:r>
                        <a:rPr lang="en-US" sz="2400" dirty="0">
                          <a:solidFill>
                            <a:srgbClr val="FF0000"/>
                          </a:solidFill>
                          <a:effectLst/>
                          <a:latin typeface="Times New Roman" panose="02020603050405020304" pitchFamily="18" charset="0"/>
                          <a:cs typeface="Times New Roman" panose="02020603050405020304" pitchFamily="18" charset="0"/>
                        </a:rPr>
                        <a:t>PHIẾU HỌC TẬP 2</a:t>
                      </a:r>
                    </a:p>
                    <a:p>
                      <a:pPr algn="ctr">
                        <a:lnSpc>
                          <a:spcPct val="115000"/>
                        </a:lnSpc>
                        <a:spcBef>
                          <a:spcPts val="200"/>
                        </a:spcBef>
                        <a:spcAft>
                          <a:spcPts val="0"/>
                        </a:spcAft>
                      </a:pPr>
                      <a:r>
                        <a:rPr lang="en-US" sz="2400" dirty="0" err="1">
                          <a:solidFill>
                            <a:srgbClr val="FF0000"/>
                          </a:solidFill>
                          <a:effectLst/>
                          <a:latin typeface="Times New Roman" panose="02020603050405020304" pitchFamily="18" charset="0"/>
                          <a:cs typeface="Times New Roman" panose="02020603050405020304" pitchFamily="18" charset="0"/>
                        </a:rPr>
                        <a:t>Làm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thí</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nghiệm</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và</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điền</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vào</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bảng</a:t>
                      </a:r>
                      <a:r>
                        <a:rPr lang="en-US" sz="2400" dirty="0">
                          <a:solidFill>
                            <a:srgbClr val="FF0000"/>
                          </a:solidFill>
                          <a:effectLst/>
                          <a:latin typeface="Times New Roman" panose="02020603050405020304" pitchFamily="18" charset="0"/>
                          <a:cs typeface="Times New Roman" panose="02020603050405020304" pitchFamily="18" charset="0"/>
                        </a:rPr>
                        <a:t> </a:t>
                      </a:r>
                      <a:r>
                        <a:rPr lang="en-US" sz="2400" dirty="0" err="1">
                          <a:solidFill>
                            <a:srgbClr val="FF0000"/>
                          </a:solidFill>
                          <a:effectLst/>
                          <a:latin typeface="Times New Roman" panose="02020603050405020304" pitchFamily="18" charset="0"/>
                          <a:cs typeface="Times New Roman" panose="02020603050405020304" pitchFamily="18" charset="0"/>
                        </a:rPr>
                        <a:t>sau</a:t>
                      </a:r>
                      <a:r>
                        <a:rPr lang="en-US" sz="2400" dirty="0">
                          <a:solidFill>
                            <a:srgbClr val="FF0000"/>
                          </a:solidFill>
                          <a:effectLst/>
                          <a:latin typeface="Times New Roman" panose="02020603050405020304" pitchFamily="18" charset="0"/>
                          <a:cs typeface="Times New Roman" panose="02020603050405020304" pitchFamily="18" charset="0"/>
                        </a:rPr>
                        <a:t>:</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658304">
                <a:tc>
                  <a:txBody>
                    <a:bodyPr/>
                    <a:lstStyle/>
                    <a:p>
                      <a:pPr algn="ctr">
                        <a:lnSpc>
                          <a:spcPct val="115000"/>
                        </a:lnSpc>
                        <a:spcBef>
                          <a:spcPts val="200"/>
                        </a:spcBef>
                        <a:spcAft>
                          <a:spcPts val="0"/>
                        </a:spcAft>
                      </a:pPr>
                      <a:r>
                        <a:rPr lang="en-US" sz="2400" dirty="0" err="1">
                          <a:solidFill>
                            <a:srgbClr val="00B050"/>
                          </a:solidFill>
                          <a:effectLst/>
                          <a:latin typeface="Times New Roman" panose="02020603050405020304" pitchFamily="18" charset="0"/>
                          <a:cs typeface="Times New Roman" panose="02020603050405020304" pitchFamily="18" charset="0"/>
                        </a:rPr>
                        <a:t>Vị</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trí</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treo</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quả</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nặng</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400" dirty="0" err="1">
                          <a:solidFill>
                            <a:srgbClr val="00B050"/>
                          </a:solidFill>
                          <a:effectLst/>
                          <a:latin typeface="Times New Roman" panose="02020603050405020304" pitchFamily="18" charset="0"/>
                          <a:cs typeface="Times New Roman" panose="02020603050405020304" pitchFamily="18" charset="0"/>
                        </a:rPr>
                        <a:t>Độ</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lớn</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của</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lực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tác</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dụng</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vào</a:t>
                      </a:r>
                      <a:r>
                        <a:rPr lang="en-US" sz="2400" dirty="0">
                          <a:solidFill>
                            <a:srgbClr val="00B050"/>
                          </a:solidFill>
                          <a:effectLst/>
                          <a:latin typeface="Times New Roman" panose="02020603050405020304" pitchFamily="18" charset="0"/>
                          <a:cs typeface="Times New Roman" panose="02020603050405020304" pitchFamily="18" charset="0"/>
                        </a:rPr>
                        <a:t> 2 </a:t>
                      </a:r>
                      <a:r>
                        <a:rPr lang="en-US" sz="2400" dirty="0" err="1">
                          <a:solidFill>
                            <a:srgbClr val="00B050"/>
                          </a:solidFill>
                          <a:effectLst/>
                          <a:latin typeface="Times New Roman" panose="02020603050405020304" pitchFamily="18" charset="0"/>
                          <a:cs typeface="Times New Roman" panose="02020603050405020304" pitchFamily="18" charset="0"/>
                        </a:rPr>
                        <a:t>đầu</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thanh</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400" dirty="0" err="1">
                          <a:solidFill>
                            <a:srgbClr val="00B050"/>
                          </a:solidFill>
                          <a:effectLst/>
                          <a:latin typeface="Times New Roman" panose="02020603050405020304" pitchFamily="18" charset="0"/>
                          <a:cs typeface="Times New Roman" panose="02020603050405020304" pitchFamily="18" charset="0"/>
                        </a:rPr>
                        <a:t>Khoảng</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cách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giá</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của</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lực</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400" dirty="0" err="1">
                          <a:solidFill>
                            <a:srgbClr val="00B050"/>
                          </a:solidFill>
                          <a:effectLst/>
                          <a:latin typeface="Times New Roman" panose="02020603050405020304" pitchFamily="18" charset="0"/>
                          <a:cs typeface="Times New Roman" panose="02020603050405020304" pitchFamily="18" charset="0"/>
                        </a:rPr>
                        <a:t>Trạng</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thái</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của</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thanh</a:t>
                      </a:r>
                      <a:r>
                        <a:rPr lang="en-US" sz="2400" dirty="0">
                          <a:solidFill>
                            <a:srgbClr val="00B050"/>
                          </a:solidFill>
                          <a:effectLst/>
                          <a:latin typeface="Times New Roman" panose="02020603050405020304" pitchFamily="18" charset="0"/>
                          <a:cs typeface="Times New Roman" panose="02020603050405020304" pitchFamily="18" charset="0"/>
                        </a:rPr>
                        <a:t> </a:t>
                      </a:r>
                      <a:r>
                        <a:rPr lang="en-US" sz="2400" dirty="0" err="1">
                          <a:solidFill>
                            <a:srgbClr val="00B050"/>
                          </a:solidFill>
                          <a:effectLst/>
                          <a:latin typeface="Times New Roman" panose="02020603050405020304" pitchFamily="18" charset="0"/>
                          <a:cs typeface="Times New Roman" panose="02020603050405020304" pitchFamily="18" charset="0"/>
                        </a:rPr>
                        <a:t>ngang</a:t>
                      </a:r>
                      <a:endParaRPr lang="en-US" sz="24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0948154"/>
                  </a:ext>
                </a:extLst>
              </a:tr>
              <a:tr h="643644">
                <a:tc>
                  <a:txBody>
                    <a:bodyPr/>
                    <a:lstStyle/>
                    <a:p>
                      <a:pPr>
                        <a:lnSpc>
                          <a:spcPct val="115000"/>
                        </a:lnSpc>
                        <a:spcBef>
                          <a:spcPts val="200"/>
                        </a:spcBef>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Treo </a:t>
                      </a:r>
                      <a:r>
                        <a:rPr lang="en-US" sz="2400" b="0" dirty="0" err="1">
                          <a:solidFill>
                            <a:schemeClr val="tx1"/>
                          </a:solidFill>
                          <a:effectLst/>
                          <a:latin typeface="Times New Roman" panose="02020603050405020304" pitchFamily="18" charset="0"/>
                          <a:cs typeface="Times New Roman" panose="02020603050405020304" pitchFamily="18" charset="0"/>
                        </a:rPr>
                        <a:t>đồng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thời</a:t>
                      </a:r>
                      <a:r>
                        <a:rPr lang="en-US" sz="2400" b="0" dirty="0">
                          <a:solidFill>
                            <a:schemeClr val="tx1"/>
                          </a:solidFill>
                          <a:effectLst/>
                          <a:latin typeface="Times New Roman" panose="02020603050405020304" pitchFamily="18" charset="0"/>
                          <a:cs typeface="Times New Roman" panose="02020603050405020304" pitchFamily="18" charset="0"/>
                        </a:rPr>
                        <a:t> 2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nặng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giống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nhau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vào</a:t>
                      </a:r>
                      <a:r>
                        <a:rPr lang="en-US" sz="2400" b="0" dirty="0">
                          <a:solidFill>
                            <a:schemeClr val="tx1"/>
                          </a:solidFill>
                          <a:effectLst/>
                          <a:latin typeface="Times New Roman" panose="02020603050405020304" pitchFamily="18" charset="0"/>
                          <a:cs typeface="Times New Roman" panose="02020603050405020304" pitchFamily="18" charset="0"/>
                        </a:rPr>
                        <a:t> 2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A, C</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baseline="-250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780888"/>
                  </a:ext>
                </a:extLst>
              </a:tr>
              <a:tr h="643644">
                <a:tc>
                  <a:txBody>
                    <a:bodyPr/>
                    <a:lstStyle/>
                    <a:p>
                      <a:pPr>
                        <a:lnSpc>
                          <a:spcPct val="115000"/>
                        </a:lnSpc>
                        <a:spcBef>
                          <a:spcPts val="200"/>
                        </a:spcBef>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Treo 2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nặng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A, 1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nặng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C</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83280"/>
                  </a:ext>
                </a:extLst>
              </a:tr>
              <a:tr h="896988">
                <a:tc>
                  <a:txBody>
                    <a:bodyPr/>
                    <a:lstStyle/>
                    <a:p>
                      <a:pPr>
                        <a:lnSpc>
                          <a:spcPct val="115000"/>
                        </a:lnSpc>
                        <a:spcBef>
                          <a:spcPts val="200"/>
                        </a:spcBef>
                        <a:spcAft>
                          <a:spcPts val="0"/>
                        </a:spcAft>
                      </a:pPr>
                      <a:r>
                        <a:rPr lang="en-US" sz="2400" b="0" dirty="0">
                          <a:solidFill>
                            <a:schemeClr val="tx1"/>
                          </a:solidFill>
                          <a:effectLst/>
                          <a:latin typeface="Times New Roman" panose="02020603050405020304" pitchFamily="18" charset="0"/>
                          <a:cs typeface="Times New Roman" panose="02020603050405020304" pitchFamily="18" charset="0"/>
                        </a:rPr>
                        <a:t>Treo 1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nặng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giống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nhau</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B, 1 </a:t>
                      </a:r>
                      <a:r>
                        <a:rPr lang="en-US" sz="2400" b="0" dirty="0" err="1">
                          <a:solidFill>
                            <a:schemeClr val="tx1"/>
                          </a:solidFill>
                          <a:effectLst/>
                          <a:latin typeface="Times New Roman" panose="02020603050405020304" pitchFamily="18" charset="0"/>
                          <a:cs typeface="Times New Roman" panose="02020603050405020304" pitchFamily="18" charset="0"/>
                        </a:rPr>
                        <a:t>quả</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nặng</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vào</a:t>
                      </a:r>
                      <a:r>
                        <a:rPr lang="en-US" sz="2400" b="0" dirty="0">
                          <a:solidFill>
                            <a:schemeClr val="tx1"/>
                          </a:solidFill>
                          <a:effectLst/>
                          <a:latin typeface="Times New Roman" panose="02020603050405020304" pitchFamily="18" charset="0"/>
                          <a:cs typeface="Times New Roman" panose="02020603050405020304" pitchFamily="18" charset="0"/>
                        </a:rPr>
                        <a:t> </a:t>
                      </a:r>
                      <a:r>
                        <a:rPr lang="en-US" sz="2400" b="0" dirty="0" err="1">
                          <a:solidFill>
                            <a:schemeClr val="tx1"/>
                          </a:solidFill>
                          <a:effectLst/>
                          <a:latin typeface="Times New Roman" panose="02020603050405020304" pitchFamily="18" charset="0"/>
                          <a:cs typeface="Times New Roman" panose="02020603050405020304" pitchFamily="18" charset="0"/>
                        </a:rPr>
                        <a:t>điểm</a:t>
                      </a:r>
                      <a:r>
                        <a:rPr lang="en-US" sz="2400" b="0" dirty="0">
                          <a:solidFill>
                            <a:schemeClr val="tx1"/>
                          </a:solidFill>
                          <a:effectLst/>
                          <a:latin typeface="Times New Roman" panose="02020603050405020304" pitchFamily="18" charset="0"/>
                          <a:cs typeface="Times New Roman" panose="02020603050405020304" pitchFamily="18" charset="0"/>
                        </a:rPr>
                        <a:t> C</a:t>
                      </a:r>
                      <a:endParaRPr lang="en-US" sz="2400" b="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15000"/>
                        </a:lnSpc>
                        <a:spcBef>
                          <a:spcPts val="200"/>
                        </a:spcBef>
                        <a:spcAft>
                          <a:spcPts val="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240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3711" marR="2371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2986654"/>
                  </a:ext>
                </a:extLst>
              </a:tr>
            </a:tbl>
          </a:graphicData>
        </a:graphic>
      </p:graphicFrame>
      <p:sp>
        <p:nvSpPr>
          <p:cNvPr id="5" name="Rectangle 4">
            <a:extLst>
              <a:ext uri="{FF2B5EF4-FFF2-40B4-BE49-F238E27FC236}">
                <a16:creationId xmlns:a16="http://schemas.microsoft.com/office/drawing/2014/main" id="{BE867F86-8B07-4249-A975-949019B94715}"/>
              </a:ext>
            </a:extLst>
          </p:cNvPr>
          <p:cNvSpPr/>
          <p:nvPr/>
        </p:nvSpPr>
        <p:spPr>
          <a:xfrm>
            <a:off x="286603" y="313352"/>
            <a:ext cx="11785978" cy="2199577"/>
          </a:xfrm>
          <a:prstGeom prst="rect">
            <a:avLst/>
          </a:prstGeom>
        </p:spPr>
        <p:txBody>
          <a:bodyPr wrap="square">
            <a:spAutoFit/>
          </a:bodyPr>
          <a:lstStyle/>
          <a:p>
            <a:pPr algn="ctr">
              <a:lnSpc>
                <a:spcPct val="115000"/>
              </a:lnSpc>
              <a:spcBef>
                <a:spcPts val="200"/>
              </a:spcBef>
              <a:spcAft>
                <a:spcPts val="0"/>
              </a:spcAft>
            </a:pPr>
            <a:r>
              <a:rPr lang="en-US" sz="2400" b="1" dirty="0" err="1">
                <a:latin typeface="Arial" panose="020B0604020202020204" pitchFamily="34" charset="0"/>
                <a:ea typeface="Times New Roman" panose="02020603050405020304" pitchFamily="18" charset="0"/>
                <a:cs typeface="Arial" panose="020B0604020202020204" pitchFamily="34" charset="0"/>
              </a:rPr>
              <a:t>Thí</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nghiệm</a:t>
            </a:r>
            <a:r>
              <a:rPr lang="en-US" sz="2400" b="1" dirty="0">
                <a:latin typeface="Arial" panose="020B0604020202020204" pitchFamily="34" charset="0"/>
                <a:ea typeface="Times New Roman" panose="02020603050405020304" pitchFamily="18" charset="0"/>
                <a:cs typeface="Arial" panose="020B0604020202020204" pitchFamily="34" charset="0"/>
              </a:rPr>
              <a:t> </a:t>
            </a:r>
          </a:p>
          <a:p>
            <a:pPr>
              <a:lnSpc>
                <a:spcPct val="115000"/>
              </a:lnSpc>
              <a:spcBef>
                <a:spcPts val="200"/>
              </a:spcBef>
              <a:spcAft>
                <a:spcPts val="0"/>
              </a:spcAft>
            </a:pPr>
            <a:r>
              <a:rPr lang="en-US" sz="2000" dirty="0" smtClean="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1: </a:t>
            </a:r>
            <a:r>
              <a:rPr lang="en-US" sz="2000" dirty="0" err="1">
                <a:latin typeface="Arial" panose="020B0604020202020204" pitchFamily="34" charset="0"/>
                <a:ea typeface="Times New Roman" panose="02020603050405020304" pitchFamily="18" charset="0"/>
                <a:cs typeface="Arial" panose="020B0604020202020204" pitchFamily="34" charset="0"/>
              </a:rPr>
              <a:t>Bố</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trí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thí</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nghiệm</a:t>
            </a:r>
            <a:r>
              <a:rPr lang="en-US" sz="2000" dirty="0">
                <a:latin typeface="Arial" panose="020B0604020202020204" pitchFamily="34" charset="0"/>
                <a:ea typeface="Times New Roman" panose="02020603050405020304" pitchFamily="18" charset="0"/>
                <a:cs typeface="Arial" panose="020B0604020202020204" pitchFamily="34" charset="0"/>
              </a:rPr>
              <a:t> ở </a:t>
            </a:r>
            <a:r>
              <a:rPr lang="en-US" sz="2000" dirty="0" err="1">
                <a:latin typeface="Arial" panose="020B0604020202020204" pitchFamily="34" charset="0"/>
                <a:ea typeface="Times New Roman" panose="02020603050405020304" pitchFamily="18" charset="0"/>
                <a:cs typeface="Arial" panose="020B0604020202020204" pitchFamily="34" charset="0"/>
              </a:rPr>
              <a:t>Hình</a:t>
            </a:r>
            <a:r>
              <a:rPr lang="en-US" sz="2000" dirty="0">
                <a:latin typeface="Arial" panose="020B0604020202020204" pitchFamily="34" charset="0"/>
                <a:ea typeface="Times New Roman" panose="02020603050405020304" pitchFamily="18" charset="0"/>
                <a:cs typeface="Arial" panose="020B0604020202020204" pitchFamily="34" charset="0"/>
              </a:rPr>
              <a:t> 18.1 SGK</a:t>
            </a:r>
          </a:p>
          <a:p>
            <a:pPr algn="just">
              <a:lnSpc>
                <a:spcPct val="115000"/>
              </a:lnSpc>
              <a:spcBef>
                <a:spcPts val="200"/>
              </a:spcBef>
              <a:spcAft>
                <a:spcPts val="0"/>
              </a:spcAft>
            </a:pPr>
            <a:r>
              <a:rPr lang="en-US" sz="2000" dirty="0">
                <a:latin typeface="Arial" panose="020B0604020202020204" pitchFamily="34" charset="0"/>
                <a:ea typeface="Times New Roman" panose="02020603050405020304" pitchFamily="18" charset="0"/>
                <a:cs typeface="Arial" panose="020B0604020202020204" pitchFamily="34" charset="0"/>
              </a:rPr>
              <a:t>B</a:t>
            </a:r>
            <a:r>
              <a:rPr lang="vi-VN" sz="2000" dirty="0">
                <a:latin typeface="Arial" panose="020B0604020202020204" pitchFamily="34" charset="0"/>
                <a:ea typeface="Times New Roman" panose="02020603050405020304" pitchFamily="18" charset="0"/>
                <a:cs typeface="Arial" panose="020B0604020202020204" pitchFamily="34" charset="0"/>
              </a:rPr>
              <a:t>ư</a:t>
            </a:r>
            <a:r>
              <a:rPr lang="en-US" sz="2000" dirty="0" err="1">
                <a:latin typeface="Arial" panose="020B0604020202020204" pitchFamily="34" charset="0"/>
                <a:ea typeface="Times New Roman" panose="02020603050405020304" pitchFamily="18" charset="0"/>
                <a:cs typeface="Arial" panose="020B0604020202020204" pitchFamily="34" charset="0"/>
              </a:rPr>
              <a:t>ớc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smtClean="0">
                <a:latin typeface="Arial" panose="020B0604020202020204" pitchFamily="34" charset="0"/>
                <a:ea typeface="Times New Roman" panose="02020603050405020304" pitchFamily="18" charset="0"/>
                <a:cs typeface="Arial" panose="020B0604020202020204" pitchFamily="34" charset="0"/>
              </a:rPr>
              <a:t>2: </a:t>
            </a:r>
            <a:r>
              <a:rPr lang="en-US" sz="2000" dirty="0">
                <a:latin typeface="Arial" panose="020B0604020202020204" pitchFamily="34" charset="0"/>
                <a:cs typeface="Arial" panose="020B0604020202020204" pitchFamily="34" charset="0"/>
              </a:rPr>
              <a:t>Treo </a:t>
            </a:r>
            <a:r>
              <a:rPr lang="en-US" sz="2000" dirty="0" err="1">
                <a:latin typeface="Arial" panose="020B0604020202020204" pitchFamily="34" charset="0"/>
                <a:cs typeface="Arial" panose="020B0604020202020204" pitchFamily="34" charset="0"/>
              </a:rPr>
              <a:t>đồng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2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B</a:t>
            </a:r>
            <a:r>
              <a:rPr lang="vi-VN" sz="2000" dirty="0">
                <a:latin typeface="Arial" panose="020B0604020202020204" pitchFamily="34" charset="0"/>
                <a:cs typeface="Arial" panose="020B0604020202020204" pitchFamily="34" charset="0"/>
              </a:rPr>
              <a:t>ư</a:t>
            </a:r>
            <a:r>
              <a:rPr lang="en-US" sz="2000" dirty="0" err="1">
                <a:latin typeface="Arial" panose="020B0604020202020204" pitchFamily="34" charset="0"/>
                <a:cs typeface="Arial" panose="020B0604020202020204" pitchFamily="34" charset="0"/>
              </a:rPr>
              <a:t>ớc</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3: </a:t>
            </a:r>
            <a:r>
              <a:rPr lang="en-US" sz="2000" dirty="0">
                <a:latin typeface="Arial" panose="020B0604020202020204" pitchFamily="34" charset="0"/>
                <a:cs typeface="Arial" panose="020B0604020202020204" pitchFamily="34" charset="0"/>
              </a:rPr>
              <a:t>Treo 2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A,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a:latin typeface="Arial" panose="020B0604020202020204" pitchFamily="34" charset="0"/>
                <a:cs typeface="Arial" panose="020B0604020202020204" pitchFamily="34" charset="0"/>
              </a:rPr>
              <a:t>.</a:t>
            </a:r>
          </a:p>
          <a:p>
            <a:pPr algn="just"/>
            <a:r>
              <a:rPr lang="en-US" sz="2000" dirty="0">
                <a:latin typeface="Arial" panose="020B0604020202020204" pitchFamily="34" charset="0"/>
                <a:ea typeface="Calibri" panose="020F0502020204030204" pitchFamily="34" charset="0"/>
                <a:cs typeface="Arial" panose="020B0604020202020204" pitchFamily="34" charset="0"/>
              </a:rPr>
              <a:t>B</a:t>
            </a:r>
            <a:r>
              <a:rPr lang="vi-VN" sz="2000" dirty="0">
                <a:latin typeface="Arial" panose="020B0604020202020204" pitchFamily="34" charset="0"/>
                <a:ea typeface="Calibri" panose="020F0502020204030204" pitchFamily="34" charset="0"/>
                <a:cs typeface="Arial" panose="020B0604020202020204" pitchFamily="34" charset="0"/>
              </a:rPr>
              <a:t>ư</a:t>
            </a:r>
            <a:r>
              <a:rPr lang="en-US" sz="2000" dirty="0" err="1">
                <a:latin typeface="Arial" panose="020B0604020202020204" pitchFamily="34" charset="0"/>
                <a:ea typeface="Calibri" panose="020F0502020204030204" pitchFamily="34" charset="0"/>
                <a:cs typeface="Arial" panose="020B0604020202020204" pitchFamily="34" charset="0"/>
              </a:rPr>
              <a:t>ớc</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smtClean="0">
                <a:latin typeface="Arial" panose="020B0604020202020204" pitchFamily="34" charset="0"/>
                <a:ea typeface="Calibri" panose="020F0502020204030204" pitchFamily="34" charset="0"/>
                <a:cs typeface="Arial" panose="020B0604020202020204" pitchFamily="34" charset="0"/>
              </a:rPr>
              <a:t>4: </a:t>
            </a:r>
            <a:r>
              <a:rPr lang="en-US" sz="2000" dirty="0">
                <a:latin typeface="Arial" panose="020B0604020202020204" pitchFamily="34" charset="0"/>
                <a:cs typeface="Arial" panose="020B0604020202020204" pitchFamily="34" charset="0"/>
              </a:rPr>
              <a:t>Treo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B, 1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điểm</a:t>
            </a:r>
            <a:r>
              <a:rPr lang="en-US" sz="2000" dirty="0">
                <a:latin typeface="Arial" panose="020B0604020202020204" pitchFamily="34" charset="0"/>
                <a:cs typeface="Arial" panose="020B0604020202020204" pitchFamily="34" charset="0"/>
              </a:rPr>
              <a:t> C. </a:t>
            </a:r>
            <a:r>
              <a:rPr lang="en-US" sz="2000" dirty="0" err="1">
                <a:latin typeface="Arial" panose="020B0604020202020204" pitchFamily="34" charset="0"/>
                <a:cs typeface="Arial" panose="020B0604020202020204" pitchFamily="34" charset="0"/>
              </a:rPr>
              <a:t>Nhận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xét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ngang</a:t>
            </a:r>
            <a:r>
              <a:rPr lang="en-US" sz="2000" dirty="0" smtClean="0">
                <a:latin typeface="Arial" panose="020B0604020202020204" pitchFamily="34" charset="0"/>
                <a:cs typeface="Arial" panose="020B0604020202020204" pitchFamily="34" charset="0"/>
              </a:rPr>
              <a:t>.</a:t>
            </a:r>
            <a:endParaRPr lang="en-US" sz="2000" b="1" dirty="0">
              <a:latin typeface="Arial" panose="020B0604020202020204" pitchFamily="34" charset="0"/>
              <a:ea typeface="Calibri" panose="020F0502020204030204" pitchFamily="34" charset="0"/>
              <a:cs typeface="Arial" panose="020B0604020202020204" pitchFamily="34" charset="0"/>
            </a:endParaRPr>
          </a:p>
        </p:txBody>
      </p:sp>
      <p:pic>
        <p:nvPicPr>
          <p:cNvPr id="6" name="Đồng hồ đếm ngược 5 phút - 5 Minutes">
            <a:hlinkClick r:id="" action="ppaction://media"/>
            <a:extLst>
              <a:ext uri="{FF2B5EF4-FFF2-40B4-BE49-F238E27FC236}">
                <a16:creationId xmlns:a16="http://schemas.microsoft.com/office/drawing/2014/main" id="{94809DFD-9F84-4BEC-B0C6-EDBB49FD72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62882" y="110802"/>
            <a:ext cx="1409699" cy="792956"/>
          </a:xfrm>
          <a:prstGeom prst="rect">
            <a:avLst/>
          </a:prstGeom>
        </p:spPr>
      </p:pic>
    </p:spTree>
    <p:extLst>
      <p:ext uri="{BB962C8B-B14F-4D97-AF65-F5344CB8AC3E}">
        <p14:creationId xmlns:p14="http://schemas.microsoft.com/office/powerpoint/2010/main" val="198916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6"/>
                                        </p:tgtEl>
                                      </p:cBhvr>
                                    </p:cmd>
                                  </p:childTnLst>
                                </p:cTn>
                              </p:par>
                            </p:childTnLst>
                          </p:cTn>
                        </p:par>
                      </p:childTnLst>
                    </p:cTn>
                  </p:par>
                </p:childTnLst>
              </p:cTn>
              <p:nextCondLst>
                <p:cond evt="onClick" delay="0">
                  <p:tgtEl>
                    <p:spTgt spid="6"/>
                  </p:tgtEl>
                </p:cond>
              </p:nextCondLst>
            </p:seq>
            <p:video>
              <p:cMediaNode vol="80000">
                <p:cTn id="28" fill="hold" display="0">
                  <p:stCondLst>
                    <p:cond delay="indefinite"/>
                  </p:stCondLst>
                </p:cTn>
                <p:tgtEl>
                  <p:spTgt spid="6"/>
                </p:tgtEl>
              </p:cMediaNode>
            </p:video>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734895439"/>
              </p:ext>
            </p:extLst>
          </p:nvPr>
        </p:nvGraphicFramePr>
        <p:xfrm>
          <a:off x="299567" y="1255595"/>
          <a:ext cx="11734799" cy="4776716"/>
        </p:xfrm>
        <a:graphic>
          <a:graphicData uri="http://schemas.openxmlformats.org/drawingml/2006/table">
            <a:tbl>
              <a:tblPr firstRow="1" firstCol="1" bandRow="1">
                <a:tableStyleId>{5C22544A-7EE6-4342-B048-85BDC9FD1C3A}</a:tableStyleId>
              </a:tblPr>
              <a:tblGrid>
                <a:gridCol w="4115500">
                  <a:extLst>
                    <a:ext uri="{9D8B030D-6E8A-4147-A177-3AD203B41FA5}">
                      <a16:colId xmlns:a16="http://schemas.microsoft.com/office/drawing/2014/main" val="273718172"/>
                    </a:ext>
                  </a:extLst>
                </a:gridCol>
                <a:gridCol w="2701828">
                  <a:extLst>
                    <a:ext uri="{9D8B030D-6E8A-4147-A177-3AD203B41FA5}">
                      <a16:colId xmlns:a16="http://schemas.microsoft.com/office/drawing/2014/main" val="971794741"/>
                    </a:ext>
                  </a:extLst>
                </a:gridCol>
                <a:gridCol w="2341079">
                  <a:extLst>
                    <a:ext uri="{9D8B030D-6E8A-4147-A177-3AD203B41FA5}">
                      <a16:colId xmlns:a16="http://schemas.microsoft.com/office/drawing/2014/main" val="391561891"/>
                    </a:ext>
                  </a:extLst>
                </a:gridCol>
                <a:gridCol w="2576392">
                  <a:extLst>
                    <a:ext uri="{9D8B030D-6E8A-4147-A177-3AD203B41FA5}">
                      <a16:colId xmlns:a16="http://schemas.microsoft.com/office/drawing/2014/main" val="1008598676"/>
                    </a:ext>
                  </a:extLst>
                </a:gridCol>
              </a:tblGrid>
              <a:tr h="869888">
                <a:tc gridSpan="4">
                  <a:txBody>
                    <a:bodyPr/>
                    <a:lstStyle/>
                    <a:p>
                      <a:pPr algn="ctr">
                        <a:lnSpc>
                          <a:spcPct val="115000"/>
                        </a:lnSpc>
                        <a:spcBef>
                          <a:spcPts val="200"/>
                        </a:spcBef>
                        <a:spcAft>
                          <a:spcPts val="0"/>
                        </a:spcAft>
                      </a:pPr>
                      <a:r>
                        <a:rPr lang="en-US" sz="2000" dirty="0" err="1" smtClean="0">
                          <a:solidFill>
                            <a:schemeClr val="tx1"/>
                          </a:solidFill>
                          <a:effectLst/>
                          <a:latin typeface="Arial" panose="020B0604020202020204" pitchFamily="34" charset="0"/>
                          <a:cs typeface="Arial" panose="020B0604020202020204" pitchFamily="34" charset="0"/>
                        </a:rPr>
                        <a:t>Làm</a:t>
                      </a:r>
                      <a:r>
                        <a:rPr lang="en-US" sz="2000" dirty="0" smtClean="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912915">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Vị</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trí</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treo</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quả</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nặng</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Độ</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lớn</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lực</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tác</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dụng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vào</a:t>
                      </a:r>
                      <a:r>
                        <a:rPr lang="en-US" sz="2000" dirty="0">
                          <a:solidFill>
                            <a:srgbClr val="00B050"/>
                          </a:solidFill>
                          <a:effectLst/>
                          <a:latin typeface="Arial" panose="020B0604020202020204" pitchFamily="34" charset="0"/>
                          <a:cs typeface="Arial" panose="020B0604020202020204" pitchFamily="34" charset="0"/>
                        </a:rPr>
                        <a:t> 2 </a:t>
                      </a:r>
                      <a:r>
                        <a:rPr lang="en-US" sz="2000" dirty="0" err="1">
                          <a:solidFill>
                            <a:srgbClr val="00B050"/>
                          </a:solidFill>
                          <a:effectLst/>
                          <a:latin typeface="Arial" panose="020B0604020202020204" pitchFamily="34" charset="0"/>
                          <a:cs typeface="Arial" panose="020B0604020202020204" pitchFamily="34" charset="0"/>
                        </a:rPr>
                        <a:t>đầu</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thanh</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Khoảng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cách</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giá</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lực</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Trạng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thái</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thanh</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ngang</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0948154"/>
                  </a:ext>
                </a:extLst>
              </a:tr>
              <a:tr h="912915">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a:t>
                      </a:r>
                      <a:r>
                        <a:rPr lang="en-US" sz="2000" b="0" dirty="0" err="1">
                          <a:solidFill>
                            <a:schemeClr val="tx1"/>
                          </a:solidFill>
                          <a:effectLst/>
                          <a:latin typeface="Arial" panose="020B0604020202020204" pitchFamily="34" charset="0"/>
                          <a:cs typeface="Arial" panose="020B0604020202020204" pitchFamily="34" charset="0"/>
                        </a:rPr>
                        <a:t>đồng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thời</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giống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nhau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A,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A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A</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Thanh</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cân</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bằng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780888"/>
                  </a:ext>
                </a:extLst>
              </a:tr>
              <a:tr h="912915">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2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A,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F</a:t>
                      </a:r>
                      <a:r>
                        <a:rPr lang="en-US" sz="2000" baseline="-25000">
                          <a:solidFill>
                            <a:srgbClr val="FF0000"/>
                          </a:solidFill>
                          <a:effectLst/>
                          <a:latin typeface="Arial" panose="020B0604020202020204" pitchFamily="34" charset="0"/>
                          <a:cs typeface="Arial" panose="020B0604020202020204" pitchFamily="34" charset="0"/>
                        </a:rPr>
                        <a:t>A</a:t>
                      </a:r>
                      <a:r>
                        <a:rPr lang="en-US" sz="2000">
                          <a:solidFill>
                            <a:srgbClr val="FF0000"/>
                          </a:solidFill>
                          <a:effectLst/>
                          <a:latin typeface="Arial" panose="020B0604020202020204" pitchFamily="34" charset="0"/>
                          <a:cs typeface="Arial" panose="020B0604020202020204" pitchFamily="34" charset="0"/>
                        </a:rPr>
                        <a:t> &gt; F</a:t>
                      </a:r>
                      <a:r>
                        <a:rPr lang="en-US" sz="2000" baseline="-25000">
                          <a:solidFill>
                            <a:srgbClr val="FF0000"/>
                          </a:solidFill>
                          <a:effectLst/>
                          <a:latin typeface="Arial" panose="020B0604020202020204" pitchFamily="34" charset="0"/>
                          <a:cs typeface="Arial" panose="020B0604020202020204" pitchFamily="34" charset="0"/>
                        </a:rPr>
                        <a:t>C</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A</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ngược</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83280"/>
                  </a:ext>
                </a:extLst>
              </a:tr>
              <a:tr h="1168083">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giống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nhau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B,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B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a:solidFill>
                            <a:srgbClr val="FF0000"/>
                          </a:solidFill>
                          <a:effectLst/>
                          <a:latin typeface="Arial" panose="020B0604020202020204" pitchFamily="34" charset="0"/>
                          <a:cs typeface="Arial" panose="020B0604020202020204" pitchFamily="34" charset="0"/>
                        </a:rPr>
                        <a:t>d</a:t>
                      </a:r>
                      <a:r>
                        <a:rPr lang="en-US" sz="2000" baseline="-25000" dirty="0" smtClean="0">
                          <a:solidFill>
                            <a:srgbClr val="FF0000"/>
                          </a:solidFill>
                          <a:effectLst/>
                          <a:latin typeface="Arial" panose="020B0604020202020204" pitchFamily="34" charset="0"/>
                          <a:cs typeface="Arial" panose="020B0604020202020204" pitchFamily="34" charset="0"/>
                        </a:rPr>
                        <a:t>B</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&lt;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a:solidFill>
                            <a:srgbClr val="FF0000"/>
                          </a:solidFill>
                          <a:effectLst/>
                          <a:latin typeface="Arial" panose="020B0604020202020204" pitchFamily="34" charset="0"/>
                          <a:cs typeface="Arial" panose="020B0604020202020204" pitchFamily="34" charset="0"/>
                        </a:rPr>
                        <a:t>cùng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kim</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đồng</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hồ</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2986654"/>
                  </a:ext>
                </a:extLst>
              </a:tr>
            </a:tbl>
          </a:graphicData>
        </a:graphic>
      </p:graphicFrame>
      <p:sp>
        <p:nvSpPr>
          <p:cNvPr id="5" name="Rectangle 4">
            <a:extLst>
              <a:ext uri="{FF2B5EF4-FFF2-40B4-BE49-F238E27FC236}">
                <a16:creationId xmlns:a16="http://schemas.microsoft.com/office/drawing/2014/main" id="{BE867F86-8B07-4249-A975-949019B94715}"/>
              </a:ext>
            </a:extLst>
          </p:cNvPr>
          <p:cNvSpPr/>
          <p:nvPr/>
        </p:nvSpPr>
        <p:spPr>
          <a:xfrm>
            <a:off x="244976" y="477126"/>
            <a:ext cx="11663832" cy="610488"/>
          </a:xfrm>
          <a:prstGeom prst="rect">
            <a:avLst/>
          </a:prstGeom>
        </p:spPr>
        <p:txBody>
          <a:bodyPr wrap="square">
            <a:spAutoFit/>
          </a:bodyPr>
          <a:lstStyle/>
          <a:p>
            <a:pPr algn="ctr">
              <a:lnSpc>
                <a:spcPct val="115000"/>
              </a:lnSpc>
              <a:spcBef>
                <a:spcPts val="200"/>
              </a:spcBef>
              <a:spcAft>
                <a:spcPts val="0"/>
              </a:spcAft>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Kết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2" name="Rectangle 1"/>
          <p:cNvSpPr/>
          <p:nvPr/>
        </p:nvSpPr>
        <p:spPr>
          <a:xfrm>
            <a:off x="5022376" y="3234520"/>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03994" y="5301816"/>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35939" y="5355269"/>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933665" y="4210335"/>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63050" y="4196687"/>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503994" y="3194715"/>
            <a:ext cx="1583140"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30854" y="3234520"/>
            <a:ext cx="2177954" cy="50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583002" y="4096605"/>
            <a:ext cx="2325805" cy="72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83001" y="5065256"/>
            <a:ext cx="2325805" cy="72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9770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0"/>
                                        </p:tgtEl>
                                        <p:attrNameLst>
                                          <p:attrName>ppt_x</p:attrName>
                                        </p:attrNameLst>
                                      </p:cBhvr>
                                      <p:tavLst>
                                        <p:tav tm="0">
                                          <p:val>
                                            <p:strVal val="ppt_x"/>
                                          </p:val>
                                        </p:tav>
                                        <p:tav tm="100000">
                                          <p:val>
                                            <p:strVal val="ppt_x"/>
                                          </p:val>
                                        </p:tav>
                                      </p:tavLst>
                                    </p:anim>
                                    <p:anim calcmode="lin" valueType="num">
                                      <p:cBhvr additive="base">
                                        <p:cTn id="13" dur="500"/>
                                        <p:tgtEl>
                                          <p:spTgt spid="10"/>
                                        </p:tgtEl>
                                        <p:attrNameLst>
                                          <p:attrName>ppt_y</p:attrName>
                                        </p:attrNameLst>
                                      </p:cBhvr>
                                      <p:tavLst>
                                        <p:tav tm="0">
                                          <p:val>
                                            <p:strVal val="ppt_y"/>
                                          </p:val>
                                        </p:tav>
                                        <p:tav tm="100000">
                                          <p:val>
                                            <p:strVal val="1+ppt_h/2"/>
                                          </p:val>
                                        </p:tav>
                                      </p:tavLst>
                                    </p:anim>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8"/>
                                        </p:tgtEl>
                                        <p:attrNameLst>
                                          <p:attrName>ppt_x</p:attrName>
                                        </p:attrNameLst>
                                      </p:cBhvr>
                                      <p:tavLst>
                                        <p:tav tm="0">
                                          <p:val>
                                            <p:strVal val="ppt_x"/>
                                          </p:val>
                                        </p:tav>
                                        <p:tav tm="100000">
                                          <p:val>
                                            <p:strVal val="ppt_x"/>
                                          </p:val>
                                        </p:tav>
                                      </p:tavLst>
                                    </p:anim>
                                    <p:anim calcmode="lin" valueType="num">
                                      <p:cBhvr additive="base">
                                        <p:cTn id="25" dur="500"/>
                                        <p:tgtEl>
                                          <p:spTgt spid="8"/>
                                        </p:tgtEl>
                                        <p:attrNameLst>
                                          <p:attrName>ppt_y</p:attrName>
                                        </p:attrNameLst>
                                      </p:cBhvr>
                                      <p:tavLst>
                                        <p:tav tm="0">
                                          <p:val>
                                            <p:strVal val="ppt_y"/>
                                          </p:val>
                                        </p:tav>
                                        <p:tav tm="100000">
                                          <p:val>
                                            <p:strVal val="1+ppt_h/2"/>
                                          </p:val>
                                        </p:tav>
                                      </p:tavLst>
                                    </p:anim>
                                    <p:set>
                                      <p:cBhvr>
                                        <p:cTn id="26" dur="1" fill="hold">
                                          <p:stCondLst>
                                            <p:cond delay="499"/>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7"/>
                                        </p:tgtEl>
                                        <p:attrNameLst>
                                          <p:attrName>ppt_x</p:attrName>
                                        </p:attrNameLst>
                                      </p:cBhvr>
                                      <p:tavLst>
                                        <p:tav tm="0">
                                          <p:val>
                                            <p:strVal val="ppt_x"/>
                                          </p:val>
                                        </p:tav>
                                        <p:tav tm="100000">
                                          <p:val>
                                            <p:strVal val="ppt_x"/>
                                          </p:val>
                                        </p:tav>
                                      </p:tavLst>
                                    </p:anim>
                                    <p:anim calcmode="lin" valueType="num">
                                      <p:cBhvr additive="base">
                                        <p:cTn id="43" dur="500"/>
                                        <p:tgtEl>
                                          <p:spTgt spid="7"/>
                                        </p:tgtEl>
                                        <p:attrNameLst>
                                          <p:attrName>ppt_y</p:attrName>
                                        </p:attrNameLst>
                                      </p:cBhvr>
                                      <p:tavLst>
                                        <p:tav tm="0">
                                          <p:val>
                                            <p:strVal val="ppt_y"/>
                                          </p:val>
                                        </p:tav>
                                        <p:tav tm="100000">
                                          <p:val>
                                            <p:strVal val="1+ppt_h/2"/>
                                          </p:val>
                                        </p:tav>
                                      </p:tavLst>
                                    </p:anim>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6"/>
                                        </p:tgtEl>
                                        <p:attrNameLst>
                                          <p:attrName>ppt_x</p:attrName>
                                        </p:attrNameLst>
                                      </p:cBhvr>
                                      <p:tavLst>
                                        <p:tav tm="0">
                                          <p:val>
                                            <p:strVal val="ppt_x"/>
                                          </p:val>
                                        </p:tav>
                                        <p:tav tm="100000">
                                          <p:val>
                                            <p:strVal val="ppt_x"/>
                                          </p:val>
                                        </p:tav>
                                      </p:tavLst>
                                    </p:anim>
                                    <p:anim calcmode="lin" valueType="num">
                                      <p:cBhvr additive="base">
                                        <p:cTn id="49" dur="500"/>
                                        <p:tgtEl>
                                          <p:spTgt spid="6"/>
                                        </p:tgtEl>
                                        <p:attrNameLst>
                                          <p:attrName>ppt_y</p:attrName>
                                        </p:attrNameLst>
                                      </p:cBhvr>
                                      <p:tavLst>
                                        <p:tav tm="0">
                                          <p:val>
                                            <p:strVal val="ppt_y"/>
                                          </p:val>
                                        </p:tav>
                                        <p:tav tm="100000">
                                          <p:val>
                                            <p:strVal val="1+ppt_h/2"/>
                                          </p:val>
                                        </p:tav>
                                      </p:tavLst>
                                    </p:anim>
                                    <p:set>
                                      <p:cBhvr>
                                        <p:cTn id="50" dur="1" fill="hold">
                                          <p:stCondLst>
                                            <p:cond delay="499"/>
                                          </p:stCondLst>
                                        </p:cTn>
                                        <p:tgtEl>
                                          <p:spTgt spid="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1858" y="228602"/>
            <a:ext cx="9180342" cy="838199"/>
          </a:xfrm>
        </p:spPr>
        <p:txBody>
          <a:bodyPr>
            <a:normAutofit/>
          </a:bodyPr>
          <a:lstStyle/>
          <a:p>
            <a:r>
              <a:rPr lang="en-US" sz="4800" b="1" dirty="0">
                <a:solidFill>
                  <a:srgbClr val="FF0000"/>
                </a:solidFill>
                <a:latin typeface="Times New Roman" panose="02020603050405020304" pitchFamily="18" charset="0"/>
                <a:cs typeface="Times New Roman" panose="02020603050405020304" pitchFamily="18" charset="0"/>
              </a:rPr>
              <a:t>HOẠT ĐỘNG: KHỞI ĐỘNG</a:t>
            </a:r>
          </a:p>
        </p:txBody>
      </p:sp>
      <p:sp>
        <p:nvSpPr>
          <p:cNvPr id="4" name="TextBox 3"/>
          <p:cNvSpPr txBox="1"/>
          <p:nvPr/>
        </p:nvSpPr>
        <p:spPr>
          <a:xfrm>
            <a:off x="436729" y="1447801"/>
            <a:ext cx="5404514" cy="4001095"/>
          </a:xfrm>
          <a:prstGeom prst="rect">
            <a:avLst/>
          </a:prstGeom>
          <a:noFill/>
        </p:spPr>
        <p:txBody>
          <a:bodyPr wrap="square" rtlCol="0">
            <a:spAutoFit/>
          </a:bodyPr>
          <a:lstStyle/>
          <a:p>
            <a:pPr algn="just">
              <a:spcBef>
                <a:spcPts val="600"/>
              </a:spcBef>
              <a:spcAft>
                <a:spcPts val="600"/>
              </a:spcAft>
            </a:pPr>
            <a:r>
              <a:rPr lang="en-US" sz="3200" b="1" dirty="0" err="1">
                <a:solidFill>
                  <a:srgbClr val="0070C0"/>
                </a:solidFill>
                <a:latin typeface="Times New Roman" panose="02020603050405020304" pitchFamily="18" charset="0"/>
                <a:cs typeface="Times New Roman" panose="02020603050405020304" pitchFamily="18" charset="0"/>
              </a:rPr>
              <a:t>Nhiệm</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vụ</a:t>
            </a:r>
            <a:r>
              <a:rPr lang="en-US" sz="3200" b="1" dirty="0">
                <a:solidFill>
                  <a:srgbClr val="0070C0"/>
                </a:solidFill>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1:</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lề</a:t>
            </a:r>
            <a:r>
              <a:rPr lang="en-US" sz="32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a:solidFill>
                  <a:srgbClr val="0070C0"/>
                </a:solidFill>
                <a:latin typeface="Times New Roman" panose="02020603050405020304" pitchFamily="18" charset="0"/>
                <a:cs typeface="Times New Roman" panose="02020603050405020304" pitchFamily="18" charset="0"/>
              </a:rPr>
              <a:t>2:</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bản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lề</a:t>
            </a:r>
            <a:r>
              <a:rPr lang="en-US" sz="32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3200" i="1" dirty="0" smtClean="0">
                <a:solidFill>
                  <a:srgbClr val="0070C0"/>
                </a:solidFill>
                <a:latin typeface="Times New Roman" panose="02020603050405020304" pitchFamily="18" charset="0"/>
                <a:cs typeface="Times New Roman" panose="02020603050405020304" pitchFamily="18" charset="0"/>
              </a:rPr>
              <a:t>	</a:t>
            </a:r>
            <a:r>
              <a:rPr lang="en-US" sz="3200" i="1" dirty="0" err="1" smtClean="0">
                <a:latin typeface="Times New Roman" panose="02020603050405020304" pitchFamily="18" charset="0"/>
                <a:cs typeface="Times New Roman" panose="02020603050405020304" pitchFamily="18" charset="0"/>
              </a:rPr>
              <a:t>Trong</a:t>
            </a:r>
            <a:r>
              <a:rPr lang="en-US" sz="3200" i="1" dirty="0" smtClean="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hai</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trên</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Em</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thấy</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cách</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nào</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mở</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cửa</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dễ</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dàng</a:t>
            </a:r>
            <a:r>
              <a:rPr lang="en-US" sz="3200" i="1" dirty="0">
                <a:latin typeface="Times New Roman" panose="02020603050405020304" pitchFamily="18" charset="0"/>
                <a:cs typeface="Times New Roman" panose="02020603050405020304" pitchFamily="18" charset="0"/>
              </a:rPr>
              <a:t> </a:t>
            </a:r>
            <a:r>
              <a:rPr lang="en-US" sz="3200" i="1" dirty="0" err="1">
                <a:latin typeface="Times New Roman" panose="02020603050405020304" pitchFamily="18" charset="0"/>
                <a:cs typeface="Times New Roman" panose="02020603050405020304" pitchFamily="18" charset="0"/>
              </a:rPr>
              <a:t>hơn</a:t>
            </a:r>
            <a:r>
              <a:rPr lang="en-US" sz="3200" i="1" dirty="0">
                <a:latin typeface="Times New Roman" panose="02020603050405020304" pitchFamily="18" charset="0"/>
                <a:cs typeface="Times New Roman" panose="02020603050405020304" pitchFamily="18" charset="0"/>
              </a:rPr>
              <a:t>? </a:t>
            </a:r>
          </a:p>
        </p:txBody>
      </p:sp>
      <p:pic>
        <p:nvPicPr>
          <p:cNvPr id="3" name="Picture 2" descr="https://img.loigiaihay.com/picture/2023/0318/55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3505" y="1447801"/>
            <a:ext cx="5595582" cy="446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3241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C1929F0-26CB-4576-96D8-77A285E5B83D}"/>
              </a:ext>
            </a:extLst>
          </p:cNvPr>
          <p:cNvGraphicFramePr>
            <a:graphicFrameLocks noGrp="1"/>
          </p:cNvGraphicFramePr>
          <p:nvPr>
            <p:extLst>
              <p:ext uri="{D42A27DB-BD31-4B8C-83A1-F6EECF244321}">
                <p14:modId xmlns:p14="http://schemas.microsoft.com/office/powerpoint/2010/main" val="3479708777"/>
              </p:ext>
            </p:extLst>
          </p:nvPr>
        </p:nvGraphicFramePr>
        <p:xfrm>
          <a:off x="313899" y="719125"/>
          <a:ext cx="11409528" cy="4278601"/>
        </p:xfrm>
        <a:graphic>
          <a:graphicData uri="http://schemas.openxmlformats.org/drawingml/2006/table">
            <a:tbl>
              <a:tblPr firstRow="1" firstCol="1" bandRow="1">
                <a:tableStyleId>{5C22544A-7EE6-4342-B048-85BDC9FD1C3A}</a:tableStyleId>
              </a:tblPr>
              <a:tblGrid>
                <a:gridCol w="3848668">
                  <a:extLst>
                    <a:ext uri="{9D8B030D-6E8A-4147-A177-3AD203B41FA5}">
                      <a16:colId xmlns:a16="http://schemas.microsoft.com/office/drawing/2014/main" val="273718172"/>
                    </a:ext>
                  </a:extLst>
                </a:gridCol>
                <a:gridCol w="2585353">
                  <a:extLst>
                    <a:ext uri="{9D8B030D-6E8A-4147-A177-3AD203B41FA5}">
                      <a16:colId xmlns:a16="http://schemas.microsoft.com/office/drawing/2014/main" val="971794741"/>
                    </a:ext>
                  </a:extLst>
                </a:gridCol>
                <a:gridCol w="2050339">
                  <a:extLst>
                    <a:ext uri="{9D8B030D-6E8A-4147-A177-3AD203B41FA5}">
                      <a16:colId xmlns:a16="http://schemas.microsoft.com/office/drawing/2014/main" val="391561891"/>
                    </a:ext>
                  </a:extLst>
                </a:gridCol>
                <a:gridCol w="2925168">
                  <a:extLst>
                    <a:ext uri="{9D8B030D-6E8A-4147-A177-3AD203B41FA5}">
                      <a16:colId xmlns:a16="http://schemas.microsoft.com/office/drawing/2014/main" val="1008598676"/>
                    </a:ext>
                  </a:extLst>
                </a:gridCol>
              </a:tblGrid>
              <a:tr h="618356">
                <a:tc gridSpan="4">
                  <a:txBody>
                    <a:bodyPr/>
                    <a:lstStyle/>
                    <a:p>
                      <a:pPr algn="ctr">
                        <a:lnSpc>
                          <a:spcPct val="115000"/>
                        </a:lnSpc>
                        <a:spcBef>
                          <a:spcPts val="200"/>
                        </a:spcBef>
                        <a:spcAft>
                          <a:spcPts val="0"/>
                        </a:spcAft>
                      </a:pPr>
                      <a:r>
                        <a:rPr lang="en-US" sz="2000" dirty="0" err="1" smtClean="0">
                          <a:solidFill>
                            <a:schemeClr val="tx1"/>
                          </a:solidFill>
                          <a:effectLst/>
                          <a:latin typeface="Arial" panose="020B0604020202020204" pitchFamily="34" charset="0"/>
                          <a:cs typeface="Arial" panose="020B0604020202020204" pitchFamily="34" charset="0"/>
                        </a:rPr>
                        <a:t>Làm</a:t>
                      </a:r>
                      <a:r>
                        <a:rPr lang="en-US" sz="2000" dirty="0" smtClean="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thí</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nghiệm</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điền</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vào</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bảng</a:t>
                      </a:r>
                      <a:r>
                        <a:rPr lang="en-US" sz="2000" dirty="0">
                          <a:solidFill>
                            <a:schemeClr val="tx1"/>
                          </a:solidFill>
                          <a:effectLst/>
                          <a:latin typeface="Arial" panose="020B0604020202020204" pitchFamily="34" charset="0"/>
                          <a:cs typeface="Arial" panose="020B0604020202020204" pitchFamily="34" charset="0"/>
                        </a:rPr>
                        <a:t> </a:t>
                      </a:r>
                      <a:r>
                        <a:rPr lang="en-US" sz="2000" dirty="0" err="1">
                          <a:solidFill>
                            <a:schemeClr val="tx1"/>
                          </a:solidFill>
                          <a:effectLst/>
                          <a:latin typeface="Arial" panose="020B0604020202020204" pitchFamily="34" charset="0"/>
                          <a:cs typeface="Arial" panose="020B0604020202020204" pitchFamily="34" charset="0"/>
                        </a:rPr>
                        <a:t>sau</a:t>
                      </a:r>
                      <a:r>
                        <a:rPr lang="en-US" sz="2000" dirty="0">
                          <a:solidFill>
                            <a:schemeClr val="tx1"/>
                          </a:solidFill>
                          <a:effectLst/>
                          <a:latin typeface="Arial" panose="020B0604020202020204" pitchFamily="34" charset="0"/>
                          <a:cs typeface="Arial" panose="020B0604020202020204" pitchFamily="34" charset="0"/>
                        </a:rPr>
                        <a:t>:</a:t>
                      </a:r>
                      <a:endParaRPr lang="en-US" sz="20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16048393"/>
                  </a:ext>
                </a:extLst>
              </a:tr>
              <a:tr h="837273">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Vị</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trí</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treo</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quả</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nặng</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Độ</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lớn</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lực</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tác</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dụng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vào</a:t>
                      </a:r>
                      <a:r>
                        <a:rPr lang="en-US" sz="2000" dirty="0">
                          <a:solidFill>
                            <a:srgbClr val="00B050"/>
                          </a:solidFill>
                          <a:effectLst/>
                          <a:latin typeface="Arial" panose="020B0604020202020204" pitchFamily="34" charset="0"/>
                          <a:cs typeface="Arial" panose="020B0604020202020204" pitchFamily="34" charset="0"/>
                        </a:rPr>
                        <a:t> 2 </a:t>
                      </a:r>
                      <a:r>
                        <a:rPr lang="en-US" sz="2000" dirty="0" err="1">
                          <a:solidFill>
                            <a:srgbClr val="00B050"/>
                          </a:solidFill>
                          <a:effectLst/>
                          <a:latin typeface="Arial" panose="020B0604020202020204" pitchFamily="34" charset="0"/>
                          <a:cs typeface="Arial" panose="020B0604020202020204" pitchFamily="34" charset="0"/>
                        </a:rPr>
                        <a:t>đầu</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thanh</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Khoảng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cách</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giá</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lực</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15000"/>
                        </a:lnSpc>
                        <a:spcBef>
                          <a:spcPts val="200"/>
                        </a:spcBef>
                        <a:spcAft>
                          <a:spcPts val="0"/>
                        </a:spcAft>
                      </a:pPr>
                      <a:r>
                        <a:rPr lang="en-US" sz="2000" dirty="0" err="1">
                          <a:solidFill>
                            <a:srgbClr val="00B050"/>
                          </a:solidFill>
                          <a:effectLst/>
                          <a:latin typeface="Arial" panose="020B0604020202020204" pitchFamily="34" charset="0"/>
                          <a:cs typeface="Arial" panose="020B0604020202020204" pitchFamily="34" charset="0"/>
                        </a:rPr>
                        <a:t>Trạng</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thái</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của</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thanh</a:t>
                      </a:r>
                      <a:r>
                        <a:rPr lang="en-US" sz="2000" dirty="0">
                          <a:solidFill>
                            <a:srgbClr val="00B050"/>
                          </a:solidFill>
                          <a:effectLst/>
                          <a:latin typeface="Arial" panose="020B0604020202020204" pitchFamily="34" charset="0"/>
                          <a:cs typeface="Arial" panose="020B0604020202020204" pitchFamily="34" charset="0"/>
                        </a:rPr>
                        <a:t> </a:t>
                      </a:r>
                      <a:r>
                        <a:rPr lang="en-US" sz="2000" dirty="0" err="1">
                          <a:solidFill>
                            <a:srgbClr val="00B050"/>
                          </a:solidFill>
                          <a:effectLst/>
                          <a:latin typeface="Arial" panose="020B0604020202020204" pitchFamily="34" charset="0"/>
                          <a:cs typeface="Arial" panose="020B0604020202020204" pitchFamily="34" charset="0"/>
                        </a:rPr>
                        <a:t>ngang</a:t>
                      </a:r>
                      <a:endParaRPr lang="en-US" sz="2000" b="1" dirty="0">
                        <a:solidFill>
                          <a:srgbClr val="00B050"/>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60948154"/>
                  </a:ext>
                </a:extLst>
              </a:tr>
              <a:tr h="837273">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a:t>
                      </a:r>
                      <a:r>
                        <a:rPr lang="en-US" sz="2000" b="0" dirty="0" err="1">
                          <a:solidFill>
                            <a:schemeClr val="tx1"/>
                          </a:solidFill>
                          <a:effectLst/>
                          <a:latin typeface="Arial" panose="020B0604020202020204" pitchFamily="34" charset="0"/>
                          <a:cs typeface="Arial" panose="020B0604020202020204" pitchFamily="34" charset="0"/>
                        </a:rPr>
                        <a:t>đồng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thời</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giống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nhau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2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A,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A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A</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err="1">
                          <a:solidFill>
                            <a:srgbClr val="FF0000"/>
                          </a:solidFill>
                          <a:effectLst/>
                          <a:latin typeface="Arial" panose="020B0604020202020204" pitchFamily="34" charset="0"/>
                          <a:cs typeface="Arial" panose="020B0604020202020204" pitchFamily="34" charset="0"/>
                        </a:rPr>
                        <a:t>Thanh</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cân</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bằng</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780888"/>
                  </a:ext>
                </a:extLst>
              </a:tr>
              <a:tr h="837273">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2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A,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a:solidFill>
                            <a:srgbClr val="FF0000"/>
                          </a:solidFill>
                          <a:effectLst/>
                          <a:latin typeface="Arial" panose="020B0604020202020204" pitchFamily="34" charset="0"/>
                          <a:cs typeface="Arial" panose="020B0604020202020204" pitchFamily="34" charset="0"/>
                        </a:rPr>
                        <a:t>F</a:t>
                      </a:r>
                      <a:r>
                        <a:rPr lang="en-US" sz="2000" baseline="-25000">
                          <a:solidFill>
                            <a:srgbClr val="FF0000"/>
                          </a:solidFill>
                          <a:effectLst/>
                          <a:latin typeface="Arial" panose="020B0604020202020204" pitchFamily="34" charset="0"/>
                          <a:cs typeface="Arial" panose="020B0604020202020204" pitchFamily="34" charset="0"/>
                        </a:rPr>
                        <a:t>A</a:t>
                      </a:r>
                      <a:r>
                        <a:rPr lang="en-US" sz="2000">
                          <a:solidFill>
                            <a:srgbClr val="FF0000"/>
                          </a:solidFill>
                          <a:effectLst/>
                          <a:latin typeface="Arial" panose="020B0604020202020204" pitchFamily="34" charset="0"/>
                          <a:cs typeface="Arial" panose="020B0604020202020204" pitchFamily="34" charset="0"/>
                        </a:rPr>
                        <a:t> &gt; F</a:t>
                      </a:r>
                      <a:r>
                        <a:rPr lang="en-US" sz="2000" baseline="-25000">
                          <a:solidFill>
                            <a:srgbClr val="FF0000"/>
                          </a:solidFill>
                          <a:effectLst/>
                          <a:latin typeface="Arial" panose="020B0604020202020204" pitchFamily="34" charset="0"/>
                          <a:cs typeface="Arial" panose="020B0604020202020204" pitchFamily="34" charset="0"/>
                        </a:rPr>
                        <a:t>C</a:t>
                      </a:r>
                      <a:endParaRPr lang="en-US" sz="20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A</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err="1" smtClean="0">
                          <a:solidFill>
                            <a:srgbClr val="FF0000"/>
                          </a:solidFill>
                          <a:effectLst/>
                          <a:latin typeface="Arial" panose="020B0604020202020204" pitchFamily="34" charset="0"/>
                          <a:cs typeface="Arial" panose="020B0604020202020204" pitchFamily="34" charset="0"/>
                        </a:rPr>
                        <a:t>theo</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err="1">
                          <a:solidFill>
                            <a:srgbClr val="FF0000"/>
                          </a:solidFill>
                          <a:effectLst/>
                          <a:latin typeface="Arial" panose="020B0604020202020204" pitchFamily="34" charset="0"/>
                          <a:cs typeface="Arial" panose="020B0604020202020204" pitchFamily="34" charset="0"/>
                        </a:rPr>
                        <a:t>chiều</a:t>
                      </a:r>
                      <a:r>
                        <a:rPr lang="en-US" sz="2000" dirty="0">
                          <a:solidFill>
                            <a:srgbClr val="FF0000"/>
                          </a:solidFill>
                          <a:effectLst/>
                          <a:latin typeface="Arial" panose="020B0604020202020204" pitchFamily="34" charset="0"/>
                          <a:cs typeface="Arial" panose="020B0604020202020204" pitchFamily="34" charset="0"/>
                        </a:rPr>
                        <a:t> </a:t>
                      </a:r>
                      <a:r>
                        <a:rPr lang="en-US" sz="2000" dirty="0" err="1" smtClean="0">
                          <a:solidFill>
                            <a:srgbClr val="FF0000"/>
                          </a:solidFill>
                          <a:effectLst/>
                          <a:latin typeface="Arial" panose="020B0604020202020204" pitchFamily="34" charset="0"/>
                          <a:cs typeface="Arial" panose="020B0604020202020204" pitchFamily="34" charset="0"/>
                        </a:rPr>
                        <a:t>đầu</a:t>
                      </a:r>
                      <a:r>
                        <a:rPr lang="en-US" sz="2000" baseline="0" dirty="0" smtClean="0">
                          <a:solidFill>
                            <a:srgbClr val="FF0000"/>
                          </a:solidFill>
                          <a:effectLst/>
                          <a:latin typeface="Arial" panose="020B0604020202020204" pitchFamily="34" charset="0"/>
                          <a:cs typeface="Arial" panose="020B0604020202020204" pitchFamily="34" charset="0"/>
                        </a:rPr>
                        <a:t> A </a:t>
                      </a:r>
                      <a:r>
                        <a:rPr lang="en-US" sz="2000" baseline="0" dirty="0" err="1" smtClean="0">
                          <a:solidFill>
                            <a:srgbClr val="FF0000"/>
                          </a:solidFill>
                          <a:effectLst/>
                          <a:latin typeface="Arial" panose="020B0604020202020204" pitchFamily="34" charset="0"/>
                          <a:cs typeface="Arial" panose="020B0604020202020204" pitchFamily="34" charset="0"/>
                        </a:rPr>
                        <a:t>đi</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xuống</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đầu</a:t>
                      </a:r>
                      <a:r>
                        <a:rPr lang="en-US" sz="2000" baseline="0" dirty="0" smtClean="0">
                          <a:solidFill>
                            <a:srgbClr val="FF0000"/>
                          </a:solidFill>
                          <a:effectLst/>
                          <a:latin typeface="Arial" panose="020B0604020202020204" pitchFamily="34" charset="0"/>
                          <a:cs typeface="Arial" panose="020B0604020202020204" pitchFamily="34" charset="0"/>
                        </a:rPr>
                        <a:t> C </a:t>
                      </a:r>
                      <a:r>
                        <a:rPr lang="en-US" sz="2000" baseline="0" dirty="0" err="1" smtClean="0">
                          <a:solidFill>
                            <a:srgbClr val="FF0000"/>
                          </a:solidFill>
                          <a:effectLst/>
                          <a:latin typeface="Arial" panose="020B0604020202020204" pitchFamily="34" charset="0"/>
                          <a:cs typeface="Arial" panose="020B0604020202020204" pitchFamily="34" charset="0"/>
                        </a:rPr>
                        <a:t>đi</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lên</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6983280"/>
                  </a:ext>
                </a:extLst>
              </a:tr>
              <a:tr h="1071299">
                <a:tc>
                  <a:txBody>
                    <a:bodyPr/>
                    <a:lstStyle/>
                    <a:p>
                      <a:pPr>
                        <a:lnSpc>
                          <a:spcPct val="115000"/>
                        </a:lnSpc>
                        <a:spcBef>
                          <a:spcPts val="200"/>
                        </a:spcBef>
                        <a:spcAft>
                          <a:spcPts val="0"/>
                        </a:spcAft>
                      </a:pPr>
                      <a:r>
                        <a:rPr lang="en-US" sz="2000" b="0" dirty="0">
                          <a:solidFill>
                            <a:schemeClr val="tx1"/>
                          </a:solidFill>
                          <a:effectLst/>
                          <a:latin typeface="Arial" panose="020B0604020202020204" pitchFamily="34" charset="0"/>
                          <a:cs typeface="Arial" panose="020B0604020202020204" pitchFamily="34" charset="0"/>
                        </a:rPr>
                        <a:t>Treo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giống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nhau</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B, 1 </a:t>
                      </a:r>
                      <a:r>
                        <a:rPr lang="en-US" sz="2000" b="0" dirty="0" err="1">
                          <a:solidFill>
                            <a:schemeClr val="tx1"/>
                          </a:solidFill>
                          <a:effectLst/>
                          <a:latin typeface="Arial" panose="020B0604020202020204" pitchFamily="34" charset="0"/>
                          <a:cs typeface="Arial" panose="020B0604020202020204" pitchFamily="34" charset="0"/>
                        </a:rPr>
                        <a:t>quả</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nặng</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vào</a:t>
                      </a:r>
                      <a:r>
                        <a:rPr lang="en-US" sz="2000" b="0" dirty="0">
                          <a:solidFill>
                            <a:schemeClr val="tx1"/>
                          </a:solidFill>
                          <a:effectLst/>
                          <a:latin typeface="Arial" panose="020B0604020202020204" pitchFamily="34" charset="0"/>
                          <a:cs typeface="Arial" panose="020B0604020202020204" pitchFamily="34" charset="0"/>
                        </a:rPr>
                        <a:t> </a:t>
                      </a:r>
                      <a:r>
                        <a:rPr lang="en-US" sz="2000" b="0" dirty="0" err="1">
                          <a:solidFill>
                            <a:schemeClr val="tx1"/>
                          </a:solidFill>
                          <a:effectLst/>
                          <a:latin typeface="Arial" panose="020B0604020202020204" pitchFamily="34" charset="0"/>
                          <a:cs typeface="Arial" panose="020B0604020202020204" pitchFamily="34" charset="0"/>
                        </a:rPr>
                        <a:t>điểm</a:t>
                      </a:r>
                      <a:r>
                        <a:rPr lang="en-US" sz="2000" b="0" dirty="0">
                          <a:solidFill>
                            <a:schemeClr val="tx1"/>
                          </a:solidFill>
                          <a:effectLst/>
                          <a:latin typeface="Arial" panose="020B0604020202020204" pitchFamily="34" charset="0"/>
                          <a:cs typeface="Arial" panose="020B0604020202020204" pitchFamily="34" charset="0"/>
                        </a:rPr>
                        <a:t> C</a:t>
                      </a:r>
                      <a:endParaRPr lang="en-US" sz="2000" b="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23711" marR="23711"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F</a:t>
                      </a:r>
                      <a:r>
                        <a:rPr lang="en-US" sz="2000" baseline="-25000" dirty="0">
                          <a:solidFill>
                            <a:srgbClr val="FF0000"/>
                          </a:solidFill>
                          <a:effectLst/>
                          <a:latin typeface="Arial" panose="020B0604020202020204" pitchFamily="34" charset="0"/>
                          <a:cs typeface="Arial" panose="020B0604020202020204" pitchFamily="34" charset="0"/>
                        </a:rPr>
                        <a:t>B </a:t>
                      </a:r>
                      <a:r>
                        <a:rPr lang="en-US" sz="2000" dirty="0">
                          <a:solidFill>
                            <a:srgbClr val="FF0000"/>
                          </a:solidFill>
                          <a:effectLst/>
                          <a:latin typeface="Arial" panose="020B0604020202020204" pitchFamily="34" charset="0"/>
                          <a:cs typeface="Arial" panose="020B0604020202020204" pitchFamily="34" charset="0"/>
                        </a:rPr>
                        <a:t>= F</a:t>
                      </a:r>
                      <a:r>
                        <a:rPr lang="en-US" sz="2000" baseline="-25000" dirty="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baseline="0" dirty="0">
                          <a:solidFill>
                            <a:srgbClr val="FF0000"/>
                          </a:solidFill>
                          <a:effectLst/>
                          <a:latin typeface="Arial" panose="020B0604020202020204" pitchFamily="34" charset="0"/>
                          <a:cs typeface="Arial" panose="020B0604020202020204" pitchFamily="34" charset="0"/>
                        </a:rPr>
                        <a:t>d</a:t>
                      </a:r>
                      <a:r>
                        <a:rPr lang="en-US" sz="2000" baseline="-25000" dirty="0" smtClean="0">
                          <a:solidFill>
                            <a:srgbClr val="FF0000"/>
                          </a:solidFill>
                          <a:effectLst/>
                          <a:latin typeface="Arial" panose="020B0604020202020204" pitchFamily="34" charset="0"/>
                          <a:cs typeface="Arial" panose="020B0604020202020204" pitchFamily="34" charset="0"/>
                        </a:rPr>
                        <a:t>B</a:t>
                      </a:r>
                      <a:r>
                        <a:rPr lang="en-US" sz="2000" dirty="0" smtClean="0">
                          <a:solidFill>
                            <a:srgbClr val="FF0000"/>
                          </a:solidFill>
                          <a:effectLst/>
                          <a:latin typeface="Arial" panose="020B0604020202020204" pitchFamily="34" charset="0"/>
                          <a:cs typeface="Arial" panose="020B0604020202020204" pitchFamily="34" charset="0"/>
                        </a:rPr>
                        <a:t> </a:t>
                      </a:r>
                      <a:r>
                        <a:rPr lang="en-US" sz="2000" dirty="0">
                          <a:solidFill>
                            <a:srgbClr val="FF0000"/>
                          </a:solidFill>
                          <a:effectLst/>
                          <a:latin typeface="Arial" panose="020B0604020202020204" pitchFamily="34" charset="0"/>
                          <a:cs typeface="Arial" panose="020B0604020202020204" pitchFamily="34" charset="0"/>
                        </a:rPr>
                        <a:t>&lt; </a:t>
                      </a:r>
                      <a:r>
                        <a:rPr lang="en-US" sz="2000" dirty="0" err="1">
                          <a:solidFill>
                            <a:srgbClr val="FF0000"/>
                          </a:solidFill>
                          <a:effectLst/>
                          <a:latin typeface="Arial" panose="020B0604020202020204" pitchFamily="34" charset="0"/>
                          <a:cs typeface="Arial" panose="020B0604020202020204" pitchFamily="34" charset="0"/>
                        </a:rPr>
                        <a:t>d</a:t>
                      </a:r>
                      <a:r>
                        <a:rPr lang="en-US" sz="2000" baseline="-25000" dirty="0" err="1" smtClean="0">
                          <a:solidFill>
                            <a:srgbClr val="FF0000"/>
                          </a:solidFill>
                          <a:effectLst/>
                          <a:latin typeface="Arial" panose="020B0604020202020204" pitchFamily="34" charset="0"/>
                          <a:cs typeface="Arial" panose="020B0604020202020204" pitchFamily="34" charset="0"/>
                        </a:rPr>
                        <a:t>C</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US" sz="2000" dirty="0">
                          <a:solidFill>
                            <a:srgbClr val="FF0000"/>
                          </a:solidFill>
                          <a:effectLst/>
                          <a:latin typeface="Arial" panose="020B0604020202020204" pitchFamily="34" charset="0"/>
                          <a:cs typeface="Arial" panose="020B0604020202020204" pitchFamily="34" charset="0"/>
                        </a:rPr>
                        <a:t>Thanh quay </a:t>
                      </a:r>
                      <a:r>
                        <a:rPr lang="en-US" sz="2000" dirty="0" smtClean="0">
                          <a:solidFill>
                            <a:srgbClr val="FF0000"/>
                          </a:solidFill>
                          <a:effectLst/>
                          <a:latin typeface="Arial" panose="020B0604020202020204" pitchFamily="34" charset="0"/>
                          <a:cs typeface="Arial" panose="020B0604020202020204" pitchFamily="34" charset="0"/>
                        </a:rPr>
                        <a:t>Theo </a:t>
                      </a:r>
                      <a:r>
                        <a:rPr lang="en-US" sz="2000" dirty="0" err="1" smtClean="0">
                          <a:solidFill>
                            <a:srgbClr val="FF0000"/>
                          </a:solidFill>
                          <a:effectLst/>
                          <a:latin typeface="Arial" panose="020B0604020202020204" pitchFamily="34" charset="0"/>
                          <a:cs typeface="Arial" panose="020B0604020202020204" pitchFamily="34" charset="0"/>
                        </a:rPr>
                        <a:t>chiều</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đầu</a:t>
                      </a:r>
                      <a:r>
                        <a:rPr lang="en-US" sz="2000" baseline="0" dirty="0" smtClean="0">
                          <a:solidFill>
                            <a:srgbClr val="FF0000"/>
                          </a:solidFill>
                          <a:effectLst/>
                          <a:latin typeface="Arial" panose="020B0604020202020204" pitchFamily="34" charset="0"/>
                          <a:cs typeface="Arial" panose="020B0604020202020204" pitchFamily="34" charset="0"/>
                        </a:rPr>
                        <a:t> C </a:t>
                      </a:r>
                      <a:r>
                        <a:rPr lang="en-US" sz="2000" baseline="0" dirty="0" err="1" smtClean="0">
                          <a:solidFill>
                            <a:srgbClr val="FF0000"/>
                          </a:solidFill>
                          <a:effectLst/>
                          <a:latin typeface="Arial" panose="020B0604020202020204" pitchFamily="34" charset="0"/>
                          <a:cs typeface="Arial" panose="020B0604020202020204" pitchFamily="34" charset="0"/>
                        </a:rPr>
                        <a:t>đi</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xuống</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đầu</a:t>
                      </a:r>
                      <a:r>
                        <a:rPr lang="en-US" sz="2000" baseline="0" dirty="0" smtClean="0">
                          <a:solidFill>
                            <a:srgbClr val="FF0000"/>
                          </a:solidFill>
                          <a:effectLst/>
                          <a:latin typeface="Arial" panose="020B0604020202020204" pitchFamily="34" charset="0"/>
                          <a:cs typeface="Arial" panose="020B0604020202020204" pitchFamily="34" charset="0"/>
                        </a:rPr>
                        <a:t> A </a:t>
                      </a:r>
                      <a:r>
                        <a:rPr lang="en-US" sz="2000" baseline="0" dirty="0" err="1" smtClean="0">
                          <a:solidFill>
                            <a:srgbClr val="FF0000"/>
                          </a:solidFill>
                          <a:effectLst/>
                          <a:latin typeface="Arial" panose="020B0604020202020204" pitchFamily="34" charset="0"/>
                          <a:cs typeface="Arial" panose="020B0604020202020204" pitchFamily="34" charset="0"/>
                        </a:rPr>
                        <a:t>đi</a:t>
                      </a:r>
                      <a:r>
                        <a:rPr lang="en-US" sz="2000" baseline="0" dirty="0" smtClean="0">
                          <a:solidFill>
                            <a:srgbClr val="FF0000"/>
                          </a:solidFill>
                          <a:effectLst/>
                          <a:latin typeface="Arial" panose="020B0604020202020204" pitchFamily="34" charset="0"/>
                          <a:cs typeface="Arial" panose="020B0604020202020204" pitchFamily="34" charset="0"/>
                        </a:rPr>
                        <a:t> </a:t>
                      </a:r>
                      <a:r>
                        <a:rPr lang="en-US" sz="2000" baseline="0" dirty="0" err="1" smtClean="0">
                          <a:solidFill>
                            <a:srgbClr val="FF0000"/>
                          </a:solidFill>
                          <a:effectLst/>
                          <a:latin typeface="Arial" panose="020B0604020202020204" pitchFamily="34" charset="0"/>
                          <a:cs typeface="Arial" panose="020B0604020202020204" pitchFamily="34" charset="0"/>
                        </a:rPr>
                        <a:t>lên</a:t>
                      </a:r>
                      <a:endParaRPr lang="en-US" sz="2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24115" marR="241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2986654"/>
                  </a:ext>
                </a:extLst>
              </a:tr>
            </a:tbl>
          </a:graphicData>
        </a:graphic>
      </p:graphicFrame>
      <p:sp>
        <p:nvSpPr>
          <p:cNvPr id="5" name="Rectangle 4">
            <a:extLst>
              <a:ext uri="{FF2B5EF4-FFF2-40B4-BE49-F238E27FC236}">
                <a16:creationId xmlns:a16="http://schemas.microsoft.com/office/drawing/2014/main" id="{BE867F86-8B07-4249-A975-949019B94715}"/>
              </a:ext>
            </a:extLst>
          </p:cNvPr>
          <p:cNvSpPr/>
          <p:nvPr/>
        </p:nvSpPr>
        <p:spPr>
          <a:xfrm>
            <a:off x="258624" y="108637"/>
            <a:ext cx="11663832" cy="610488"/>
          </a:xfrm>
          <a:prstGeom prst="rect">
            <a:avLst/>
          </a:prstGeom>
        </p:spPr>
        <p:txBody>
          <a:bodyPr wrap="square">
            <a:spAutoFit/>
          </a:bodyPr>
          <a:lstStyle/>
          <a:p>
            <a:pPr algn="ctr">
              <a:lnSpc>
                <a:spcPct val="115000"/>
              </a:lnSpc>
              <a:spcBef>
                <a:spcPts val="200"/>
              </a:spcBef>
            </a:pP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Kết</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quả</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thí</a:t>
            </a:r>
            <a:r>
              <a:rPr lang="en-US"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nghiệm</a:t>
            </a:r>
            <a:endParaRPr lang="en-US" sz="3200" b="1"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B7BA310-18B5-402D-930D-E753BFF3942A}"/>
              </a:ext>
            </a:extLst>
          </p:cNvPr>
          <p:cNvSpPr/>
          <p:nvPr/>
        </p:nvSpPr>
        <p:spPr>
          <a:xfrm>
            <a:off x="581949" y="5132265"/>
            <a:ext cx="11114182" cy="1083374"/>
          </a:xfrm>
          <a:prstGeom prst="rect">
            <a:avLst/>
          </a:prstGeom>
        </p:spPr>
        <p:txBody>
          <a:bodyPr wrap="square">
            <a:spAutoFit/>
          </a:bodyPr>
          <a:lstStyle/>
          <a:p>
            <a:pPr>
              <a:lnSpc>
                <a:spcPct val="115000"/>
              </a:lnSpc>
              <a:spcBef>
                <a:spcPts val="200"/>
              </a:spcBef>
              <a:spcAft>
                <a:spcPts val="0"/>
              </a:spcAft>
            </a:pPr>
            <a:r>
              <a:rPr lang="en-US" sz="2800" b="1" i="1" dirty="0" err="1"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phụ</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thuộc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như</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vào</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79AEE3C4-B9EF-4685-A400-BEA31FDD190B}"/>
              </a:ext>
            </a:extLst>
          </p:cNvPr>
          <p:cNvSpPr/>
          <p:nvPr/>
        </p:nvSpPr>
        <p:spPr>
          <a:xfrm>
            <a:off x="889464" y="5251747"/>
            <a:ext cx="10688020" cy="1083374"/>
          </a:xfrm>
          <a:prstGeom prst="rect">
            <a:avLst/>
          </a:prstGeom>
        </p:spPr>
        <p:txBody>
          <a:bodyPr wrap="square">
            <a:spAutoFit/>
          </a:bodyPr>
          <a:lstStyle/>
          <a:p>
            <a:pPr>
              <a:lnSpc>
                <a:spcPct val="115000"/>
              </a:lnSpc>
              <a:spcBef>
                <a:spcPts val="200"/>
              </a:spcBef>
              <a:spcAft>
                <a:spcPts val="0"/>
              </a:spcAft>
            </a:pPr>
            <a:r>
              <a:rPr lang="en-US" sz="28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i="1"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b="1" i="1"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treo</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khối</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b="1" i="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73890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14"/>
                                        </p:tgtEl>
                                        <p:attrNameLst>
                                          <p:attrName>ppt_x</p:attrName>
                                        </p:attrNameLst>
                                      </p:cBhvr>
                                      <p:tavLst>
                                        <p:tav tm="0">
                                          <p:val>
                                            <p:strVal val="ppt_x"/>
                                          </p:val>
                                        </p:tav>
                                        <p:tav tm="100000">
                                          <p:val>
                                            <p:strVal val="ppt_x"/>
                                          </p:val>
                                        </p:tav>
                                      </p:tavLst>
                                    </p:anim>
                                    <p:anim calcmode="lin" valueType="num">
                                      <p:cBhvr additive="base">
                                        <p:cTn id="13" dur="500"/>
                                        <p:tgtEl>
                                          <p:spTgt spid="14"/>
                                        </p:tgtEl>
                                        <p:attrNameLst>
                                          <p:attrName>ppt_y</p:attrName>
                                        </p:attrNameLst>
                                      </p:cBhvr>
                                      <p:tavLst>
                                        <p:tav tm="0">
                                          <p:val>
                                            <p:strVal val="ppt_y"/>
                                          </p:val>
                                        </p:tav>
                                        <p:tav tm="100000">
                                          <p:val>
                                            <p:strVal val="1+ppt_h/2"/>
                                          </p:val>
                                        </p:tav>
                                      </p:tavLst>
                                    </p:anim>
                                    <p:set>
                                      <p:cBhvr>
                                        <p:cTn id="14" dur="1" fill="hold">
                                          <p:stCondLst>
                                            <p:cond delay="499"/>
                                          </p:stCondLst>
                                        </p:cTn>
                                        <p:tgtEl>
                                          <p:spTgt spid="14"/>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A3A67D-02FA-45ED-9026-8C11FD7C404F}"/>
              </a:ext>
            </a:extLst>
          </p:cNvPr>
          <p:cNvSpPr/>
          <p:nvPr/>
        </p:nvSpPr>
        <p:spPr>
          <a:xfrm>
            <a:off x="443346" y="1468350"/>
            <a:ext cx="11272408" cy="3582519"/>
          </a:xfrm>
          <a:prstGeom prst="rect">
            <a:avLst/>
          </a:prstGeom>
        </p:spPr>
        <p:txBody>
          <a:bodyPr wrap="square">
            <a:spAutoFit/>
          </a:bodyPr>
          <a:lstStyle/>
          <a:p>
            <a:pPr algn="just">
              <a:lnSpc>
                <a:spcPct val="115000"/>
              </a:lnSpc>
              <a:spcBef>
                <a:spcPts val="1200"/>
              </a:spcBef>
              <a:spcAft>
                <a:spcPts val="0"/>
              </a:spcAft>
            </a:pP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Moment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trưng</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quanh</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600" dirty="0" smtClean="0">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moment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pP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cách</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xa</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trục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moment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6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2"/>
          <p:cNvSpPr/>
          <p:nvPr/>
        </p:nvSpPr>
        <p:spPr>
          <a:xfrm>
            <a:off x="2405687" y="697317"/>
            <a:ext cx="6517088" cy="584775"/>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3</a:t>
            </a:r>
            <a:r>
              <a:rPr lang="en-US" sz="3200" b="1" dirty="0" smtClean="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Moment </a:t>
            </a:r>
            <a:r>
              <a:rPr lang="en-US" sz="3200" dirty="0" err="1" smtClean="0">
                <a:latin typeface="Times New Roman" panose="02020603050405020304" pitchFamily="18" charset="0"/>
                <a:cs typeface="Times New Roman" panose="02020603050405020304" pitchFamily="18" charset="0"/>
              </a:rPr>
              <a:t>lực</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93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68709" y="205063"/>
            <a:ext cx="6769509" cy="5709040"/>
          </a:xfrm>
          <a:prstGeom prst="rect">
            <a:avLst/>
          </a:prstGeom>
        </p:spPr>
      </p:pic>
      <p:sp>
        <p:nvSpPr>
          <p:cNvPr id="10" name="Rectangle 9"/>
          <p:cNvSpPr/>
          <p:nvPr/>
        </p:nvSpPr>
        <p:spPr>
          <a:xfrm>
            <a:off x="7301200" y="631781"/>
            <a:ext cx="4630245" cy="2397451"/>
          </a:xfrm>
          <a:prstGeom prst="rect">
            <a:avLst/>
          </a:prstGeom>
        </p:spPr>
        <p:txBody>
          <a:bodyPr wrap="square">
            <a:spAutoFit/>
          </a:bodyPr>
          <a:lstStyle/>
          <a:p>
            <a:pPr indent="182880" algn="just">
              <a:lnSpc>
                <a:spcPct val="107000"/>
              </a:lnSpc>
              <a:spcBef>
                <a:spcPts val="300"/>
              </a:spcBef>
              <a:spcAft>
                <a:spcPts val="300"/>
              </a:spcAft>
            </a:pP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18.4 a: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trục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quay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momen</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F</a:t>
            </a:r>
            <a:r>
              <a:rPr lang="en-US" sz="2800" baseline="-25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7301200" y="3177570"/>
            <a:ext cx="4527006" cy="2246769"/>
          </a:xfrm>
          <a:prstGeom prst="rect">
            <a:avLst/>
          </a:prstGeom>
        </p:spPr>
        <p:txBody>
          <a:bodyPr wrap="square">
            <a:spAutoFit/>
          </a:bodyPr>
          <a:lstStyle/>
          <a:p>
            <a:pPr algn="just"/>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Hình</a:t>
            </a:r>
            <a:r>
              <a:rPr lang="en-US" sz="2800" dirty="0">
                <a:solidFill>
                  <a:srgbClr val="0070C0"/>
                </a:solidFill>
                <a:effectLst/>
                <a:latin typeface="Times New Roman" panose="02020603050405020304" pitchFamily="18" charset="0"/>
                <a:ea typeface="Times New Roman" panose="02020603050405020304" pitchFamily="18" charset="0"/>
              </a:rPr>
              <a:t> 18.4 b: </a:t>
            </a:r>
            <a:r>
              <a:rPr lang="en-US" sz="2800" dirty="0" err="1">
                <a:solidFill>
                  <a:srgbClr val="0070C0"/>
                </a:solidFill>
                <a:effectLst/>
                <a:latin typeface="Times New Roman" panose="02020603050405020304" pitchFamily="18" charset="0"/>
                <a:ea typeface="Times New Roman" panose="02020603050405020304" pitchFamily="18" charset="0"/>
              </a:rPr>
              <a:t>độ</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lớn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rPr>
              <a:t>F</a:t>
            </a:r>
            <a:r>
              <a:rPr lang="en-US" sz="2800" baseline="-25000" dirty="0">
                <a:solidFill>
                  <a:srgbClr val="FF0000"/>
                </a:solidFill>
                <a:effectLst/>
                <a:latin typeface="Times New Roman" panose="02020603050405020304" pitchFamily="18" charset="0"/>
                <a:ea typeface="Times New Roman" panose="02020603050405020304" pitchFamily="18" charset="0"/>
              </a:rPr>
              <a:t>1</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nhỏ</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hơn</a:t>
            </a:r>
            <a:r>
              <a:rPr lang="en-US" sz="2800" dirty="0">
                <a:solidFill>
                  <a:srgbClr val="FF0000"/>
                </a:solidFill>
                <a:effectLst/>
                <a:latin typeface="Times New Roman" panose="02020603050405020304" pitchFamily="18" charset="0"/>
                <a:ea typeface="Times New Roman" panose="02020603050405020304" pitchFamily="18" charset="0"/>
              </a:rPr>
              <a:t> F</a:t>
            </a:r>
            <a:r>
              <a:rPr lang="en-US" sz="2800" baseline="-25000" dirty="0">
                <a:solidFill>
                  <a:srgbClr val="FF0000"/>
                </a:solidFill>
                <a:effectLst/>
                <a:latin typeface="Times New Roman" panose="02020603050405020304" pitchFamily="18" charset="0"/>
                <a:ea typeface="Times New Roman" panose="02020603050405020304" pitchFamily="18" charset="0"/>
              </a:rPr>
              <a:t>2</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khoảng</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cách</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giá</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của</a:t>
            </a:r>
            <a:r>
              <a:rPr lang="en-US" sz="2800" dirty="0">
                <a:solidFill>
                  <a:srgbClr val="0070C0"/>
                </a:solidFill>
                <a:effectLst/>
                <a:latin typeface="Times New Roman" panose="02020603050405020304" pitchFamily="18" charset="0"/>
                <a:ea typeface="Times New Roman" panose="02020603050405020304" pitchFamily="18" charset="0"/>
              </a:rPr>
              <a:t> 2 </a:t>
            </a:r>
            <a:r>
              <a:rPr lang="en-US" sz="2800" dirty="0" err="1">
                <a:solidFill>
                  <a:srgbClr val="0070C0"/>
                </a:solidFill>
                <a:effectLst/>
                <a:latin typeface="Times New Roman" panose="02020603050405020304" pitchFamily="18" charset="0"/>
                <a:ea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đến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trục</a:t>
            </a:r>
            <a:r>
              <a:rPr lang="en-US" sz="2800" dirty="0">
                <a:solidFill>
                  <a:srgbClr val="0070C0"/>
                </a:solidFill>
                <a:effectLst/>
                <a:latin typeface="Times New Roman" panose="02020603050405020304" pitchFamily="18" charset="0"/>
                <a:ea typeface="Times New Roman" panose="02020603050405020304" pitchFamily="18" charset="0"/>
              </a:rPr>
              <a:t> quay </a:t>
            </a:r>
            <a:r>
              <a:rPr lang="en-US" sz="2800" dirty="0" err="1">
                <a:solidFill>
                  <a:srgbClr val="0070C0"/>
                </a:solidFill>
                <a:effectLst/>
                <a:latin typeface="Times New Roman" panose="02020603050405020304" pitchFamily="18" charset="0"/>
                <a:ea typeface="Times New Roman" panose="02020603050405020304" pitchFamily="18" charset="0"/>
              </a:rPr>
              <a:t>là</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như</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nhau</a:t>
            </a:r>
            <a:r>
              <a:rPr lang="en-US" sz="2800" dirty="0">
                <a:solidFill>
                  <a:srgbClr val="0070C0"/>
                </a:solidFill>
                <a:effectLst/>
                <a:latin typeface="Times New Roman" panose="02020603050405020304" pitchFamily="18" charset="0"/>
                <a:ea typeface="Times New Roman" panose="02020603050405020304" pitchFamily="18" charset="0"/>
              </a:rPr>
              <a:t> do </a:t>
            </a:r>
            <a:r>
              <a:rPr lang="en-US" sz="2800" dirty="0" err="1">
                <a:solidFill>
                  <a:srgbClr val="0070C0"/>
                </a:solidFill>
                <a:effectLst/>
                <a:latin typeface="Times New Roman" panose="02020603050405020304" pitchFamily="18" charset="0"/>
                <a:ea typeface="Times New Roman" panose="02020603050405020304" pitchFamily="18" charset="0"/>
              </a:rPr>
              <a:t>đó</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momen</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err="1">
                <a:solidFill>
                  <a:srgbClr val="0070C0"/>
                </a:solidFill>
                <a:effectLst/>
                <a:latin typeface="Times New Roman" panose="02020603050405020304" pitchFamily="18" charset="0"/>
                <a:ea typeface="Times New Roman" panose="02020603050405020304" pitchFamily="18" charset="0"/>
              </a:rPr>
              <a:t>lực</a:t>
            </a:r>
            <a:r>
              <a:rPr lang="en-US" sz="2800" dirty="0">
                <a:solidFill>
                  <a:srgbClr val="0070C0"/>
                </a:solidFill>
                <a:effectLst/>
                <a:latin typeface="Times New Roman" panose="02020603050405020304" pitchFamily="18" charset="0"/>
                <a:ea typeface="Times New Roman" panose="02020603050405020304" pitchFamily="18" charset="0"/>
              </a:rPr>
              <a:t> </a:t>
            </a:r>
            <a:r>
              <a:rPr lang="en-US" sz="2800" dirty="0">
                <a:solidFill>
                  <a:srgbClr val="FF0000"/>
                </a:solidFill>
                <a:effectLst/>
                <a:latin typeface="Times New Roman" panose="02020603050405020304" pitchFamily="18" charset="0"/>
                <a:ea typeface="Times New Roman" panose="02020603050405020304" pitchFamily="18" charset="0"/>
              </a:rPr>
              <a:t>F</a:t>
            </a:r>
            <a:r>
              <a:rPr lang="en-US" sz="2800" baseline="-25000" dirty="0">
                <a:solidFill>
                  <a:srgbClr val="FF0000"/>
                </a:solidFill>
                <a:effectLst/>
                <a:latin typeface="Times New Roman" panose="02020603050405020304" pitchFamily="18" charset="0"/>
                <a:ea typeface="Times New Roman" panose="02020603050405020304" pitchFamily="18" charset="0"/>
              </a:rPr>
              <a:t>2</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lớn</a:t>
            </a:r>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solidFill>
                  <a:srgbClr val="FF0000"/>
                </a:solidFill>
                <a:effectLst/>
                <a:latin typeface="Times New Roman" panose="02020603050405020304" pitchFamily="18" charset="0"/>
                <a:ea typeface="Times New Roman" panose="02020603050405020304" pitchFamily="18" charset="0"/>
              </a:rPr>
              <a:t>hơn</a:t>
            </a:r>
            <a:r>
              <a:rPr lang="en-US" sz="2800" dirty="0">
                <a:solidFill>
                  <a:srgbClr val="FF0000"/>
                </a:solidFill>
                <a:effectLst/>
                <a:latin typeface="Times New Roman" panose="02020603050405020304" pitchFamily="18" charset="0"/>
                <a:ea typeface="Times New Roman" panose="02020603050405020304" pitchFamily="18" charset="0"/>
              </a:rPr>
              <a:t> F</a:t>
            </a:r>
            <a:r>
              <a:rPr lang="en-US" sz="2800" baseline="-25000" dirty="0">
                <a:solidFill>
                  <a:srgbClr val="FF0000"/>
                </a:solidFill>
                <a:effectLst/>
                <a:latin typeface="Times New Roman" panose="02020603050405020304" pitchFamily="18" charset="0"/>
                <a:ea typeface="Times New Roman" panose="02020603050405020304" pitchFamily="18" charset="0"/>
              </a:rPr>
              <a:t>1.</a:t>
            </a:r>
            <a:endParaRPr lang="en-US" sz="2800" dirty="0">
              <a:solidFill>
                <a:srgbClr val="FF0000"/>
              </a:solidFill>
            </a:endParaRPr>
          </a:p>
        </p:txBody>
      </p:sp>
    </p:spTree>
    <p:extLst>
      <p:ext uri="{BB962C8B-B14F-4D97-AF65-F5344CB8AC3E}">
        <p14:creationId xmlns:p14="http://schemas.microsoft.com/office/powerpoint/2010/main" val="39106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75DC916-A805-4CF0-9A75-357687EF3D42}" type="slidenum">
              <a:rPr lang="en-US" b="0">
                <a:solidFill>
                  <a:prstClr val="black"/>
                </a:solidFill>
              </a:rPr>
              <a:pPr eaLnBrk="1" hangingPunct="1"/>
              <a:t>23</a:t>
            </a:fld>
            <a:endParaRPr lang="en-US" b="0">
              <a:solidFill>
                <a:prstClr val="black"/>
              </a:solidFill>
            </a:endParaRPr>
          </a:p>
        </p:txBody>
      </p:sp>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fld id="{2B84F123-AC59-4654-A276-C43775202AD6}" type="slidenum">
              <a:rPr lang="en-US" altLang="vi-VN" sz="1400">
                <a:solidFill>
                  <a:srgbClr val="FFFFFF"/>
                </a:solidFill>
              </a:rPr>
              <a:pPr algn="ctr" eaLnBrk="1" hangingPunct="1"/>
              <a:t>23</a:t>
            </a:fld>
            <a:endParaRPr lang="en-US" altLang="vi-VN" sz="1400">
              <a:solidFill>
                <a:srgbClr val="FFFFFF"/>
              </a:solidFill>
            </a:endParaRPr>
          </a:p>
        </p:txBody>
      </p:sp>
      <p:sp>
        <p:nvSpPr>
          <p:cNvPr id="117" name="Right Arrow 116">
            <a:hlinkClick r:id="rId2" action="ppaction://hlinksldjump"/>
          </p:cNvPr>
          <p:cNvSpPr/>
          <p:nvPr/>
        </p:nvSpPr>
        <p:spPr>
          <a:xfrm>
            <a:off x="11040550" y="6187734"/>
            <a:ext cx="783861" cy="59406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317132" y="1897163"/>
            <a:ext cx="7510686" cy="3649076"/>
          </a:xfrm>
          <a:prstGeom prst="rect">
            <a:avLst/>
          </a:prstGeom>
        </p:spPr>
        <p:txBody>
          <a:bodyPr wrap="square">
            <a:spAutoFit/>
          </a:bodyPr>
          <a:lstStyle/>
          <a:p>
            <a:pPr algn="just">
              <a:lnSpc>
                <a:spcPct val="107000"/>
              </a:lnSpc>
            </a:pPr>
            <a:r>
              <a:rPr lang="vi-VN" sz="3600" dirty="0" smtClea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Khi </a:t>
            </a:r>
            <a:r>
              <a:rPr lang="vi-VN" sz="36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đẩy nhẹ cửa, tay ta đặt xa các bản lề của cánh cửa (hình a) thì mở cửa sẽ dễ dàng hơn khi đặt tay gần bản lề </a:t>
            </a:r>
            <a:r>
              <a:rPr lang="vi-VN" sz="36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giá của lực càng cách xa trục quay, moment lực càng lớn và tác dụng làm quay càng lớn.</a:t>
            </a:r>
            <a:endParaRPr lang="en-US" sz="3600" kern="100" dirty="0">
              <a:solidFill>
                <a:srgbClr val="FF0000"/>
              </a:solidFill>
              <a:ea typeface="Calibri" panose="020F0502020204030204" pitchFamily="34" charset="0"/>
              <a:cs typeface="Times New Roman" panose="02020603050405020304" pitchFamily="18" charset="0"/>
            </a:endParaRPr>
          </a:p>
        </p:txBody>
      </p:sp>
      <p:sp>
        <p:nvSpPr>
          <p:cNvPr id="7" name="Rectangle 6"/>
          <p:cNvSpPr/>
          <p:nvPr/>
        </p:nvSpPr>
        <p:spPr>
          <a:xfrm>
            <a:off x="811192" y="334925"/>
            <a:ext cx="6466835" cy="1239122"/>
          </a:xfrm>
          <a:prstGeom prst="rect">
            <a:avLst/>
          </a:prstGeom>
        </p:spPr>
        <p:txBody>
          <a:bodyPr wrap="none">
            <a:spAutoFit/>
          </a:bodyPr>
          <a:lstStyle/>
          <a:p>
            <a:r>
              <a:rPr lang="vi-VN" sz="3600" b="1" dirty="0">
                <a:solidFill>
                  <a:prstClr val="black"/>
                </a:solidFill>
                <a:latin typeface="Times New Roman" panose="02020603050405020304" pitchFamily="18" charset="0"/>
                <a:cs typeface="Times New Roman" panose="02020603050405020304" pitchFamily="18" charset="0"/>
              </a:rPr>
              <a:t>Bài tập </a:t>
            </a:r>
            <a:r>
              <a:rPr lang="en-US" sz="3600" b="1" dirty="0" smtClean="0">
                <a:solidFill>
                  <a:prstClr val="black"/>
                </a:solidFill>
                <a:latin typeface="Times New Roman" panose="02020603050405020304" pitchFamily="18" charset="0"/>
                <a:cs typeface="Times New Roman" panose="02020603050405020304" pitchFamily="18" charset="0"/>
              </a:rPr>
              <a:t>6</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hỏi</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Mở</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kern="100" dirty="0">
              <a:solidFill>
                <a:prstClr val="black"/>
              </a:solidFill>
              <a:ea typeface="Calibri" panose="020F0502020204030204" pitchFamily="34" charset="0"/>
              <a:cs typeface="Times New Roman" panose="02020603050405020304" pitchFamily="18" charset="0"/>
            </a:endParaRPr>
          </a:p>
          <a:p>
            <a:endParaRPr lang="en-US" sz="3600" dirty="0">
              <a:solidFill>
                <a:prstClr val="black"/>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3480" y="525562"/>
            <a:ext cx="4188520" cy="3700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033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61B42FA-B661-D459-C1FC-BAB8D48D0466}"/>
              </a:ext>
            </a:extLst>
          </p:cNvPr>
          <p:cNvSpPr>
            <a:spLocks noChangeAspect="1"/>
          </p:cNvSpPr>
          <p:nvPr/>
        </p:nvSpPr>
        <p:spPr>
          <a:xfrm>
            <a:off x="-5996554" y="1952397"/>
            <a:ext cx="5948667" cy="386822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id-ID" sz="1707" dirty="0">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11" name="图片 6">
            <a:extLst>
              <a:ext uri="{FF2B5EF4-FFF2-40B4-BE49-F238E27FC236}">
                <a16:creationId xmlns:a16="http://schemas.microsoft.com/office/drawing/2014/main" id="{F347A156-ACD5-82D2-4051-058F6A2BFAD6}"/>
              </a:ext>
            </a:extLst>
          </p:cNvPr>
          <p:cNvPicPr>
            <a:picLocks noChangeAspect="1"/>
          </p:cNvPicPr>
          <p:nvPr/>
        </p:nvPicPr>
        <p:blipFill rotWithShape="1">
          <a:blip r:embed="rId3">
            <a:extLst>
              <a:ext uri="{28A0092B-C50C-407E-A947-70E740481C1C}">
                <a14:useLocalDpi xmlns:a14="http://schemas.microsoft.com/office/drawing/2010/main" val="0"/>
              </a:ext>
            </a:extLst>
          </a:blip>
          <a:srcRect l="14702" r="70597" b="66179"/>
          <a:stretch/>
        </p:blipFill>
        <p:spPr>
          <a:xfrm rot="17883636">
            <a:off x="107509" y="-453063"/>
            <a:ext cx="2422526" cy="3134858"/>
          </a:xfrm>
          <a:prstGeom prst="rect">
            <a:avLst/>
          </a:prstGeom>
          <a:ln>
            <a:noFill/>
          </a:ln>
          <a:effectLst>
            <a:outerShdw blurRad="292100" dist="139700" dir="2700000" algn="tl" rotWithShape="0">
              <a:srgbClr val="333333">
                <a:alpha val="65000"/>
              </a:srgbClr>
            </a:outerShdw>
          </a:effectLst>
        </p:spPr>
      </p:pic>
      <p:sp>
        <p:nvSpPr>
          <p:cNvPr id="12" name="Title 1">
            <a:extLst>
              <a:ext uri="{FF2B5EF4-FFF2-40B4-BE49-F238E27FC236}">
                <a16:creationId xmlns:a16="http://schemas.microsoft.com/office/drawing/2014/main" id="{4605B594-57CB-6F27-8949-4322393FB8AE}"/>
              </a:ext>
            </a:extLst>
          </p:cNvPr>
          <p:cNvSpPr txBox="1">
            <a:spLocks/>
          </p:cNvSpPr>
          <p:nvPr/>
        </p:nvSpPr>
        <p:spPr>
          <a:xfrm>
            <a:off x="141029" y="292783"/>
            <a:ext cx="1708895" cy="1323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002060"/>
                </a:solidFill>
                <a:latin typeface="Times New Roman" panose="02020603050405020304" pitchFamily="18" charset="0"/>
                <a:cs typeface="Times New Roman" panose="02020603050405020304" pitchFamily="18" charset="0"/>
              </a:rPr>
              <a:t>VẬN DỤNG</a:t>
            </a:r>
          </a:p>
        </p:txBody>
      </p:sp>
      <p:pic>
        <p:nvPicPr>
          <p:cNvPr id="13" name="图片 4">
            <a:extLst>
              <a:ext uri="{FF2B5EF4-FFF2-40B4-BE49-F238E27FC236}">
                <a16:creationId xmlns:a16="http://schemas.microsoft.com/office/drawing/2014/main" id="{2287DB06-932F-9777-F7D5-9C30668009B4}"/>
              </a:ext>
            </a:extLst>
          </p:cNvPr>
          <p:cNvPicPr>
            <a:picLocks noChangeAspect="1"/>
          </p:cNvPicPr>
          <p:nvPr/>
        </p:nvPicPr>
        <p:blipFill rotWithShape="1">
          <a:blip r:embed="rId4">
            <a:extLst>
              <a:ext uri="{28A0092B-C50C-407E-A947-70E740481C1C}">
                <a14:useLocalDpi xmlns:a14="http://schemas.microsoft.com/office/drawing/2010/main" val="0"/>
              </a:ext>
            </a:extLst>
          </a:blip>
          <a:srcRect t="18309" r="63387" b="43217"/>
          <a:stretch/>
        </p:blipFill>
        <p:spPr>
          <a:xfrm>
            <a:off x="347469" y="212614"/>
            <a:ext cx="11497061" cy="415798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E8D1A768-392F-426F-841D-5EB1B93366E6}"/>
              </a:ext>
            </a:extLst>
          </p:cNvPr>
          <p:cNvSpPr/>
          <p:nvPr/>
        </p:nvSpPr>
        <p:spPr>
          <a:xfrm>
            <a:off x="2625144" y="1583482"/>
            <a:ext cx="7831016" cy="1743106"/>
          </a:xfrm>
          <a:prstGeom prst="rect">
            <a:avLst/>
          </a:prstGeom>
        </p:spPr>
        <p:txBody>
          <a:bodyPr wrap="square">
            <a:spAutoFit/>
          </a:bodyPr>
          <a:lstStyle/>
          <a:p>
            <a:pPr>
              <a:lnSpc>
                <a:spcPct val="115000"/>
              </a:lnSpc>
              <a:spcBef>
                <a:spcPts val="1200"/>
              </a:spcBef>
              <a:spcAft>
                <a:spcPts val="0"/>
              </a:spcAft>
            </a:pP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Thiết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kế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1 video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giới</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thiệu</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những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ít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nhất</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5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ứng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moment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vào</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thực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tế</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cuộc</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sống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hàng</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b="1"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ngày</a:t>
            </a:r>
            <a:r>
              <a:rPr lang="en-US" sz="32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endParaRPr lang="en-US" sz="3200" b="1"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DAC98254-1706-4A39-9CBC-CC8248DA4A3A}"/>
              </a:ext>
            </a:extLst>
          </p:cNvPr>
          <p:cNvSpPr/>
          <p:nvPr/>
        </p:nvSpPr>
        <p:spPr>
          <a:xfrm>
            <a:off x="1849924" y="4369317"/>
            <a:ext cx="9463344" cy="967444"/>
          </a:xfrm>
          <a:prstGeom prst="rect">
            <a:avLst/>
          </a:prstGeom>
        </p:spPr>
        <p:txBody>
          <a:bodyPr wrap="square">
            <a:spAutoFit/>
          </a:bodyPr>
          <a:lstStyle/>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Hình</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thức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Hoạt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động</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nhóm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4-5 </a:t>
            </a:r>
            <a:r>
              <a:rPr lang="en-US" sz="2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học</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sinh</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hoặc</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cá</a:t>
            </a:r>
            <a:r>
              <a:rPr lang="en-US" sz="2400" b="1"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nhân</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a:p>
            <a:pPr>
              <a:lnSpc>
                <a:spcPct val="115000"/>
              </a:lnSpc>
              <a:spcBef>
                <a:spcPts val="200"/>
              </a:spcBef>
              <a:spcAft>
                <a:spcPts val="0"/>
              </a:spcAft>
            </a:pP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phần</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mềm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khác</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nhau</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để</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làm</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video: </a:t>
            </a:r>
            <a:r>
              <a:rPr lang="en-US" sz="2400" b="1" dirty="0" err="1">
                <a:solidFill>
                  <a:srgbClr val="000000"/>
                </a:solidFill>
                <a:latin typeface="Arial" panose="020B0604020202020204" pitchFamily="34" charset="0"/>
                <a:ea typeface="Times New Roman" panose="02020603050405020304" pitchFamily="18" charset="0"/>
                <a:cs typeface="Arial" panose="020B0604020202020204" pitchFamily="34" charset="0"/>
              </a:rPr>
              <a:t>Capcut</a:t>
            </a:r>
            <a:r>
              <a:rPr lang="en-US" sz="2400" b="1" dirty="0">
                <a:solidFill>
                  <a:srgbClr val="000000"/>
                </a:solidFill>
                <a:latin typeface="Arial" panose="020B0604020202020204" pitchFamily="34" charset="0"/>
                <a:ea typeface="Times New Roman" panose="02020603050405020304" pitchFamily="18" charset="0"/>
                <a:cs typeface="Arial" panose="020B0604020202020204" pitchFamily="34" charset="0"/>
              </a:rPr>
              <a:t>, Power Point…</a:t>
            </a:r>
            <a:endParaRPr lang="en-US" sz="2400" b="1" dirty="0">
              <a:solidFill>
                <a:srgbClr val="365F91"/>
              </a:solidFill>
              <a:latin typeface="Arial" panose="020B0604020202020204" pitchFamily="34" charset="0"/>
              <a:ea typeface="Times New Roman" panose="02020603050405020304" pitchFamily="18" charset="0"/>
              <a:cs typeface="Arial" panose="020B0604020202020204" pitchFamily="34" charset="0"/>
            </a:endParaRPr>
          </a:p>
        </p:txBody>
      </p:sp>
      <p:sp>
        <p:nvSpPr>
          <p:cNvPr id="4" name="Rectangle 3">
            <a:extLst>
              <a:ext uri="{FF2B5EF4-FFF2-40B4-BE49-F238E27FC236}">
                <a16:creationId xmlns:a16="http://schemas.microsoft.com/office/drawing/2014/main" id="{EB64FD21-8FD5-4C9B-B881-4893DAF70361}"/>
              </a:ext>
            </a:extLst>
          </p:cNvPr>
          <p:cNvSpPr/>
          <p:nvPr/>
        </p:nvSpPr>
        <p:spPr>
          <a:xfrm>
            <a:off x="3861881" y="108117"/>
            <a:ext cx="5869499" cy="461665"/>
          </a:xfrm>
          <a:prstGeom prst="rect">
            <a:avLst/>
          </a:prstGeom>
        </p:spPr>
        <p:txBody>
          <a:bodyPr wrap="square">
            <a:spAutoFit/>
          </a:bodyPr>
          <a:lstStyle/>
          <a:p>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Giao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nhiệm</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vụ</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vào</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cuối</a:t>
            </a:r>
            <a:r>
              <a:rPr lang="en-US" sz="2400"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i="1" dirty="0" err="1"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giờ</a:t>
            </a:r>
            <a:endParaRPr lang="en-US" sz="2400" dirty="0">
              <a:solidFill>
                <a:srgbClr val="FF0000"/>
              </a:solidFill>
            </a:endParaRPr>
          </a:p>
        </p:txBody>
      </p:sp>
      <p:pic>
        <p:nvPicPr>
          <p:cNvPr id="9" name="图片 1">
            <a:extLst>
              <a:ext uri="{FF2B5EF4-FFF2-40B4-BE49-F238E27FC236}">
                <a16:creationId xmlns:a16="http://schemas.microsoft.com/office/drawing/2014/main" id="{8EC1EF28-E82F-45E3-BF3A-A3A5014FEBA9}"/>
              </a:ext>
            </a:extLst>
          </p:cNvPr>
          <p:cNvPicPr>
            <a:picLocks noChangeAspect="1"/>
          </p:cNvPicPr>
          <p:nvPr/>
        </p:nvPicPr>
        <p:blipFill>
          <a:blip r:embed="rId5"/>
          <a:stretch>
            <a:fillRect/>
          </a:stretch>
        </p:blipFill>
        <p:spPr>
          <a:xfrm>
            <a:off x="865762" y="5643103"/>
            <a:ext cx="4877554" cy="1214897"/>
          </a:xfrm>
          <a:prstGeom prst="rect">
            <a:avLst/>
          </a:prstGeom>
          <a:effectLst>
            <a:outerShdw blurRad="50800" dist="38100" dir="10800000" algn="r" rotWithShape="0">
              <a:prstClr val="black">
                <a:alpha val="40000"/>
              </a:prstClr>
            </a:outerShdw>
          </a:effectLst>
        </p:spPr>
      </p:pic>
      <p:pic>
        <p:nvPicPr>
          <p:cNvPr id="10" name="图片 1">
            <a:extLst>
              <a:ext uri="{FF2B5EF4-FFF2-40B4-BE49-F238E27FC236}">
                <a16:creationId xmlns:a16="http://schemas.microsoft.com/office/drawing/2014/main" id="{448624CE-9353-4DBF-BF74-D2BA71A6C0DC}"/>
              </a:ext>
            </a:extLst>
          </p:cNvPr>
          <p:cNvPicPr>
            <a:picLocks noChangeAspect="1"/>
          </p:cNvPicPr>
          <p:nvPr/>
        </p:nvPicPr>
        <p:blipFill>
          <a:blip r:embed="rId5"/>
          <a:stretch>
            <a:fillRect/>
          </a:stretch>
        </p:blipFill>
        <p:spPr>
          <a:xfrm>
            <a:off x="6448686" y="5578443"/>
            <a:ext cx="5137150" cy="1279557"/>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82028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barn(inVertical)">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D619EE-3151-4682-A28D-A2CE2759DBB8}"/>
              </a:ext>
            </a:extLst>
          </p:cNvPr>
          <p:cNvSpPr/>
          <p:nvPr/>
        </p:nvSpPr>
        <p:spPr>
          <a:xfrm>
            <a:off x="0" y="1095375"/>
            <a:ext cx="121920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b="1" dirty="0">
              <a:latin typeface="Tahoma" panose="020B0604030504040204" pitchFamily="34" charset="0"/>
              <a:cs typeface="Tahoma" panose="020B0604030504040204" pitchFamily="34" charset="0"/>
            </a:endParaRPr>
          </a:p>
        </p:txBody>
      </p:sp>
      <p:pic>
        <p:nvPicPr>
          <p:cNvPr id="6" name="Picture 2" descr="Download Free png Child , Students, group of children studying illustration  ... - DLPNG.com">
            <a:extLst>
              <a:ext uri="{FF2B5EF4-FFF2-40B4-BE49-F238E27FC236}">
                <a16:creationId xmlns:a16="http://schemas.microsoft.com/office/drawing/2014/main" id="{F770B378-D791-42C1-9DF7-41356C5EE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8" y="1095375"/>
            <a:ext cx="2806511" cy="1424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B42BC7-4D12-4B28-9041-35A258AC1282}"/>
              </a:ext>
            </a:extLst>
          </p:cNvPr>
          <p:cNvSpPr/>
          <p:nvPr/>
        </p:nvSpPr>
        <p:spPr>
          <a:xfrm>
            <a:off x="1484543" y="413330"/>
            <a:ext cx="9222913" cy="523220"/>
          </a:xfrm>
          <a:prstGeom prst="rect">
            <a:avLst/>
          </a:prstGeom>
        </p:spPr>
        <p:txBody>
          <a:bodyPr wrap="square">
            <a:spAutoFit/>
          </a:bodyPr>
          <a:lstStyle/>
          <a:p>
            <a:pPr algn="ctr"/>
            <a:r>
              <a:rPr lang="en-SG" sz="2800" b="1" dirty="0">
                <a:solidFill>
                  <a:srgbClr val="0000FF"/>
                </a:solidFill>
                <a:latin typeface="Times New Roman" panose="02020603050405020304" pitchFamily="18" charset="0"/>
                <a:cs typeface="Times New Roman" panose="02020603050405020304" pitchFamily="18" charset="0"/>
              </a:rPr>
              <a:t>BÁO CÁO VIDEO</a:t>
            </a:r>
            <a:endParaRPr 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58F450DB-0B93-4C81-9E36-CD10A507A2B9}"/>
              </a:ext>
            </a:extLst>
          </p:cNvPr>
          <p:cNvGraphicFramePr>
            <a:graphicFrameLocks noGrp="1"/>
          </p:cNvGraphicFramePr>
          <p:nvPr>
            <p:extLst/>
          </p:nvPr>
        </p:nvGraphicFramePr>
        <p:xfrm>
          <a:off x="5444684" y="2891771"/>
          <a:ext cx="6666028" cy="3400838"/>
        </p:xfrm>
        <a:graphic>
          <a:graphicData uri="http://schemas.openxmlformats.org/drawingml/2006/table">
            <a:tbl>
              <a:tblPr firstRow="1" firstCol="1" bandRow="1">
                <a:tableStyleId>{5C22544A-7EE6-4342-B048-85BDC9FD1C3A}</a:tableStyleId>
              </a:tblPr>
              <a:tblGrid>
                <a:gridCol w="4048036">
                  <a:extLst>
                    <a:ext uri="{9D8B030D-6E8A-4147-A177-3AD203B41FA5}">
                      <a16:colId xmlns:a16="http://schemas.microsoft.com/office/drawing/2014/main" val="1567564877"/>
                    </a:ext>
                  </a:extLst>
                </a:gridCol>
                <a:gridCol w="874528">
                  <a:extLst>
                    <a:ext uri="{9D8B030D-6E8A-4147-A177-3AD203B41FA5}">
                      <a16:colId xmlns:a16="http://schemas.microsoft.com/office/drawing/2014/main" val="3134158977"/>
                    </a:ext>
                  </a:extLst>
                </a:gridCol>
                <a:gridCol w="871732">
                  <a:extLst>
                    <a:ext uri="{9D8B030D-6E8A-4147-A177-3AD203B41FA5}">
                      <a16:colId xmlns:a16="http://schemas.microsoft.com/office/drawing/2014/main" val="3152568405"/>
                    </a:ext>
                  </a:extLst>
                </a:gridCol>
                <a:gridCol w="871732">
                  <a:extLst>
                    <a:ext uri="{9D8B030D-6E8A-4147-A177-3AD203B41FA5}">
                      <a16:colId xmlns:a16="http://schemas.microsoft.com/office/drawing/2014/main" val="2071254660"/>
                    </a:ext>
                  </a:extLst>
                </a:gridCol>
              </a:tblGrid>
              <a:tr h="456470">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Các tiêu chí</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84880139"/>
                  </a:ext>
                </a:extLst>
              </a:tr>
              <a:tr h="796216">
                <a:tc>
                  <a:txBody>
                    <a:bodyPr/>
                    <a:lstStyle/>
                    <a:p>
                      <a:pPr>
                        <a:lnSpc>
                          <a:spcPct val="115000"/>
                        </a:lnSpc>
                        <a:spcBef>
                          <a:spcPts val="300"/>
                        </a:spcBef>
                        <a:spcAft>
                          <a:spcPts val="3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moment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8898431"/>
                  </a:ext>
                </a:extLst>
              </a:tr>
              <a:tr h="796216">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42428570"/>
                  </a:ext>
                </a:extLst>
              </a:tr>
              <a:tr h="464982">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hấp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hút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48265034"/>
                  </a:ext>
                </a:extLst>
              </a:tr>
            </a:tbl>
          </a:graphicData>
        </a:graphic>
      </p:graphicFrame>
      <p:sp>
        <p:nvSpPr>
          <p:cNvPr id="15" name="Rectangle 1">
            <a:extLst>
              <a:ext uri="{FF2B5EF4-FFF2-40B4-BE49-F238E27FC236}">
                <a16:creationId xmlns:a16="http://schemas.microsoft.com/office/drawing/2014/main" id="{2D7E97A5-8FD5-4AA3-970F-71ECFB4718EA}"/>
              </a:ext>
            </a:extLst>
          </p:cNvPr>
          <p:cNvSpPr>
            <a:spLocks noChangeArrowheads="1"/>
          </p:cNvSpPr>
          <p:nvPr/>
        </p:nvSpPr>
        <p:spPr bwMode="auto">
          <a:xfrm>
            <a:off x="81288" y="3091826"/>
            <a:ext cx="52871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giá</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đo</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nhưng</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2600" b="1" dirty="0" err="1">
                <a:latin typeface="Arial" panose="020B0604020202020204" pitchFamily="34" charset="0"/>
                <a:ea typeface="Calibri" panose="020F0502020204030204" pitchFamily="34" charset="0"/>
                <a:cs typeface="Arial" panose="020B0604020202020204" pitchFamily="34" charset="0"/>
              </a:rPr>
              <a:t>Mức</a:t>
            </a:r>
            <a:r>
              <a:rPr lang="en-US" altLang="en-US" sz="2600" b="1" dirty="0">
                <a:latin typeface="Arial" panose="020B0604020202020204" pitchFamily="34" charset="0"/>
                <a:ea typeface="Calibri" panose="020F0502020204030204" pitchFamily="34" charset="0"/>
                <a:cs typeface="Arial" panose="020B0604020202020204" pitchFamily="34" charset="0"/>
              </a:rPr>
              <a:t> 3:</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lang="en-US" altLang="en-US" sz="2600" dirty="0" err="1">
                <a:latin typeface="Arial" panose="020B0604020202020204" pitchFamily="34" charset="0"/>
                <a:ea typeface="Calibri" panose="020F0502020204030204" pitchFamily="34" charset="0"/>
                <a:cs typeface="Arial" panose="020B0604020202020204" pitchFamily="34" charset="0"/>
              </a:rPr>
              <a:t>Làm</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rất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31E863E-B6D1-42FB-BC13-F6F656EC2ECC}"/>
              </a:ext>
            </a:extLst>
          </p:cNvPr>
          <p:cNvSpPr txBox="1"/>
          <p:nvPr/>
        </p:nvSpPr>
        <p:spPr>
          <a:xfrm>
            <a:off x="2887799" y="1253765"/>
            <a:ext cx="9140803" cy="954107"/>
          </a:xfrm>
          <a:prstGeom prst="rect">
            <a:avLst/>
          </a:prstGeom>
          <a:noFill/>
        </p:spPr>
        <p:txBody>
          <a:bodyPr wrap="square" rtlCol="0">
            <a:spAutoFit/>
          </a:bodyPr>
          <a:lstStyle/>
          <a:p>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quan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sát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xét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thang </a:t>
            </a:r>
            <a:r>
              <a:rPr lang="en-US" sz="2800" b="1" dirty="0" err="1">
                <a:solidFill>
                  <a:srgbClr val="C00000"/>
                </a:solidFill>
                <a:latin typeface="Arial" panose="020B0604020202020204" pitchFamily="34" charset="0"/>
                <a:cs typeface="Arial" panose="020B0604020202020204" pitchFamily="34" charset="0"/>
              </a:rPr>
              <a:t>đánh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a:t>
            </a:r>
          </a:p>
        </p:txBody>
      </p:sp>
      <p:pic>
        <p:nvPicPr>
          <p:cNvPr id="8" name="图片 1">
            <a:extLst>
              <a:ext uri="{FF2B5EF4-FFF2-40B4-BE49-F238E27FC236}">
                <a16:creationId xmlns:a16="http://schemas.microsoft.com/office/drawing/2014/main" id="{E1C0DE42-69D1-4C35-9898-F5B259501335}"/>
              </a:ext>
            </a:extLst>
          </p:cNvPr>
          <p:cNvPicPr>
            <a:picLocks noChangeAspect="1"/>
          </p:cNvPicPr>
          <p:nvPr/>
        </p:nvPicPr>
        <p:blipFill>
          <a:blip r:embed="rId3"/>
          <a:stretch>
            <a:fillRect/>
          </a:stretch>
        </p:blipFill>
        <p:spPr>
          <a:xfrm>
            <a:off x="7988565" y="32750"/>
            <a:ext cx="4040037" cy="100628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5370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75DC916-A805-4CF0-9A75-357687EF3D42}" type="slidenum">
              <a:rPr lang="en-US" b="0"/>
              <a:pPr eaLnBrk="1" hangingPunct="1"/>
              <a:t>26</a:t>
            </a:fld>
            <a:endParaRPr lang="en-US" b="0"/>
          </a:p>
        </p:txBody>
      </p:sp>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fld id="{2B84F123-AC59-4654-A276-C43775202AD6}" type="slidenum">
              <a:rPr lang="en-US" altLang="vi-VN" sz="1400">
                <a:solidFill>
                  <a:srgbClr val="FFFFFF"/>
                </a:solidFill>
              </a:rPr>
              <a:pPr algn="ctr" eaLnBrk="1" hangingPunct="1"/>
              <a:t>26</a:t>
            </a:fld>
            <a:endParaRPr lang="en-US" altLang="vi-VN" sz="1400">
              <a:solidFill>
                <a:srgbClr val="FFFFFF"/>
              </a:solidFill>
            </a:endParaRPr>
          </a:p>
        </p:txBody>
      </p:sp>
      <p:sp>
        <p:nvSpPr>
          <p:cNvPr id="117" name="Right Arrow 116">
            <a:hlinkClick r:id="rId2" action="ppaction://hlinksldjump"/>
          </p:cNvPr>
          <p:cNvSpPr/>
          <p:nvPr/>
        </p:nvSpPr>
        <p:spPr>
          <a:xfrm>
            <a:off x="11040550" y="6187734"/>
            <a:ext cx="783861" cy="59406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Rectangle 1"/>
          <p:cNvSpPr/>
          <p:nvPr/>
        </p:nvSpPr>
        <p:spPr>
          <a:xfrm>
            <a:off x="124691" y="551089"/>
            <a:ext cx="11956473" cy="593304"/>
          </a:xfrm>
          <a:prstGeom prst="rect">
            <a:avLst/>
          </a:prstGeom>
        </p:spPr>
        <p:txBody>
          <a:bodyPr wrap="square">
            <a:spAutoFit/>
          </a:bodyPr>
          <a:lstStyle/>
          <a:p>
            <a:pPr algn="just">
              <a:lnSpc>
                <a:spcPct val="107000"/>
              </a:lnSpc>
              <a:spcAft>
                <a:spcPts val="0"/>
              </a:spcAft>
            </a:pPr>
            <a:r>
              <a:rPr lang="vi-VN" sz="3200" b="1" dirty="0">
                <a:latin typeface="Times New Roman" panose="02020603050405020304" pitchFamily="18" charset="0"/>
                <a:cs typeface="Times New Roman" panose="02020603050405020304" pitchFamily="18" charset="0"/>
              </a:rPr>
              <a:t>Bài tập 1:</a:t>
            </a:r>
            <a:r>
              <a:rPr lang="vi-VN" sz="3200" dirty="0">
                <a:latin typeface="Times New Roman" panose="02020603050405020304" pitchFamily="18" charset="0"/>
                <a:cs typeface="Times New Roman" panose="02020603050405020304" pitchFamily="18" charset="0"/>
              </a:rPr>
              <a:t> Nêu một số ví dụ trong thực tế về lực tác dụng làm quay vật.</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24691" y="1567980"/>
            <a:ext cx="9085984" cy="954107"/>
          </a:xfrm>
          <a:prstGeom prst="rect">
            <a:avLst/>
          </a:prstGeom>
        </p:spPr>
        <p:txBody>
          <a:bodyPr wrap="square">
            <a:spAutoFit/>
          </a:bodyPr>
          <a:lstStyle/>
          <a:p>
            <a:r>
              <a:rPr lang="vi-VN" sz="2800" b="1" dirty="0">
                <a:solidFill>
                  <a:srgbClr val="FF0000"/>
                </a:solidFill>
                <a:latin typeface="Times New Roman" panose="02020603050405020304" pitchFamily="18" charset="0"/>
                <a:ea typeface="Calibri" panose="020F0502020204030204" pitchFamily="34" charset="0"/>
              </a:rPr>
              <a:t>Lái xe ô tô: người lái xe tác dụng lực vào vô – lăng làm vô – lăng quay</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quanh</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trục</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của</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nó</a:t>
            </a:r>
            <a:r>
              <a:rPr lang="en-US" sz="2800" b="1" dirty="0">
                <a:solidFill>
                  <a:srgbClr val="FF0000"/>
                </a:solidFill>
                <a:latin typeface="Times New Roman" panose="02020603050405020304" pitchFamily="18" charset="0"/>
                <a:ea typeface="Calibri" panose="020F0502020204030204" pitchFamily="34" charset="0"/>
              </a:rPr>
              <a:t>.</a:t>
            </a:r>
            <a:endParaRPr lang="en-US" sz="2800" b="1" dirty="0">
              <a:solidFill>
                <a:srgbClr val="FF0000"/>
              </a:solidFill>
            </a:endParaRPr>
          </a:p>
        </p:txBody>
      </p:sp>
      <p:pic>
        <p:nvPicPr>
          <p:cNvPr id="14" name="Picture 1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1600" y="1338977"/>
            <a:ext cx="2832811" cy="1916841"/>
          </a:xfrm>
          <a:prstGeom prst="rect">
            <a:avLst/>
          </a:prstGeom>
          <a:noFill/>
        </p:spPr>
      </p:pic>
      <p:sp>
        <p:nvSpPr>
          <p:cNvPr id="7" name="Rectangle 6"/>
          <p:cNvSpPr/>
          <p:nvPr/>
        </p:nvSpPr>
        <p:spPr>
          <a:xfrm>
            <a:off x="124691" y="3007403"/>
            <a:ext cx="12247418" cy="3253968"/>
          </a:xfrm>
          <a:prstGeom prst="rect">
            <a:avLst/>
          </a:prstGeom>
        </p:spPr>
        <p:txBody>
          <a:bodyPr wrap="square">
            <a:spAutoFit/>
          </a:bodyPr>
          <a:lstStyle/>
          <a:p>
            <a:pPr>
              <a:lnSpc>
                <a:spcPct val="107000"/>
              </a:lnSpc>
              <a:spcAft>
                <a:spcPts val="0"/>
              </a:spcAft>
            </a:pP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2: </a:t>
            </a:r>
            <a:br>
              <a:rPr lang="en-US" sz="3200" b="1" dirty="0">
                <a:latin typeface="Times New Roman" panose="02020603050405020304" pitchFamily="18" charset="0"/>
                <a:ea typeface="Times New Roman" panose="02020603050405020304" pitchFamily="18" charset="0"/>
                <a:cs typeface="Times New Roman" panose="02020603050405020304" pitchFamily="18" charset="0"/>
              </a:rPr>
            </a:b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Nêu các ví dụ trong thực tế cần làm tăng mômen lực bằng cách:</a:t>
            </a:r>
            <a:br>
              <a:rPr lang="vi-VN" sz="3200" b="1" dirty="0">
                <a:latin typeface="Times New Roman" panose="02020603050405020304" pitchFamily="18" charset="0"/>
                <a:ea typeface="Times New Roman" panose="02020603050405020304" pitchFamily="18" charset="0"/>
                <a:cs typeface="Times New Roman" panose="02020603050405020304" pitchFamily="18" charset="0"/>
              </a:rPr>
            </a:br>
            <a:r>
              <a:rPr lang="vi-VN" sz="3200" dirty="0">
                <a:latin typeface="Times New Roman" panose="02020603050405020304" pitchFamily="18" charset="0"/>
                <a:ea typeface="Times New Roman" panose="02020603050405020304" pitchFamily="18" charset="0"/>
                <a:cs typeface="Times New Roman" panose="02020603050405020304" pitchFamily="18" charset="0"/>
              </a:rPr>
              <a:t>a. Tăng độ lớn của lực.</a:t>
            </a:r>
            <a:br>
              <a:rPr lang="vi-VN" sz="3200" dirty="0">
                <a:latin typeface="Times New Roman" panose="02020603050405020304" pitchFamily="18" charset="0"/>
                <a:ea typeface="Times New Roman" panose="02020603050405020304" pitchFamily="18" charset="0"/>
                <a:cs typeface="Times New Roman" panose="02020603050405020304" pitchFamily="18" charset="0"/>
              </a:rPr>
            </a:br>
            <a:r>
              <a:rPr lang="vi-VN" sz="3200" dirty="0">
                <a:latin typeface="Times New Roman" panose="02020603050405020304" pitchFamily="18" charset="0"/>
                <a:ea typeface="Times New Roman" panose="02020603050405020304" pitchFamily="18" charset="0"/>
                <a:cs typeface="Times New Roman" panose="02020603050405020304" pitchFamily="18" charset="0"/>
              </a:rPr>
              <a:t>b. Tăng khoảng cách từ trục quay đến giá của lực.</a:t>
            </a:r>
            <a:br>
              <a:rPr lang="vi-VN" sz="3200" dirty="0">
                <a:latin typeface="Times New Roman" panose="02020603050405020304" pitchFamily="18" charset="0"/>
                <a:ea typeface="Times New Roman" panose="02020603050405020304" pitchFamily="18" charset="0"/>
                <a:cs typeface="Times New Roman" panose="02020603050405020304" pitchFamily="18" charset="0"/>
              </a:rPr>
            </a:br>
            <a:r>
              <a:rPr lang="vi-VN" sz="3200" dirty="0">
                <a:latin typeface="Times New Roman" panose="02020603050405020304" pitchFamily="18" charset="0"/>
                <a:ea typeface="Times New Roman" panose="02020603050405020304" pitchFamily="18" charset="0"/>
                <a:cs typeface="Times New Roman" panose="02020603050405020304" pitchFamily="18" charset="0"/>
              </a:rPr>
              <a:t>c. Tăng đồng thời cả độ lớn của lực và khoảng cách từ trục quay đến giá của lực.</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860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75DC916-A805-4CF0-9A75-357687EF3D42}" type="slidenum">
              <a:rPr lang="en-US" b="0"/>
              <a:pPr eaLnBrk="1" hangingPunct="1"/>
              <a:t>27</a:t>
            </a:fld>
            <a:endParaRPr lang="en-US" b="0"/>
          </a:p>
        </p:txBody>
      </p:sp>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fld id="{2B84F123-AC59-4654-A276-C43775202AD6}" type="slidenum">
              <a:rPr lang="en-US" altLang="vi-VN" sz="1400">
                <a:solidFill>
                  <a:srgbClr val="FFFFFF"/>
                </a:solidFill>
              </a:rPr>
              <a:pPr algn="ctr" eaLnBrk="1" hangingPunct="1"/>
              <a:t>27</a:t>
            </a:fld>
            <a:endParaRPr lang="en-US" altLang="vi-VN" sz="1400">
              <a:solidFill>
                <a:srgbClr val="FFFFFF"/>
              </a:solidFill>
            </a:endParaRPr>
          </a:p>
        </p:txBody>
      </p:sp>
      <p:sp>
        <p:nvSpPr>
          <p:cNvPr id="117" name="Right Arrow 116">
            <a:hlinkClick r:id="rId2" action="ppaction://hlinksldjump"/>
          </p:cNvPr>
          <p:cNvSpPr/>
          <p:nvPr/>
        </p:nvSpPr>
        <p:spPr>
          <a:xfrm>
            <a:off x="11040550" y="6187734"/>
            <a:ext cx="783861" cy="59406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Rectangle 1"/>
          <p:cNvSpPr/>
          <p:nvPr/>
        </p:nvSpPr>
        <p:spPr>
          <a:xfrm>
            <a:off x="318653" y="431953"/>
            <a:ext cx="8894619" cy="1384995"/>
          </a:xfrm>
          <a:prstGeom prst="rect">
            <a:avLst/>
          </a:prstGeom>
        </p:spPr>
        <p:txBody>
          <a:bodyPr wrap="square">
            <a:spAutoFit/>
          </a:bodyPr>
          <a:lstStyle/>
          <a:p>
            <a:r>
              <a:rPr lang="vi-VN" sz="2800" b="1" dirty="0">
                <a:solidFill>
                  <a:srgbClr val="FF0000"/>
                </a:solidFill>
                <a:latin typeface="Times New Roman" panose="02020603050405020304" pitchFamily="18" charset="0"/>
                <a:ea typeface="Times New Roman" panose="02020603050405020304" pitchFamily="18" charset="0"/>
              </a:rPr>
              <a:t>a.</a:t>
            </a:r>
            <a:r>
              <a:rPr lang="vi-VN" sz="2800" b="1" dirty="0">
                <a:latin typeface="Times New Roman" panose="02020603050405020304" pitchFamily="18" charset="0"/>
                <a:ea typeface="Times New Roman" panose="02020603050405020304" pitchFamily="18" charset="0"/>
              </a:rPr>
              <a:t> Tăng độ lớn của lực.</a:t>
            </a:r>
            <a:br>
              <a:rPr lang="vi-VN" sz="2800" b="1" dirty="0">
                <a:latin typeface="Times New Roman" panose="02020603050405020304" pitchFamily="18" charset="0"/>
                <a:ea typeface="Times New Roman" panose="02020603050405020304" pitchFamily="18" charset="0"/>
              </a:rPr>
            </a:br>
            <a:r>
              <a:rPr lang="vi-VN" sz="2800" b="1" dirty="0">
                <a:solidFill>
                  <a:srgbClr val="FF0000"/>
                </a:solidFill>
                <a:latin typeface="Times New Roman" panose="02020603050405020304" pitchFamily="18" charset="0"/>
                <a:ea typeface="Calibri" panose="020F0502020204030204" pitchFamily="34" charset="0"/>
              </a:rPr>
              <a:t>Trường hợp nắp lọ quá chặt, ta cần tăng lực tác dụng vào nắp để làm nó quay và mở được.</a:t>
            </a:r>
            <a:endParaRPr lang="en-US" sz="2800" b="1" dirty="0">
              <a:solidFill>
                <a:srgbClr val="FF0000"/>
              </a:solidFill>
            </a:endParaRPr>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8890808" y="0"/>
            <a:ext cx="3352684" cy="2222356"/>
          </a:xfrm>
          <a:prstGeom prst="rect">
            <a:avLst/>
          </a:prstGeom>
          <a:noFill/>
        </p:spPr>
      </p:pic>
      <p:sp>
        <p:nvSpPr>
          <p:cNvPr id="3" name="Rectangle 2"/>
          <p:cNvSpPr/>
          <p:nvPr/>
        </p:nvSpPr>
        <p:spPr>
          <a:xfrm>
            <a:off x="318653" y="2038916"/>
            <a:ext cx="8266546" cy="2039020"/>
          </a:xfrm>
          <a:prstGeom prst="rect">
            <a:avLst/>
          </a:prstGeom>
        </p:spPr>
        <p:txBody>
          <a:bodyPr wrap="square">
            <a:spAutoFit/>
          </a:bodyPr>
          <a:lstStyle/>
          <a:p>
            <a:pPr algn="just">
              <a:lnSpc>
                <a:spcPct val="107000"/>
              </a:lnSpc>
              <a:spcAft>
                <a:spcPts val="800"/>
              </a:spcAft>
            </a:pPr>
            <a:r>
              <a:rPr lang="vi-VN" sz="2800" b="1" dirty="0">
                <a:solidFill>
                  <a:srgbClr val="FF0000"/>
                </a:solidFill>
                <a:latin typeface="+mj-lt"/>
                <a:ea typeface="Times New Roman" panose="02020603050405020304" pitchFamily="18" charset="0"/>
                <a:cs typeface="Times New Roman" panose="02020603050405020304" pitchFamily="18" charset="0"/>
              </a:rPr>
              <a:t>b.</a:t>
            </a:r>
            <a:r>
              <a:rPr lang="vi-VN" sz="2800" b="1" dirty="0">
                <a:latin typeface="+mj-lt"/>
                <a:ea typeface="Times New Roman" panose="02020603050405020304" pitchFamily="18" charset="0"/>
                <a:cs typeface="Times New Roman" panose="02020603050405020304" pitchFamily="18" charset="0"/>
              </a:rPr>
              <a:t> Tăng khoảng cách từ trục quay đến giá của lực.</a:t>
            </a:r>
            <a:endParaRPr lang="en-US" sz="2800" b="1" kern="100" dirty="0">
              <a:latin typeface="+mj-lt"/>
              <a:ea typeface="Calibri" panose="020F0502020204030204" pitchFamily="34" charset="0"/>
              <a:cs typeface="Times New Roman" panose="02020603050405020304" pitchFamily="18" charset="0"/>
            </a:endParaRPr>
          </a:p>
          <a:p>
            <a:pPr algn="just">
              <a:lnSpc>
                <a:spcPct val="107000"/>
              </a:lnSpc>
              <a:spcAft>
                <a:spcPts val="800"/>
              </a:spcAft>
            </a:pPr>
            <a:r>
              <a:rPr lang="vi-VN" sz="2800" b="1" kern="0" dirty="0">
                <a:solidFill>
                  <a:srgbClr val="FF0000"/>
                </a:solidFill>
                <a:latin typeface="+mj-lt"/>
                <a:ea typeface="Calibri" panose="020F0502020204030204" pitchFamily="34" charset="0"/>
                <a:cs typeface="Times New Roman" panose="02020603050405020304" pitchFamily="18" charset="0"/>
              </a:rPr>
              <a:t>Trường hợp ốc quá chặt, người thợ sửa chữa thường phải dùng thêm một đoạn ống thép để nối dài thêm cán của chiếc cờ - lê giúp tháo ốc ra dễ hơn.</a:t>
            </a:r>
            <a:endParaRPr lang="en-US" sz="2800" b="1" kern="100" dirty="0">
              <a:solidFill>
                <a:srgbClr val="FF0000"/>
              </a:solidFill>
              <a:effectLst/>
              <a:latin typeface="+mj-lt"/>
              <a:ea typeface="Calibri" panose="020F0502020204030204" pitchFamily="34" charset="0"/>
              <a:cs typeface="Times New Roman" panose="02020603050405020304" pitchFamily="18" charset="0"/>
            </a:endParaRPr>
          </a:p>
        </p:txBody>
      </p:sp>
      <p:pic>
        <p:nvPicPr>
          <p:cNvPr id="10" name="Picture 9"/>
          <p:cNvPicPr/>
          <p:nvPr/>
        </p:nvPicPr>
        <p:blipFill>
          <a:blip r:embed="rId4">
            <a:extLst>
              <a:ext uri="{28A0092B-C50C-407E-A947-70E740481C1C}">
                <a14:useLocalDpi xmlns:a14="http://schemas.microsoft.com/office/drawing/2010/main" val="0"/>
              </a:ext>
            </a:extLst>
          </a:blip>
          <a:srcRect/>
          <a:stretch>
            <a:fillRect/>
          </a:stretch>
        </p:blipFill>
        <p:spPr bwMode="auto">
          <a:xfrm>
            <a:off x="8890808" y="2390972"/>
            <a:ext cx="3301192" cy="1908932"/>
          </a:xfrm>
          <a:prstGeom prst="rect">
            <a:avLst/>
          </a:prstGeom>
          <a:noFill/>
        </p:spPr>
      </p:pic>
      <p:sp>
        <p:nvSpPr>
          <p:cNvPr id="4" name="Rectangle 3"/>
          <p:cNvSpPr/>
          <p:nvPr/>
        </p:nvSpPr>
        <p:spPr>
          <a:xfrm>
            <a:off x="193117" y="4077936"/>
            <a:ext cx="8340879" cy="2409634"/>
          </a:xfrm>
          <a:prstGeom prst="rect">
            <a:avLst/>
          </a:prstGeom>
        </p:spPr>
        <p:txBody>
          <a:bodyPr wrap="square">
            <a:spAutoFit/>
          </a:bodyPr>
          <a:lstStyle/>
          <a:p>
            <a:pPr algn="just">
              <a:lnSpc>
                <a:spcPct val="107000"/>
              </a:lnSpc>
              <a:spcAft>
                <a:spcPts val="800"/>
              </a:spcAft>
            </a:pPr>
            <a:r>
              <a:rPr lang="vi-VN" sz="2800" b="1" dirty="0">
                <a:solidFill>
                  <a:srgbClr val="FF0000"/>
                </a:solidFill>
                <a:latin typeface="+mj-lt"/>
                <a:ea typeface="Times New Roman" panose="02020603050405020304" pitchFamily="18" charset="0"/>
                <a:cs typeface="Times New Roman" panose="02020603050405020304" pitchFamily="18" charset="0"/>
              </a:rPr>
              <a:t>c.</a:t>
            </a:r>
            <a:r>
              <a:rPr lang="vi-VN" sz="2800" b="1" dirty="0">
                <a:latin typeface="+mj-lt"/>
                <a:ea typeface="Times New Roman" panose="02020603050405020304" pitchFamily="18" charset="0"/>
                <a:cs typeface="Times New Roman" panose="02020603050405020304" pitchFamily="18" charset="0"/>
              </a:rPr>
              <a:t> Tăng đồng thời cả độ lớn của lực và khoảng cách </a:t>
            </a:r>
            <a:r>
              <a:rPr lang="vi-VN" sz="2800" b="1" dirty="0" smtClean="0">
                <a:latin typeface="+mj-lt"/>
                <a:ea typeface="Times New Roman" panose="02020603050405020304" pitchFamily="18" charset="0"/>
                <a:cs typeface="Times New Roman" panose="02020603050405020304" pitchFamily="18" charset="0"/>
              </a:rPr>
              <a:t>từ </a:t>
            </a:r>
            <a:r>
              <a:rPr lang="vi-VN" sz="2800" b="1" dirty="0">
                <a:latin typeface="+mj-lt"/>
                <a:ea typeface="Times New Roman" panose="02020603050405020304" pitchFamily="18" charset="0"/>
                <a:cs typeface="Times New Roman" panose="02020603050405020304" pitchFamily="18" charset="0"/>
              </a:rPr>
              <a:t>trục quay đến giá của lực.</a:t>
            </a:r>
            <a:endParaRPr lang="en-US" sz="2800" b="1" kern="100" dirty="0">
              <a:latin typeface="+mj-lt"/>
              <a:ea typeface="Calibri" panose="020F0502020204030204" pitchFamily="34" charset="0"/>
              <a:cs typeface="Times New Roman" panose="02020603050405020304" pitchFamily="18" charset="0"/>
            </a:endParaRPr>
          </a:p>
          <a:p>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kéo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dưới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hố</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28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đồng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kéo</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khoảng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trục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quay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tới</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giá</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thì</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lên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dàng</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hơn</a:t>
            </a:r>
            <a:r>
              <a:rPr lang="en-US" sz="28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7600" y="4353879"/>
            <a:ext cx="3768436" cy="2421571"/>
          </a:xfrm>
          <a:prstGeom prst="rect">
            <a:avLst/>
          </a:prstGeom>
          <a:noFill/>
        </p:spPr>
      </p:pic>
    </p:spTree>
    <p:extLst>
      <p:ext uri="{BB962C8B-B14F-4D97-AF65-F5344CB8AC3E}">
        <p14:creationId xmlns:p14="http://schemas.microsoft.com/office/powerpoint/2010/main" val="40162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475DC916-A805-4CF0-9A75-357687EF3D42}" type="slidenum">
              <a:rPr lang="en-US" b="0"/>
              <a:pPr eaLnBrk="1" hangingPunct="1"/>
              <a:t>28</a:t>
            </a:fld>
            <a:endParaRPr lang="en-US" b="0"/>
          </a:p>
        </p:txBody>
      </p:sp>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algn="ctr" eaLnBrk="1" hangingPunct="1"/>
            <a:fld id="{2B84F123-AC59-4654-A276-C43775202AD6}" type="slidenum">
              <a:rPr lang="en-US" altLang="vi-VN" sz="1400">
                <a:solidFill>
                  <a:srgbClr val="FFFFFF"/>
                </a:solidFill>
              </a:rPr>
              <a:pPr algn="ctr" eaLnBrk="1" hangingPunct="1"/>
              <a:t>28</a:t>
            </a:fld>
            <a:endParaRPr lang="en-US" altLang="vi-VN" sz="1400">
              <a:solidFill>
                <a:srgbClr val="FFFFFF"/>
              </a:solidFill>
            </a:endParaRPr>
          </a:p>
        </p:txBody>
      </p:sp>
      <p:sp>
        <p:nvSpPr>
          <p:cNvPr id="117" name="Right Arrow 116">
            <a:hlinkClick r:id="rId2" action="ppaction://hlinksldjump"/>
          </p:cNvPr>
          <p:cNvSpPr/>
          <p:nvPr/>
        </p:nvSpPr>
        <p:spPr>
          <a:xfrm>
            <a:off x="11040550" y="6187734"/>
            <a:ext cx="783861" cy="594067"/>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 name="Rectangle 1"/>
          <p:cNvSpPr/>
          <p:nvPr/>
        </p:nvSpPr>
        <p:spPr>
          <a:xfrm>
            <a:off x="304800" y="531817"/>
            <a:ext cx="11887200" cy="2200089"/>
          </a:xfrm>
          <a:prstGeom prst="rect">
            <a:avLst/>
          </a:prstGeom>
        </p:spPr>
        <p:txBody>
          <a:bodyPr wrap="square">
            <a:spAutoFit/>
          </a:bodyPr>
          <a:lstStyle/>
          <a:p>
            <a:pPr algn="just" eaLnBrk="0" fontAlgn="base" hangingPunct="0">
              <a:lnSpc>
                <a:spcPct val="107000"/>
              </a:lnSpc>
              <a:spcAft>
                <a:spcPts val="0"/>
              </a:spcAft>
            </a:pPr>
            <a:r>
              <a:rPr lang="vi-VN" sz="3200" b="1" dirty="0">
                <a:latin typeface="Times New Roman" panose="02020603050405020304" pitchFamily="18" charset="0"/>
                <a:ea typeface="Times New Roman" panose="02020603050405020304" pitchFamily="18" charset="0"/>
                <a:cs typeface="Times New Roman" panose="02020603050405020304" pitchFamily="18" charset="0"/>
              </a:rPr>
              <a:t>Bài tập 3: </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gn="just" eaLnBrk="0" fontAlgn="base" hangingPunct="0">
              <a:lnSpc>
                <a:spcPct val="107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Hình sau là ảnh chiếc kìm cán dài dùng để cắt sắt và dao xén giấy. Trong mỗi hình, nêu rõ bộ phận nào của dụng cụ sẽ quay được khi chịu lực tác dụng?</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3449350"/>
            <a:ext cx="5195455" cy="2738384"/>
          </a:xfrm>
          <a:prstGeom prst="rect">
            <a:avLst/>
          </a:prstGeom>
          <a:noFill/>
        </p:spPr>
      </p:pic>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383" y="3319622"/>
            <a:ext cx="4877232" cy="3219290"/>
          </a:xfrm>
          <a:prstGeom prst="rect">
            <a:avLst/>
          </a:prstGeom>
          <a:noFill/>
        </p:spPr>
      </p:pic>
    </p:spTree>
    <p:extLst>
      <p:ext uri="{BB962C8B-B14F-4D97-AF65-F5344CB8AC3E}">
        <p14:creationId xmlns:p14="http://schemas.microsoft.com/office/powerpoint/2010/main" val="192855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84F123-AC59-4654-A276-C43775202AD6}" type="slidenum">
              <a:rPr kumimoji="0" lang="en-US" altLang="vi-VN" sz="2800" b="1" i="0" u="none" strike="noStrike" kern="1200" cap="none" spc="0" normalizeH="0" baseline="0" noProof="0">
                <a:ln>
                  <a:noFill/>
                </a:ln>
                <a:solidFill>
                  <a:srgbClr val="FFFFFF"/>
                </a:solidFill>
                <a:effectLst/>
                <a:uLnTx/>
                <a:uFillTx/>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altLang="vi-VN" sz="2800" b="1" i="0" u="none" strike="noStrike" kern="1200" cap="none" spc="0" normalizeH="0" baseline="0" noProof="0">
              <a:ln>
                <a:noFill/>
              </a:ln>
              <a:solidFill>
                <a:srgbClr val="FFFFFF"/>
              </a:solidFill>
              <a:effectLst/>
              <a:uLnTx/>
              <a:uFillTx/>
            </a:endParaRPr>
          </a:p>
        </p:txBody>
      </p:sp>
      <p:pic>
        <p:nvPicPr>
          <p:cNvPr id="2" name="Picture 1"/>
          <p:cNvPicPr>
            <a:picLocks noChangeAspect="1"/>
          </p:cNvPicPr>
          <p:nvPr/>
        </p:nvPicPr>
        <p:blipFill>
          <a:blip r:embed="rId2"/>
          <a:stretch>
            <a:fillRect/>
          </a:stretch>
        </p:blipFill>
        <p:spPr>
          <a:xfrm>
            <a:off x="2313710" y="3054587"/>
            <a:ext cx="7100567" cy="2667000"/>
          </a:xfrm>
          <a:prstGeom prst="rect">
            <a:avLst/>
          </a:prstGeom>
        </p:spPr>
      </p:pic>
      <p:sp>
        <p:nvSpPr>
          <p:cNvPr id="3" name="Rectangle 2"/>
          <p:cNvSpPr/>
          <p:nvPr/>
        </p:nvSpPr>
        <p:spPr>
          <a:xfrm>
            <a:off x="609600" y="1195080"/>
            <a:ext cx="10972800" cy="1014380"/>
          </a:xfrm>
          <a:prstGeom prst="rect">
            <a:avLst/>
          </a:prstGeom>
        </p:spPr>
        <p:txBody>
          <a:bodyPr wrap="square">
            <a:spAutoFit/>
          </a:bodyPr>
          <a:lstStyle/>
          <a:p>
            <a:pPr algn="just">
              <a:lnSpc>
                <a:spcPct val="107000"/>
              </a:lnSpc>
              <a:spcBef>
                <a:spcPts val="600"/>
              </a:spcBef>
              <a:spcAft>
                <a:spcPts val="600"/>
              </a:spcAft>
            </a:pPr>
            <a:r>
              <a:rPr lang="en-US" sz="2800" b="1" dirty="0" err="1">
                <a:latin typeface="Times New Roman" panose="02020603050405020304" pitchFamily="18" charset="0"/>
                <a:ea typeface="Arial" panose="020B0604020202020204" pitchFamily="34" charset="0"/>
                <a:cs typeface="Times New Roman" panose="02020603050405020304" pitchFamily="18" charset="0"/>
              </a:rPr>
              <a:t>Giải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tác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dụng</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lực</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khi</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bắt</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đầu</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pê-đan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để</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xe</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đạp</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có</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thể</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chuyển</a:t>
            </a: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800" b="1" dirty="0">
                <a:latin typeface="Times New Roman" panose="02020603050405020304" pitchFamily="18" charset="0"/>
                <a:ea typeface="Arial" panose="020B060402020202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213383" y="362634"/>
            <a:ext cx="1954381" cy="646331"/>
          </a:xfrm>
          <a:prstGeom prst="rect">
            <a:avLst/>
          </a:prstGeom>
        </p:spPr>
        <p:txBody>
          <a:bodyPr wrap="none">
            <a:spAutoFit/>
          </a:bodyPr>
          <a:lstStyle/>
          <a:p>
            <a:r>
              <a:rPr lang="vi-VN" sz="3600" b="1" dirty="0">
                <a:latin typeface="Times New Roman" panose="02020603050405020304" pitchFamily="18" charset="0"/>
                <a:cs typeface="Times New Roman" panose="02020603050405020304" pitchFamily="18" charset="0"/>
              </a:rPr>
              <a:t>Bài tập </a:t>
            </a:r>
            <a:r>
              <a:rPr lang="en-US" sz="3600" b="1" dirty="0" smtClean="0">
                <a:latin typeface="Times New Roman" panose="02020603050405020304" pitchFamily="18" charset="0"/>
                <a:cs typeface="Times New Roman" panose="02020603050405020304" pitchFamily="18" charset="0"/>
              </a:rPr>
              <a:t>4</a:t>
            </a:r>
            <a:endParaRPr lang="en-US" sz="3600" dirty="0"/>
          </a:p>
        </p:txBody>
      </p:sp>
    </p:spTree>
    <p:extLst>
      <p:ext uri="{BB962C8B-B14F-4D97-AF65-F5344CB8AC3E}">
        <p14:creationId xmlns:p14="http://schemas.microsoft.com/office/powerpoint/2010/main" val="12683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3720" y="1160061"/>
            <a:ext cx="11591779" cy="4739759"/>
          </a:xfrm>
          <a:prstGeom prst="rect">
            <a:avLst/>
          </a:prstGeom>
          <a:noFill/>
        </p:spPr>
        <p:txBody>
          <a:bodyPr wrap="square" rtlCol="0">
            <a:spAutoFit/>
          </a:bodyPr>
          <a:lstStyle/>
          <a:p>
            <a:pPr algn="ctr"/>
            <a:r>
              <a:rPr lang="en-US" sz="5400" b="1" dirty="0" smtClean="0">
                <a:solidFill>
                  <a:srgbClr val="1A921A"/>
                </a:solidFill>
                <a:latin typeface="Times New Roman" pitchFamily="18" charset="0"/>
                <a:cs typeface="Times New Roman" pitchFamily="18" charset="0"/>
              </a:rPr>
              <a:t>CHƯƠNG IV: TÁC DỤNG LÀM QUAY CỦA LỰC</a:t>
            </a:r>
          </a:p>
          <a:p>
            <a:pPr algn="ctr"/>
            <a:endParaRPr lang="en-US" sz="3200" b="1" dirty="0" smtClean="0">
              <a:solidFill>
                <a:srgbClr val="FF0000"/>
              </a:solidFill>
              <a:latin typeface="Times New Roman" pitchFamily="18" charset="0"/>
              <a:cs typeface="Times New Roman" pitchFamily="18" charset="0"/>
            </a:endParaRPr>
          </a:p>
          <a:p>
            <a:pPr algn="ctr"/>
            <a:r>
              <a:rPr lang="en-US" sz="5400" b="1" dirty="0" err="1" smtClean="0">
                <a:solidFill>
                  <a:srgbClr val="FF0000"/>
                </a:solidFill>
                <a:latin typeface="Times New Roman" pitchFamily="18" charset="0"/>
                <a:cs typeface="Times New Roman" pitchFamily="18" charset="0"/>
              </a:rPr>
              <a:t>TIẾT</a:t>
            </a:r>
            <a:r>
              <a:rPr lang="en-US" sz="5400" b="1" dirty="0" smtClean="0">
                <a:solidFill>
                  <a:srgbClr val="FF0000"/>
                </a:solidFill>
                <a:latin typeface="Times New Roman" pitchFamily="18" charset="0"/>
                <a:cs typeface="Times New Roman" pitchFamily="18" charset="0"/>
              </a:rPr>
              <a:t> 2,3,4,5-  </a:t>
            </a:r>
            <a:r>
              <a:rPr lang="vi-VN" sz="5400" b="1" dirty="0" smtClean="0">
                <a:solidFill>
                  <a:srgbClr val="FF0000"/>
                </a:solidFill>
                <a:latin typeface="Times New Roman" pitchFamily="18" charset="0"/>
                <a:cs typeface="Times New Roman" pitchFamily="18" charset="0"/>
              </a:rPr>
              <a:t>BÀI </a:t>
            </a:r>
            <a:r>
              <a:rPr lang="vi-VN" sz="5400" b="1" dirty="0">
                <a:solidFill>
                  <a:srgbClr val="FF0000"/>
                </a:solidFill>
                <a:latin typeface="Times New Roman" pitchFamily="18" charset="0"/>
                <a:cs typeface="Times New Roman" pitchFamily="18" charset="0"/>
              </a:rPr>
              <a:t>1</a:t>
            </a:r>
            <a:r>
              <a:rPr lang="en-US" sz="5400" b="1" dirty="0">
                <a:solidFill>
                  <a:srgbClr val="FF0000"/>
                </a:solidFill>
                <a:latin typeface="Times New Roman" pitchFamily="18" charset="0"/>
                <a:cs typeface="Times New Roman" pitchFamily="18" charset="0"/>
              </a:rPr>
              <a:t>8</a:t>
            </a:r>
            <a:r>
              <a:rPr lang="vi-VN" sz="5400" b="1" dirty="0">
                <a:solidFill>
                  <a:srgbClr val="FF0000"/>
                </a:solidFill>
                <a:latin typeface="Times New Roman" pitchFamily="18" charset="0"/>
                <a:cs typeface="Times New Roman" pitchFamily="18" charset="0"/>
              </a:rPr>
              <a:t>: </a:t>
            </a:r>
            <a:endParaRPr lang="en-US" sz="5400" b="1" dirty="0" smtClean="0">
              <a:solidFill>
                <a:srgbClr val="FF0000"/>
              </a:solidFill>
              <a:latin typeface="Times New Roman" panose="02020603050405020304" pitchFamily="18" charset="0"/>
              <a:cs typeface="Times New Roman" panose="02020603050405020304" pitchFamily="18" charset="0"/>
            </a:endParaRPr>
          </a:p>
          <a:p>
            <a:pPr algn="ctr"/>
            <a:r>
              <a:rPr lang="en-US" sz="5400" b="1" dirty="0" smtClean="0">
                <a:solidFill>
                  <a:srgbClr val="FF0000"/>
                </a:solidFill>
                <a:latin typeface="Times New Roman" panose="02020603050405020304" pitchFamily="18" charset="0"/>
                <a:cs typeface="Times New Roman" panose="02020603050405020304" pitchFamily="18" charset="0"/>
              </a:rPr>
              <a:t>TÁC </a:t>
            </a:r>
            <a:r>
              <a:rPr lang="en-US" sz="5400" b="1" dirty="0">
                <a:solidFill>
                  <a:srgbClr val="FF0000"/>
                </a:solidFill>
                <a:latin typeface="Times New Roman" panose="02020603050405020304" pitchFamily="18" charset="0"/>
                <a:cs typeface="Times New Roman" panose="02020603050405020304" pitchFamily="18" charset="0"/>
              </a:rPr>
              <a:t>DỤNG LÀM QUAY CỦA LỰC. MOMENT LỰC</a:t>
            </a:r>
          </a:p>
        </p:txBody>
      </p:sp>
    </p:spTree>
    <p:extLst>
      <p:ext uri="{BB962C8B-B14F-4D97-AF65-F5344CB8AC3E}">
        <p14:creationId xmlns:p14="http://schemas.microsoft.com/office/powerpoint/2010/main" val="2505673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Slide Number Placeholder 1"/>
          <p:cNvSpPr txBox="1">
            <a:spLocks noGrp="1"/>
          </p:cNvSpPr>
          <p:nvPr/>
        </p:nvSpPr>
        <p:spPr bwMode="auto">
          <a:xfrm>
            <a:off x="8737600" y="6775450"/>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2B84F123-AC59-4654-A276-C43775202AD6}" type="slidenum">
              <a:rPr kumimoji="0" lang="en-US" altLang="vi-VN"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altLang="vi-VN"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2"/>
          <a:stretch>
            <a:fillRect/>
          </a:stretch>
        </p:blipFill>
        <p:spPr>
          <a:xfrm>
            <a:off x="2438401" y="685800"/>
            <a:ext cx="7100567" cy="2667000"/>
          </a:xfrm>
          <a:prstGeom prst="rect">
            <a:avLst/>
          </a:prstGeom>
        </p:spPr>
      </p:pic>
      <p:sp>
        <p:nvSpPr>
          <p:cNvPr id="3" name="Rectangle 2"/>
          <p:cNvSpPr/>
          <p:nvPr/>
        </p:nvSpPr>
        <p:spPr>
          <a:xfrm>
            <a:off x="443345" y="3832506"/>
            <a:ext cx="11139055" cy="2858475"/>
          </a:xfrm>
          <a:prstGeom prst="rect">
            <a:avLst/>
          </a:prstGeom>
        </p:spPr>
        <p:txBody>
          <a:bodyPr wrap="square">
            <a:spAutoFit/>
          </a:bodyPr>
          <a:lstStyle/>
          <a:p>
            <a:pPr algn="just">
              <a:lnSpc>
                <a:spcPct val="107000"/>
              </a:lnSpc>
              <a:spcAft>
                <a:spcPts val="0"/>
              </a:spcAft>
            </a:pPr>
            <a:r>
              <a:rPr lang="en-US" sz="28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Dựa vào đặc điểm của lực có thể làm quay vật là lực tác dụng vào vật có giá không song song và không cắt trục quay thì sẽ làm vật quay </a:t>
            </a:r>
            <a:endParaRPr lang="en-US" sz="2800" b="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Ta thấy: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Chân tác dụng lên pê – đan một lực có phương thẳng đứng hướng xuống dưới, vuông góc với pê – đan làm đùi đĩa quay quanh trục, giúp đĩa và xích chuyển động kéo theo bánh líp xe chuyển động làm bánh xe quay.</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82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5568" y="1300117"/>
            <a:ext cx="10058400" cy="522259"/>
          </a:xfrm>
          <a:prstGeom prst="rect">
            <a:avLst/>
          </a:prstGeom>
        </p:spPr>
        <p:txBody>
          <a:bodyPr wrap="square">
            <a:spAutoFit/>
          </a:bodyPr>
          <a:lstStyle/>
          <a:p>
            <a:pPr algn="just">
              <a:lnSpc>
                <a:spcPct val="107000"/>
              </a:lnSpc>
              <a:spcBef>
                <a:spcPts val="600"/>
              </a:spcBef>
              <a:spcAft>
                <a:spcPts val="600"/>
              </a:spcAft>
            </a:pPr>
            <a:r>
              <a:rPr lang="en-US" sz="2800" dirty="0" err="1">
                <a:latin typeface="Times New Roman" panose="02020603050405020304" pitchFamily="18" charset="0"/>
                <a:ea typeface="Arial" panose="020B0604020202020204" pitchFamily="34" charset="0"/>
                <a:cs typeface="Times New Roman" panose="02020603050405020304" pitchFamily="18" charset="0"/>
              </a:rPr>
              <a:t>Giải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thích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sử</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dụng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cờ</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lê</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để</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vặn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dễ</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dàng</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87599" y="1822376"/>
            <a:ext cx="5923888" cy="4223582"/>
          </a:xfrm>
          <a:prstGeom prst="rect">
            <a:avLst/>
          </a:prstGeom>
        </p:spPr>
      </p:pic>
      <p:sp>
        <p:nvSpPr>
          <p:cNvPr id="5" name="Rectangle 4"/>
          <p:cNvSpPr/>
          <p:nvPr/>
        </p:nvSpPr>
        <p:spPr>
          <a:xfrm>
            <a:off x="213383" y="362634"/>
            <a:ext cx="1954381" cy="646331"/>
          </a:xfrm>
          <a:prstGeom prst="rect">
            <a:avLst/>
          </a:prstGeom>
        </p:spPr>
        <p:txBody>
          <a:bodyPr wrap="none">
            <a:spAutoFit/>
          </a:bodyPr>
          <a:lstStyle/>
          <a:p>
            <a:r>
              <a:rPr lang="vi-VN" sz="3600" b="1" dirty="0">
                <a:latin typeface="Times New Roman" panose="02020603050405020304" pitchFamily="18" charset="0"/>
                <a:cs typeface="Times New Roman" panose="02020603050405020304" pitchFamily="18" charset="0"/>
              </a:rPr>
              <a:t>Bài tập </a:t>
            </a:r>
            <a:r>
              <a:rPr lang="en-US" sz="3600" b="1" dirty="0">
                <a:latin typeface="Times New Roman" panose="02020603050405020304" pitchFamily="18" charset="0"/>
                <a:cs typeface="Times New Roman" panose="02020603050405020304" pitchFamily="18" charset="0"/>
              </a:rPr>
              <a:t>5</a:t>
            </a:r>
            <a:endParaRPr lang="en-US" sz="3600" dirty="0"/>
          </a:p>
        </p:txBody>
      </p:sp>
    </p:spTree>
    <p:extLst>
      <p:ext uri="{BB962C8B-B14F-4D97-AF65-F5344CB8AC3E}">
        <p14:creationId xmlns:p14="http://schemas.microsoft.com/office/powerpoint/2010/main" val="260374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01819" y="4599944"/>
            <a:ext cx="4742871" cy="1808017"/>
          </a:xfrm>
          <a:prstGeom prst="rect">
            <a:avLst/>
          </a:prstGeom>
        </p:spPr>
      </p:pic>
      <p:sp>
        <p:nvSpPr>
          <p:cNvPr id="4" name="Rectangle 3"/>
          <p:cNvSpPr/>
          <p:nvPr/>
        </p:nvSpPr>
        <p:spPr>
          <a:xfrm>
            <a:off x="565956" y="292098"/>
            <a:ext cx="10681854" cy="4307846"/>
          </a:xfrm>
          <a:prstGeom prst="rect">
            <a:avLst/>
          </a:prstGeom>
        </p:spPr>
        <p:txBody>
          <a:bodyPr wrap="square">
            <a:spAutoFit/>
          </a:bodyPr>
          <a:lstStyle/>
          <a:p>
            <a:pPr>
              <a:lnSpc>
                <a:spcPct val="107000"/>
              </a:lnSpc>
              <a:spcAft>
                <a:spcPts val="0"/>
              </a:spcAft>
            </a:pP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 ta thường sử dụng cờ lê để vặn ốc khi chiếc ốc rất chặt</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khó thể có dùng tay không để vặn</a:t>
            </a:r>
            <a:r>
              <a:rPr lang="en-US" sz="32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ea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ea typeface="Times New Roman" panose="02020603050405020304" pitchFamily="18" charset="0"/>
                <a:cs typeface="Times New Roman" panose="02020603050405020304" pitchFamily="18" charset="0"/>
              </a:rPr>
            </a:br>
            <a:r>
              <a:rPr lang="en-US" sz="3200" b="1" i="1"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V</a:t>
            </a:r>
            <a:r>
              <a:rPr lang="vi-VN" sz="3200" b="1" i="1"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ì</a:t>
            </a:r>
            <a:r>
              <a:rPr lang="en-US" sz="3200" b="1" i="1"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br>
            <a: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 M</a:t>
            </a:r>
            <a:r>
              <a:rPr lang="vi-VN"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ột đầu cờ lê gắn với ốc tạo ra trục quay, ta cầm tay vào đầu còn lại và tác dụng một lực có giá không song song và không cắt trục quay sẽ làm ốc quay. </a:t>
            </a:r>
            <a: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br>
            <a:r>
              <a:rPr lang="en-US"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1A921A"/>
                </a:solidFill>
                <a:latin typeface="Times New Roman" panose="02020603050405020304" pitchFamily="18" charset="0"/>
                <a:ea typeface="Times New Roman" panose="02020603050405020304" pitchFamily="18" charset="0"/>
                <a:cs typeface="Times New Roman" panose="02020603050405020304" pitchFamily="18" charset="0"/>
              </a:rPr>
              <a:t>Hơn nữa giá của lực cách xa trục quay nên tác dụng làm quay ốc lớn hơn khi ta dùng tay không để vặn ốc.</a:t>
            </a:r>
            <a:endParaRPr lang="en-US" sz="3200" kern="100" dirty="0">
              <a:solidFill>
                <a:srgbClr val="1A921A"/>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580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D619EE-3151-4682-A28D-A2CE2759DBB8}"/>
              </a:ext>
            </a:extLst>
          </p:cNvPr>
          <p:cNvSpPr/>
          <p:nvPr/>
        </p:nvSpPr>
        <p:spPr>
          <a:xfrm>
            <a:off x="0" y="1095375"/>
            <a:ext cx="12192000" cy="4571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vi-VN" b="1" dirty="0">
              <a:latin typeface="Tahoma" panose="020B0604030504040204" pitchFamily="34" charset="0"/>
              <a:cs typeface="Tahoma" panose="020B0604030504040204" pitchFamily="34" charset="0"/>
            </a:endParaRPr>
          </a:p>
        </p:txBody>
      </p:sp>
      <p:pic>
        <p:nvPicPr>
          <p:cNvPr id="6" name="Picture 2" descr="Download Free png Child , Students, group of children studying illustration  ... - DLPNG.com">
            <a:extLst>
              <a:ext uri="{FF2B5EF4-FFF2-40B4-BE49-F238E27FC236}">
                <a16:creationId xmlns:a16="http://schemas.microsoft.com/office/drawing/2014/main" id="{F770B378-D791-42C1-9DF7-41356C5EEF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88" y="1095375"/>
            <a:ext cx="2806511" cy="14243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FB42BC7-4D12-4B28-9041-35A258AC1282}"/>
              </a:ext>
            </a:extLst>
          </p:cNvPr>
          <p:cNvSpPr/>
          <p:nvPr/>
        </p:nvSpPr>
        <p:spPr>
          <a:xfrm>
            <a:off x="1484543" y="413330"/>
            <a:ext cx="9222913" cy="523220"/>
          </a:xfrm>
          <a:prstGeom prst="rect">
            <a:avLst/>
          </a:prstGeom>
        </p:spPr>
        <p:txBody>
          <a:bodyPr wrap="square">
            <a:spAutoFit/>
          </a:bodyPr>
          <a:lstStyle/>
          <a:p>
            <a:pPr algn="ctr"/>
            <a:r>
              <a:rPr lang="en-SG" sz="2800" b="1" dirty="0">
                <a:solidFill>
                  <a:srgbClr val="0000FF"/>
                </a:solidFill>
                <a:latin typeface="Times New Roman" panose="02020603050405020304" pitchFamily="18" charset="0"/>
                <a:cs typeface="Times New Roman" panose="02020603050405020304" pitchFamily="18" charset="0"/>
              </a:rPr>
              <a:t>BÁO CÁO VIDEO</a:t>
            </a:r>
            <a:endParaRPr lang="en-US" sz="2800" b="1" dirty="0">
              <a:solidFill>
                <a:srgbClr val="0000FF"/>
              </a:solidFill>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58F450DB-0B93-4C81-9E36-CD10A507A2B9}"/>
              </a:ext>
            </a:extLst>
          </p:cNvPr>
          <p:cNvGraphicFramePr>
            <a:graphicFrameLocks noGrp="1"/>
          </p:cNvGraphicFramePr>
          <p:nvPr>
            <p:extLst/>
          </p:nvPr>
        </p:nvGraphicFramePr>
        <p:xfrm>
          <a:off x="5444684" y="2891771"/>
          <a:ext cx="6666028" cy="3400838"/>
        </p:xfrm>
        <a:graphic>
          <a:graphicData uri="http://schemas.openxmlformats.org/drawingml/2006/table">
            <a:tbl>
              <a:tblPr firstRow="1" firstCol="1" bandRow="1">
                <a:tableStyleId>{5C22544A-7EE6-4342-B048-85BDC9FD1C3A}</a:tableStyleId>
              </a:tblPr>
              <a:tblGrid>
                <a:gridCol w="4048036">
                  <a:extLst>
                    <a:ext uri="{9D8B030D-6E8A-4147-A177-3AD203B41FA5}">
                      <a16:colId xmlns:a16="http://schemas.microsoft.com/office/drawing/2014/main" val="1567564877"/>
                    </a:ext>
                  </a:extLst>
                </a:gridCol>
                <a:gridCol w="874528">
                  <a:extLst>
                    <a:ext uri="{9D8B030D-6E8A-4147-A177-3AD203B41FA5}">
                      <a16:colId xmlns:a16="http://schemas.microsoft.com/office/drawing/2014/main" val="3134158977"/>
                    </a:ext>
                  </a:extLst>
                </a:gridCol>
                <a:gridCol w="871732">
                  <a:extLst>
                    <a:ext uri="{9D8B030D-6E8A-4147-A177-3AD203B41FA5}">
                      <a16:colId xmlns:a16="http://schemas.microsoft.com/office/drawing/2014/main" val="3152568405"/>
                    </a:ext>
                  </a:extLst>
                </a:gridCol>
                <a:gridCol w="871732">
                  <a:extLst>
                    <a:ext uri="{9D8B030D-6E8A-4147-A177-3AD203B41FA5}">
                      <a16:colId xmlns:a16="http://schemas.microsoft.com/office/drawing/2014/main" val="2071254660"/>
                    </a:ext>
                  </a:extLst>
                </a:gridCol>
              </a:tblGrid>
              <a:tr h="456470">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Các tiêu chí</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3</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15000"/>
                        </a:lnSpc>
                        <a:spcBef>
                          <a:spcPts val="300"/>
                        </a:spcBef>
                        <a:spcAft>
                          <a:spcPts val="300"/>
                        </a:spcAft>
                      </a:pPr>
                      <a:r>
                        <a:rPr lang="en-US" sz="2400" spc="1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84880139"/>
                  </a:ext>
                </a:extLst>
              </a:tr>
              <a:tr h="796216">
                <a:tc>
                  <a:txBody>
                    <a:bodyPr/>
                    <a:lstStyle/>
                    <a:p>
                      <a:pPr>
                        <a:lnSpc>
                          <a:spcPct val="115000"/>
                        </a:lnSpc>
                        <a:spcBef>
                          <a:spcPts val="300"/>
                        </a:spcBef>
                        <a:spcAft>
                          <a:spcPts val="30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Nêu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được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ít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nhất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5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ứng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moment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lực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8898431"/>
                  </a:ext>
                </a:extLst>
              </a:tr>
              <a:tr h="796216">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ảnh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rõ</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nét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kênh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chữ</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phù</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hợp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442428570"/>
                  </a:ext>
                </a:extLst>
              </a:tr>
              <a:tr h="464982">
                <a:tc>
                  <a:txBody>
                    <a:bodyPr/>
                    <a:lstStyle/>
                    <a:p>
                      <a:pPr>
                        <a:lnSpc>
                          <a:spcPct val="115000"/>
                        </a:lnSpc>
                        <a:spcAft>
                          <a:spcPts val="0"/>
                        </a:spcAft>
                      </a:pP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Màu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sắc</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âm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thanh</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hấp</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dẫn</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thu</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hút</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người</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xem</a:t>
                      </a:r>
                      <a:r>
                        <a:rPr lang="en-US" sz="2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nSpc>
                          <a:spcPct val="115000"/>
                        </a:lnSpc>
                        <a:spcBef>
                          <a:spcPts val="300"/>
                        </a:spcBef>
                        <a:spcAft>
                          <a:spcPts val="300"/>
                        </a:spcAft>
                      </a:pPr>
                      <a:r>
                        <a:rPr lang="en-US" sz="2400" spc="10" dirty="0">
                          <a:solidFill>
                            <a:schemeClr val="tx1"/>
                          </a:solidFill>
                          <a:effectLst/>
                          <a:latin typeface="Times New Roman" panose="02020603050405020304" pitchFamily="18" charset="0"/>
                          <a:cs typeface="Times New Roman" panose="02020603050405020304" pitchFamily="18" charset="0"/>
                        </a:rPr>
                        <a:t> </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148265034"/>
                  </a:ext>
                </a:extLst>
              </a:tr>
            </a:tbl>
          </a:graphicData>
        </a:graphic>
      </p:graphicFrame>
      <p:sp>
        <p:nvSpPr>
          <p:cNvPr id="15" name="Rectangle 1">
            <a:extLst>
              <a:ext uri="{FF2B5EF4-FFF2-40B4-BE49-F238E27FC236}">
                <a16:creationId xmlns:a16="http://schemas.microsoft.com/office/drawing/2014/main" id="{2D7E97A5-8FD5-4AA3-970F-71ECFB4718EA}"/>
              </a:ext>
            </a:extLst>
          </p:cNvPr>
          <p:cNvSpPr>
            <a:spLocks noChangeArrowheads="1"/>
          </p:cNvSpPr>
          <p:nvPr/>
        </p:nvSpPr>
        <p:spPr bwMode="auto">
          <a:xfrm>
            <a:off x="81288" y="3091826"/>
            <a:ext cx="5287109"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đánh</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giá</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Các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của</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thang </a:t>
            </a: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đo</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1: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600" b="1"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Đã</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làm</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nhưng</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chưa</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r>
              <a:rPr lang="en-US" altLang="en-US" sz="2600" b="1" dirty="0" err="1">
                <a:latin typeface="Arial" panose="020B0604020202020204" pitchFamily="34" charset="0"/>
                <a:ea typeface="Calibri" panose="020F0502020204030204" pitchFamily="34" charset="0"/>
                <a:cs typeface="Arial" panose="020B0604020202020204" pitchFamily="34" charset="0"/>
              </a:rPr>
              <a:t>Mức</a:t>
            </a:r>
            <a:r>
              <a:rPr lang="en-US" altLang="en-US" sz="2600" b="1" dirty="0">
                <a:latin typeface="Arial" panose="020B0604020202020204" pitchFamily="34" charset="0"/>
                <a:ea typeface="Calibri" panose="020F0502020204030204" pitchFamily="34" charset="0"/>
                <a:cs typeface="Arial" panose="020B0604020202020204" pitchFamily="34" charset="0"/>
              </a:rPr>
              <a:t> 3:</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lang="en-US" altLang="en-US" sz="2600" dirty="0" err="1">
                <a:latin typeface="Arial" panose="020B0604020202020204" pitchFamily="34" charset="0"/>
                <a:ea typeface="Calibri" panose="020F0502020204030204" pitchFamily="34" charset="0"/>
                <a:cs typeface="Arial" panose="020B0604020202020204" pitchFamily="34" charset="0"/>
              </a:rPr>
              <a:t>Làm</a:t>
            </a:r>
            <a:r>
              <a:rPr lang="en-US" altLang="en-US" sz="2600" dirty="0">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ở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mức</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rất</a:t>
            </a:r>
            <a:r>
              <a:rPr kumimoji="0" lang="en-US" altLang="en-US" sz="26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kumimoji="0" lang="en-US" altLang="en-US" sz="2600" b="0" i="0" u="none" strike="noStrike" cap="none" normalizeH="0" baseline="0" dirty="0" err="1">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tốt</a:t>
            </a:r>
            <a:endParaRPr kumimoji="0" lang="en-US" altLang="en-US" sz="2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31E863E-B6D1-42FB-BC13-F6F656EC2ECC}"/>
              </a:ext>
            </a:extLst>
          </p:cNvPr>
          <p:cNvSpPr txBox="1"/>
          <p:nvPr/>
        </p:nvSpPr>
        <p:spPr>
          <a:xfrm>
            <a:off x="2887799" y="1253765"/>
            <a:ext cx="9140803" cy="954107"/>
          </a:xfrm>
          <a:prstGeom prst="rect">
            <a:avLst/>
          </a:prstGeom>
          <a:noFill/>
        </p:spPr>
        <p:txBody>
          <a:bodyPr wrap="square" rtlCol="0">
            <a:spAutoFit/>
          </a:bodyPr>
          <a:lstStyle/>
          <a:p>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trình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bày</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bài</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làm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các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nhóm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khác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quan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sát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nhận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xét</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theo</a:t>
            </a:r>
            <a:r>
              <a:rPr lang="en-US" sz="2800" b="1" dirty="0">
                <a:solidFill>
                  <a:srgbClr val="C00000"/>
                </a:solidFill>
                <a:latin typeface="Arial" panose="020B0604020202020204" pitchFamily="34" charset="0"/>
                <a:cs typeface="Arial" panose="020B0604020202020204" pitchFamily="34" charset="0"/>
              </a:rPr>
              <a:t> thang </a:t>
            </a:r>
            <a:r>
              <a:rPr lang="en-US" sz="2800" b="1" dirty="0" err="1">
                <a:solidFill>
                  <a:srgbClr val="C00000"/>
                </a:solidFill>
                <a:latin typeface="Arial" panose="020B0604020202020204" pitchFamily="34" charset="0"/>
                <a:cs typeface="Arial" panose="020B0604020202020204" pitchFamily="34" charset="0"/>
              </a:rPr>
              <a:t>đánh</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giá</a:t>
            </a:r>
            <a:r>
              <a:rPr lang="en-US" sz="2800" b="1" dirty="0">
                <a:solidFill>
                  <a:srgbClr val="C00000"/>
                </a:solidFill>
                <a:latin typeface="Arial" panose="020B0604020202020204" pitchFamily="34" charset="0"/>
                <a:cs typeface="Arial" panose="020B0604020202020204" pitchFamily="34" charset="0"/>
              </a:rPr>
              <a:t>.</a:t>
            </a:r>
          </a:p>
        </p:txBody>
      </p:sp>
      <p:pic>
        <p:nvPicPr>
          <p:cNvPr id="8" name="图片 1">
            <a:extLst>
              <a:ext uri="{FF2B5EF4-FFF2-40B4-BE49-F238E27FC236}">
                <a16:creationId xmlns:a16="http://schemas.microsoft.com/office/drawing/2014/main" id="{E1C0DE42-69D1-4C35-9898-F5B259501335}"/>
              </a:ext>
            </a:extLst>
          </p:cNvPr>
          <p:cNvPicPr>
            <a:picLocks noChangeAspect="1"/>
          </p:cNvPicPr>
          <p:nvPr/>
        </p:nvPicPr>
        <p:blipFill>
          <a:blip r:embed="rId3"/>
          <a:stretch>
            <a:fillRect/>
          </a:stretch>
        </p:blipFill>
        <p:spPr>
          <a:xfrm>
            <a:off x="7988565" y="32750"/>
            <a:ext cx="4040037" cy="1006289"/>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99518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heel(1)">
                                      <p:cBhvr>
                                        <p:cTn id="13" dur="2000"/>
                                        <p:tgtEl>
                                          <p:spTgt spid="15"/>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2617940925"/>
              </p:ext>
            </p:extLst>
          </p:nvPr>
        </p:nvGraphicFramePr>
        <p:xfrm>
          <a:off x="1496422" y="719666"/>
          <a:ext cx="9045303" cy="61383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11015" y="0"/>
            <a:ext cx="11591779" cy="1077218"/>
          </a:xfrm>
          <a:prstGeom prst="rect">
            <a:avLst/>
          </a:prstGeom>
          <a:solidFill>
            <a:srgbClr val="006600"/>
          </a:solidFill>
        </p:spPr>
        <p:txBody>
          <a:bodyPr wrap="square" rtlCol="0">
            <a:spAutoFit/>
          </a:bodyPr>
          <a:lstStyle/>
          <a:p>
            <a:pPr algn="ctr"/>
            <a:r>
              <a:rPr lang="en-US" sz="3200" b="1" dirty="0" smtClean="0">
                <a:solidFill>
                  <a:srgbClr val="FFFF00"/>
                </a:solidFill>
                <a:latin typeface="Times New Roman" pitchFamily="18" charset="0"/>
                <a:cs typeface="Times New Roman" pitchFamily="18" charset="0"/>
              </a:rPr>
              <a:t>TIẾT 51, 55, 59 -  </a:t>
            </a:r>
            <a:r>
              <a:rPr lang="vi-VN" sz="3200" b="1" dirty="0" smtClean="0">
                <a:solidFill>
                  <a:srgbClr val="FFFF00"/>
                </a:solidFill>
                <a:latin typeface="Times New Roman" pitchFamily="18" charset="0"/>
                <a:cs typeface="Times New Roman" pitchFamily="18" charset="0"/>
              </a:rPr>
              <a:t>BÀI </a:t>
            </a:r>
            <a:r>
              <a:rPr lang="vi-VN" sz="3200" b="1" dirty="0">
                <a:solidFill>
                  <a:srgbClr val="FFFF00"/>
                </a:solidFill>
                <a:latin typeface="Times New Roman" pitchFamily="18" charset="0"/>
                <a:cs typeface="Times New Roman" pitchFamily="18" charset="0"/>
              </a:rPr>
              <a:t>1</a:t>
            </a:r>
            <a:r>
              <a:rPr lang="en-US" sz="3200" b="1" dirty="0">
                <a:solidFill>
                  <a:srgbClr val="FFFF00"/>
                </a:solidFill>
                <a:latin typeface="Times New Roman" pitchFamily="18" charset="0"/>
                <a:cs typeface="Times New Roman" pitchFamily="18" charset="0"/>
              </a:rPr>
              <a:t>8</a:t>
            </a:r>
            <a:r>
              <a:rPr lang="vi-VN" sz="3200" b="1" dirty="0">
                <a:solidFill>
                  <a:srgbClr val="FFFF00"/>
                </a:solidFill>
                <a:latin typeface="Times New Roman" pitchFamily="18" charset="0"/>
                <a:cs typeface="Times New Roman" pitchFamily="18" charset="0"/>
              </a:rPr>
              <a:t>: </a:t>
            </a:r>
            <a:endParaRPr lang="en-US" sz="3200" b="1" dirty="0" smtClean="0">
              <a:solidFill>
                <a:srgbClr val="FFFF00"/>
              </a:solidFill>
              <a:latin typeface="Times New Roman" panose="02020603050405020304" pitchFamily="18" charset="0"/>
              <a:cs typeface="Times New Roman" panose="02020603050405020304" pitchFamily="18" charset="0"/>
            </a:endParaRPr>
          </a:p>
          <a:p>
            <a:pPr algn="ctr"/>
            <a:r>
              <a:rPr lang="en-US" sz="3200" b="1" dirty="0" smtClean="0">
                <a:solidFill>
                  <a:srgbClr val="FFFF00"/>
                </a:solidFill>
                <a:latin typeface="Times New Roman" panose="02020603050405020304" pitchFamily="18" charset="0"/>
                <a:cs typeface="Times New Roman" panose="02020603050405020304" pitchFamily="18" charset="0"/>
              </a:rPr>
              <a:t>TÁC </a:t>
            </a:r>
            <a:r>
              <a:rPr lang="en-US" sz="3200" b="1" dirty="0">
                <a:solidFill>
                  <a:srgbClr val="FFFF00"/>
                </a:solidFill>
                <a:latin typeface="Times New Roman" panose="02020603050405020304" pitchFamily="18" charset="0"/>
                <a:cs typeface="Times New Roman" panose="02020603050405020304" pitchFamily="18" charset="0"/>
              </a:rPr>
              <a:t>DỤNG LÀM QUAY CỦA LỰC. MOMENT LỰC</a:t>
            </a:r>
          </a:p>
        </p:txBody>
      </p:sp>
    </p:spTree>
    <p:extLst>
      <p:ext uri="{BB962C8B-B14F-4D97-AF65-F5344CB8AC3E}">
        <p14:creationId xmlns:p14="http://schemas.microsoft.com/office/powerpoint/2010/main" val="150863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A1BA1F62-7315-473A-90A7-DCFA31148357}"/>
                                            </p:graphicEl>
                                          </p:spTgt>
                                        </p:tgtEl>
                                        <p:attrNameLst>
                                          <p:attrName>style.visibility</p:attrName>
                                        </p:attrNameLst>
                                      </p:cBhvr>
                                      <p:to>
                                        <p:strVal val="visible"/>
                                      </p:to>
                                    </p:set>
                                    <p:animEffect transition="in" filter="wipe(up)">
                                      <p:cBhvr>
                                        <p:cTn id="7" dur="500"/>
                                        <p:tgtEl>
                                          <p:spTgt spid="2">
                                            <p:graphicEl>
                                              <a:dgm id="{A1BA1F62-7315-473A-90A7-DCFA31148357}"/>
                                            </p:graphic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graphicEl>
                                              <a:dgm id="{12422D0C-9B3B-4C5B-8D96-B9FC10DEDD42}"/>
                                            </p:graphicEl>
                                          </p:spTgt>
                                        </p:tgtEl>
                                        <p:attrNameLst>
                                          <p:attrName>style.visibility</p:attrName>
                                        </p:attrNameLst>
                                      </p:cBhvr>
                                      <p:to>
                                        <p:strVal val="visible"/>
                                      </p:to>
                                    </p:set>
                                    <p:animEffect transition="in" filter="wipe(up)">
                                      <p:cBhvr>
                                        <p:cTn id="10" dur="500"/>
                                        <p:tgtEl>
                                          <p:spTgt spid="2">
                                            <p:graphicEl>
                                              <a:dgm id="{12422D0C-9B3B-4C5B-8D96-B9FC10DEDD42}"/>
                                            </p:graphic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graphicEl>
                                              <a:dgm id="{910461C9-0C99-4166-A12E-F7AFC982EBD5}"/>
                                            </p:graphicEl>
                                          </p:spTgt>
                                        </p:tgtEl>
                                        <p:attrNameLst>
                                          <p:attrName>style.visibility</p:attrName>
                                        </p:attrNameLst>
                                      </p:cBhvr>
                                      <p:to>
                                        <p:strVal val="visible"/>
                                      </p:to>
                                    </p:set>
                                    <p:animEffect transition="in" filter="wipe(up)">
                                      <p:cBhvr>
                                        <p:cTn id="13" dur="500"/>
                                        <p:tgtEl>
                                          <p:spTgt spid="2">
                                            <p:graphicEl>
                                              <a:dgm id="{910461C9-0C99-4166-A12E-F7AFC982EBD5}"/>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2">
                                            <p:graphicEl>
                                              <a:dgm id="{D0AA3DD4-3286-443F-AB33-ECB873E85756}"/>
                                            </p:graphicEl>
                                          </p:spTgt>
                                        </p:tgtEl>
                                        <p:attrNameLst>
                                          <p:attrName>style.visibility</p:attrName>
                                        </p:attrNameLst>
                                      </p:cBhvr>
                                      <p:to>
                                        <p:strVal val="visible"/>
                                      </p:to>
                                    </p:set>
                                    <p:animEffect transition="in" filter="wipe(up)">
                                      <p:cBhvr>
                                        <p:cTn id="18" dur="500"/>
                                        <p:tgtEl>
                                          <p:spTgt spid="2">
                                            <p:graphicEl>
                                              <a:dgm id="{D0AA3DD4-3286-443F-AB33-ECB873E85756}"/>
                                            </p:graphic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
                                            <p:graphicEl>
                                              <a:dgm id="{0E2AB1CC-BDCE-4354-B20E-AC6A0BE0C25F}"/>
                                            </p:graphicEl>
                                          </p:spTgt>
                                        </p:tgtEl>
                                        <p:attrNameLst>
                                          <p:attrName>style.visibility</p:attrName>
                                        </p:attrNameLst>
                                      </p:cBhvr>
                                      <p:to>
                                        <p:strVal val="visible"/>
                                      </p:to>
                                    </p:set>
                                    <p:animEffect transition="in" filter="wipe(up)">
                                      <p:cBhvr>
                                        <p:cTn id="21" dur="500"/>
                                        <p:tgtEl>
                                          <p:spTgt spid="2">
                                            <p:graphicEl>
                                              <a:dgm id="{0E2AB1CC-BDCE-4354-B20E-AC6A0BE0C25F}"/>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graphicEl>
                                              <a:dgm id="{CE9C707E-3FE4-4690-8268-59E22817A905}"/>
                                            </p:graphicEl>
                                          </p:spTgt>
                                        </p:tgtEl>
                                        <p:attrNameLst>
                                          <p:attrName>style.visibility</p:attrName>
                                        </p:attrNameLst>
                                      </p:cBhvr>
                                      <p:to>
                                        <p:strVal val="visible"/>
                                      </p:to>
                                    </p:set>
                                    <p:animEffect transition="in" filter="wipe(up)">
                                      <p:cBhvr>
                                        <p:cTn id="26" dur="500"/>
                                        <p:tgtEl>
                                          <p:spTgt spid="2">
                                            <p:graphicEl>
                                              <a:dgm id="{CE9C707E-3FE4-4690-8268-59E22817A905}"/>
                                            </p:graphic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
                                            <p:graphicEl>
                                              <a:dgm id="{66FF65FC-CC50-4D6C-A3EE-2F86FA6DE40E}"/>
                                            </p:graphicEl>
                                          </p:spTgt>
                                        </p:tgtEl>
                                        <p:attrNameLst>
                                          <p:attrName>style.visibility</p:attrName>
                                        </p:attrNameLst>
                                      </p:cBhvr>
                                      <p:to>
                                        <p:strVal val="visible"/>
                                      </p:to>
                                    </p:set>
                                    <p:animEffect transition="in" filter="wipe(up)">
                                      <p:cBhvr>
                                        <p:cTn id="29" dur="500"/>
                                        <p:tgtEl>
                                          <p:spTgt spid="2">
                                            <p:graphicEl>
                                              <a:dgm id="{66FF65FC-CC50-4D6C-A3EE-2F86FA6DE40E}"/>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
                                            <p:graphicEl>
                                              <a:dgm id="{E0FF9A6A-508B-4855-9F28-75E7B1406869}"/>
                                            </p:graphicEl>
                                          </p:spTgt>
                                        </p:tgtEl>
                                        <p:attrNameLst>
                                          <p:attrName>style.visibility</p:attrName>
                                        </p:attrNameLst>
                                      </p:cBhvr>
                                      <p:to>
                                        <p:strVal val="visible"/>
                                      </p:to>
                                    </p:set>
                                    <p:animEffect transition="in" filter="wipe(up)">
                                      <p:cBhvr>
                                        <p:cTn id="34" dur="500"/>
                                        <p:tgtEl>
                                          <p:spTgt spid="2">
                                            <p:graphicEl>
                                              <a:dgm id="{E0FF9A6A-508B-4855-9F28-75E7B1406869}"/>
                                            </p:graphicEl>
                                          </p:spTgt>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
                                            <p:graphicEl>
                                              <a:dgm id="{88408216-1E50-4EF4-8600-554E852DD59B}"/>
                                            </p:graphicEl>
                                          </p:spTgt>
                                        </p:tgtEl>
                                        <p:attrNameLst>
                                          <p:attrName>style.visibility</p:attrName>
                                        </p:attrNameLst>
                                      </p:cBhvr>
                                      <p:to>
                                        <p:strVal val="visible"/>
                                      </p:to>
                                    </p:set>
                                    <p:animEffect transition="in" filter="wipe(up)">
                                      <p:cBhvr>
                                        <p:cTn id="37" dur="500"/>
                                        <p:tgtEl>
                                          <p:spTgt spid="2">
                                            <p:graphicEl>
                                              <a:dgm id="{88408216-1E50-4EF4-8600-554E852DD59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4855" y="182271"/>
            <a:ext cx="11776841" cy="584775"/>
          </a:xfrm>
          <a:prstGeom prst="rect">
            <a:avLst/>
          </a:prstGeom>
        </p:spPr>
        <p:txBody>
          <a:bodyPr wrap="square">
            <a:spAutoFit/>
          </a:bodyPr>
          <a:lstStyle/>
          <a:p>
            <a:r>
              <a:rPr lang="vi-VN" sz="3200" b="1" dirty="0">
                <a:solidFill>
                  <a:srgbClr val="FF0000"/>
                </a:solidFill>
                <a:latin typeface="Times New Roman" pitchFamily="18" charset="0"/>
                <a:cs typeface="Times New Roman" pitchFamily="18" charset="0"/>
              </a:rPr>
              <a:t>BÀI 1</a:t>
            </a:r>
            <a:r>
              <a:rPr lang="en-US" sz="3200" b="1" dirty="0">
                <a:solidFill>
                  <a:srgbClr val="FF0000"/>
                </a:solidFill>
                <a:latin typeface="Times New Roman" pitchFamily="18" charset="0"/>
                <a:cs typeface="Times New Roman" pitchFamily="18" charset="0"/>
              </a:rPr>
              <a:t>8</a:t>
            </a:r>
            <a:r>
              <a:rPr lang="vi-VN" sz="3200" b="1" dirty="0">
                <a:solidFill>
                  <a:srgbClr val="FF0000"/>
                </a:solidFill>
                <a:latin typeface="Times New Roman" pitchFamily="18" charset="0"/>
                <a:cs typeface="Times New Roman" pitchFamily="18" charset="0"/>
              </a:rPr>
              <a:t>: </a:t>
            </a:r>
            <a:r>
              <a:rPr lang="en-US" sz="3200" b="1" dirty="0">
                <a:solidFill>
                  <a:srgbClr val="FF0000"/>
                </a:solidFill>
                <a:latin typeface="Times New Roman" panose="02020603050405020304" pitchFamily="18" charset="0"/>
                <a:cs typeface="Times New Roman" panose="02020603050405020304" pitchFamily="18" charset="0"/>
              </a:rPr>
              <a:t>TÁC DỤNG LÀM QUAY CỦA LỰC. MOMENT LỰC</a:t>
            </a:r>
          </a:p>
        </p:txBody>
      </p:sp>
      <p:sp>
        <p:nvSpPr>
          <p:cNvPr id="5" name="Rectangle 4"/>
          <p:cNvSpPr/>
          <p:nvPr/>
        </p:nvSpPr>
        <p:spPr>
          <a:xfrm>
            <a:off x="224858" y="798163"/>
            <a:ext cx="5871142" cy="523220"/>
          </a:xfrm>
          <a:prstGeom prst="rect">
            <a:avLst/>
          </a:prstGeom>
        </p:spPr>
        <p:txBody>
          <a:bodyPr wrap="square">
            <a:spAutoFit/>
          </a:bodyPr>
          <a:lstStyle/>
          <a:p>
            <a:r>
              <a:rPr lang="en-US" sz="2800" b="1" dirty="0">
                <a:latin typeface="Times New Roman" panose="02020603050405020304" pitchFamily="18" charset="0"/>
                <a:cs typeface="Times New Roman" panose="02020603050405020304" pitchFamily="18" charset="0"/>
              </a:rPr>
              <a:t>I. LỰC CÓ THỂ LÀM QUAY VẬT</a:t>
            </a:r>
            <a:endParaRPr lang="en-US" sz="2800" dirty="0">
              <a:latin typeface="Times New Roman" panose="02020603050405020304" pitchFamily="18" charset="0"/>
              <a:cs typeface="Times New Roman" panose="02020603050405020304" pitchFamily="18" charset="0"/>
            </a:endParaRPr>
          </a:p>
        </p:txBody>
      </p:sp>
      <p:sp>
        <p:nvSpPr>
          <p:cNvPr id="7" name="Rectangle 6"/>
          <p:cNvSpPr/>
          <p:nvPr/>
        </p:nvSpPr>
        <p:spPr>
          <a:xfrm>
            <a:off x="266339" y="1373302"/>
            <a:ext cx="2292371" cy="523220"/>
          </a:xfrm>
          <a:prstGeom prst="rect">
            <a:avLst/>
          </a:prstGeom>
        </p:spPr>
        <p:txBody>
          <a:bodyPr wrap="square">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Thí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nghiệm</a:t>
            </a:r>
            <a:endParaRPr lang="en-US" sz="28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127EF7-5E01-4054-8F21-658231BC7326}"/>
              </a:ext>
            </a:extLst>
          </p:cNvPr>
          <p:cNvSpPr txBox="1"/>
          <p:nvPr/>
        </p:nvSpPr>
        <p:spPr>
          <a:xfrm>
            <a:off x="349479" y="1930907"/>
            <a:ext cx="5157277"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 H18.1 SGK/76</a:t>
            </a:r>
          </a:p>
        </p:txBody>
      </p:sp>
      <p:sp>
        <p:nvSpPr>
          <p:cNvPr id="9" name="TextBox 8">
            <a:extLst>
              <a:ext uri="{FF2B5EF4-FFF2-40B4-BE49-F238E27FC236}">
                <a16:creationId xmlns:a16="http://schemas.microsoft.com/office/drawing/2014/main" id="{DB76323A-2AA8-4F96-8D6F-35D4D4AB5C72}"/>
              </a:ext>
            </a:extLst>
          </p:cNvPr>
          <p:cNvSpPr txBox="1"/>
          <p:nvPr/>
        </p:nvSpPr>
        <p:spPr>
          <a:xfrm>
            <a:off x="349479" y="2435934"/>
            <a:ext cx="2035427" cy="461665"/>
          </a:xfrm>
          <a:prstGeom prst="rect">
            <a:avLst/>
          </a:prstGeom>
          <a:noFill/>
        </p:spPr>
        <p:txBody>
          <a:bodyPr wrap="square" rtlCol="0">
            <a:spAutoFit/>
          </a:bodyPr>
          <a:lstStyle/>
          <a:p>
            <a:pPr algn="l"/>
            <a:r>
              <a:rPr lang="en-US" sz="2400" b="1" dirty="0">
                <a:solidFill>
                  <a:srgbClr val="76B54B"/>
                </a:solidFill>
                <a:latin typeface="Times New Roman" panose="02020603050405020304" pitchFamily="18" charset="0"/>
                <a:cs typeface="Times New Roman" panose="02020603050405020304" pitchFamily="18" charset="0"/>
              </a:rPr>
              <a:t>- </a:t>
            </a:r>
            <a:r>
              <a:rPr lang="en-US" sz="2400" b="1" dirty="0" err="1">
                <a:solidFill>
                  <a:srgbClr val="76B54B"/>
                </a:solidFill>
                <a:latin typeface="Times New Roman" panose="02020603050405020304" pitchFamily="18" charset="0"/>
                <a:cs typeface="Times New Roman" panose="02020603050405020304" pitchFamily="18" charset="0"/>
              </a:rPr>
              <a:t>Tiến</a:t>
            </a:r>
            <a:r>
              <a:rPr lang="en-US" sz="2400" b="1" dirty="0">
                <a:solidFill>
                  <a:srgbClr val="76B54B"/>
                </a:solidFill>
                <a:latin typeface="Times New Roman" panose="02020603050405020304" pitchFamily="18" charset="0"/>
                <a:cs typeface="Times New Roman" panose="02020603050405020304" pitchFamily="18" charset="0"/>
              </a:rPr>
              <a:t> </a:t>
            </a:r>
            <a:r>
              <a:rPr lang="en-US" sz="2400" b="1" dirty="0" err="1">
                <a:solidFill>
                  <a:srgbClr val="76B54B"/>
                </a:solidFill>
                <a:latin typeface="Times New Roman" panose="02020603050405020304" pitchFamily="18" charset="0"/>
                <a:cs typeface="Times New Roman" panose="02020603050405020304" pitchFamily="18" charset="0"/>
              </a:rPr>
              <a:t>hành</a:t>
            </a:r>
            <a:endParaRPr lang="en-US" sz="2400" b="1" dirty="0">
              <a:solidFill>
                <a:srgbClr val="76B54B"/>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B76323A-2AA8-4F96-8D6F-35D4D4AB5C72}"/>
              </a:ext>
            </a:extLst>
          </p:cNvPr>
          <p:cNvSpPr txBox="1"/>
          <p:nvPr/>
        </p:nvSpPr>
        <p:spPr>
          <a:xfrm>
            <a:off x="241738" y="2870680"/>
            <a:ext cx="801055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trục</a:t>
            </a:r>
            <a:r>
              <a:rPr lang="en-US" sz="2400" dirty="0">
                <a:latin typeface="Times New Roman" panose="02020603050405020304" pitchFamily="18" charset="0"/>
                <a:cs typeface="Times New Roman" panose="02020603050405020304" pitchFamily="18" charset="0"/>
              </a:rPr>
              <a:t> quay O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nằm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a:t>
            </a:r>
            <a:r>
              <a:rPr lang="vi-VN" sz="2400" dirty="0">
                <a:latin typeface="Times New Roman" panose="02020603050405020304" pitchFamily="18" charset="0"/>
                <a:cs typeface="Times New Roman" panose="02020603050405020304" pitchFamily="18" charset="0"/>
              </a:rPr>
              <a:t>ươ</a:t>
            </a:r>
            <a:r>
              <a:rPr lang="en-US" sz="2400" dirty="0" err="1">
                <a:latin typeface="Times New Roman" panose="02020603050405020304" pitchFamily="18" charset="0"/>
                <a:cs typeface="Times New Roman" panose="02020603050405020304" pitchFamily="18" charset="0"/>
              </a:rPr>
              <a:t>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2"/>
          <a:stretch>
            <a:fillRect/>
          </a:stretch>
        </p:blipFill>
        <p:spPr>
          <a:xfrm>
            <a:off x="8466083" y="1008994"/>
            <a:ext cx="3484179" cy="4460146"/>
          </a:xfrm>
          <a:prstGeom prst="rect">
            <a:avLst/>
          </a:prstGeom>
        </p:spPr>
      </p:pic>
      <p:sp>
        <p:nvSpPr>
          <p:cNvPr id="12" name="TextBox 11">
            <a:extLst>
              <a:ext uri="{FF2B5EF4-FFF2-40B4-BE49-F238E27FC236}">
                <a16:creationId xmlns:a16="http://schemas.microsoft.com/office/drawing/2014/main" id="{DB76323A-2AA8-4F96-8D6F-35D4D4AB5C72}"/>
              </a:ext>
            </a:extLst>
          </p:cNvPr>
          <p:cNvSpPr txBox="1"/>
          <p:nvPr/>
        </p:nvSpPr>
        <p:spPr>
          <a:xfrm>
            <a:off x="266339" y="3723017"/>
            <a:ext cx="8010558" cy="830997"/>
          </a:xfrm>
          <a:prstGeom prst="rect">
            <a:avLst/>
          </a:prstGeom>
          <a:noFill/>
        </p:spPr>
        <p:txBody>
          <a:bodyPr wrap="square" rtlCol="0">
            <a:spAutoFit/>
          </a:bodyPr>
          <a:lstStyle/>
          <a:p>
            <a:r>
              <a:rPr lang="en-US" sz="2400" b="1" dirty="0">
                <a:solidFill>
                  <a:srgbClr val="76B54B"/>
                </a:solidFill>
                <a:latin typeface="Times New Roman" panose="02020603050405020304" pitchFamily="18" charset="0"/>
                <a:cs typeface="Times New Roman" panose="02020603050405020304" pitchFamily="18" charset="0"/>
              </a:rPr>
              <a:t>+ </a:t>
            </a:r>
            <a:r>
              <a:rPr lang="en-US" sz="2400" b="1" dirty="0" err="1">
                <a:solidFill>
                  <a:srgbClr val="76B54B"/>
                </a:solidFill>
                <a:latin typeface="Times New Roman" panose="02020603050405020304" pitchFamily="18" charset="0"/>
                <a:cs typeface="Times New Roman" panose="02020603050405020304" pitchFamily="18" charset="0"/>
              </a:rPr>
              <a:t>Lần</a:t>
            </a:r>
            <a:r>
              <a:rPr lang="en-US" sz="2400" b="1" dirty="0">
                <a:solidFill>
                  <a:srgbClr val="76B54B"/>
                </a:solidFill>
                <a:latin typeface="Times New Roman" panose="02020603050405020304" pitchFamily="18" charset="0"/>
                <a:cs typeface="Times New Roman" panose="02020603050405020304" pitchFamily="18" charset="0"/>
              </a:rPr>
              <a:t> 1: </a:t>
            </a:r>
            <a:r>
              <a:rPr lang="en-US" sz="2400" dirty="0">
                <a:latin typeface="Times New Roman" panose="02020603050405020304" pitchFamily="18" charset="0"/>
                <a:cs typeface="Times New Roman" panose="02020603050405020304" pitchFamily="18" charset="0"/>
              </a:rPr>
              <a:t>Treo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DB76323A-2AA8-4F96-8D6F-35D4D4AB5C72}"/>
              </a:ext>
            </a:extLst>
          </p:cNvPr>
          <p:cNvSpPr txBox="1"/>
          <p:nvPr/>
        </p:nvSpPr>
        <p:spPr>
          <a:xfrm>
            <a:off x="241738" y="4554750"/>
            <a:ext cx="8199743" cy="1200329"/>
          </a:xfrm>
          <a:prstGeom prst="rect">
            <a:avLst/>
          </a:prstGeom>
          <a:noFill/>
        </p:spPr>
        <p:txBody>
          <a:bodyPr wrap="square" rtlCol="0">
            <a:spAutoFit/>
          </a:bodyPr>
          <a:lstStyle/>
          <a:p>
            <a:r>
              <a:rPr lang="en-US" sz="2400" b="1" dirty="0">
                <a:solidFill>
                  <a:srgbClr val="76B54B"/>
                </a:solidFill>
                <a:latin typeface="Times New Roman" panose="02020603050405020304" pitchFamily="18" charset="0"/>
                <a:cs typeface="Times New Roman" panose="02020603050405020304" pitchFamily="18" charset="0"/>
              </a:rPr>
              <a:t>+ </a:t>
            </a:r>
            <a:r>
              <a:rPr lang="en-US" sz="2400" b="1" dirty="0" err="1">
                <a:solidFill>
                  <a:srgbClr val="76B54B"/>
                </a:solidFill>
                <a:latin typeface="Times New Roman" panose="02020603050405020304" pitchFamily="18" charset="0"/>
                <a:cs typeface="Times New Roman" panose="02020603050405020304" pitchFamily="18" charset="0"/>
              </a:rPr>
              <a:t>Lần</a:t>
            </a:r>
            <a:r>
              <a:rPr lang="en-US" sz="2400" b="1" dirty="0">
                <a:solidFill>
                  <a:srgbClr val="76B54B"/>
                </a:solidFill>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C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t</a:t>
            </a:r>
            <a:r>
              <a:rPr lang="vi-VN" sz="2400" dirty="0">
                <a:latin typeface="Times New Roman" panose="02020603050405020304" pitchFamily="18" charset="0"/>
                <a:cs typeface="Times New Roman" panose="02020603050405020304" pitchFamily="18" charset="0"/>
              </a:rPr>
              <a: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rồi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a:t>
            </a:r>
          </a:p>
        </p:txBody>
      </p:sp>
      <p:sp>
        <p:nvSpPr>
          <p:cNvPr id="14" name="TextBox 13">
            <a:extLst>
              <a:ext uri="{FF2B5EF4-FFF2-40B4-BE49-F238E27FC236}">
                <a16:creationId xmlns:a16="http://schemas.microsoft.com/office/drawing/2014/main" id="{DB76323A-2AA8-4F96-8D6F-35D4D4AB5C72}"/>
              </a:ext>
            </a:extLst>
          </p:cNvPr>
          <p:cNvSpPr txBox="1"/>
          <p:nvPr/>
        </p:nvSpPr>
        <p:spPr>
          <a:xfrm>
            <a:off x="220378" y="5808593"/>
            <a:ext cx="7923161" cy="461665"/>
          </a:xfrm>
          <a:prstGeom prst="rect">
            <a:avLst/>
          </a:prstGeom>
          <a:noFill/>
        </p:spPr>
        <p:txBody>
          <a:bodyPr wrap="square" rtlCol="0">
            <a:spAutoFit/>
          </a:bodyPr>
          <a:lstStyle/>
          <a:p>
            <a:r>
              <a:rPr lang="en-US" sz="2400" b="1" dirty="0">
                <a:solidFill>
                  <a:srgbClr val="76B54B"/>
                </a:solidFill>
                <a:latin typeface="Times New Roman" panose="02020603050405020304" pitchFamily="18" charset="0"/>
                <a:cs typeface="Times New Roman" panose="02020603050405020304" pitchFamily="18" charset="0"/>
              </a:rPr>
              <a:t>+ </a:t>
            </a:r>
            <a:r>
              <a:rPr lang="en-US" sz="2400" b="1" dirty="0" err="1">
                <a:solidFill>
                  <a:srgbClr val="76B54B"/>
                </a:solidFill>
                <a:latin typeface="Times New Roman" panose="02020603050405020304" pitchFamily="18" charset="0"/>
                <a:cs typeface="Times New Roman" panose="02020603050405020304" pitchFamily="18" charset="0"/>
              </a:rPr>
              <a:t>Lần</a:t>
            </a:r>
            <a:r>
              <a:rPr lang="en-US" sz="2400" b="1" dirty="0">
                <a:solidFill>
                  <a:srgbClr val="76B54B"/>
                </a:solidFill>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nh</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nặng</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O</a:t>
            </a:r>
          </a:p>
        </p:txBody>
      </p:sp>
    </p:spTree>
    <p:extLst>
      <p:ext uri="{BB962C8B-B14F-4D97-AF65-F5344CB8AC3E}">
        <p14:creationId xmlns:p14="http://schemas.microsoft.com/office/powerpoint/2010/main" val="3457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0-#ppt_w/2"/>
                                          </p:val>
                                        </p:tav>
                                        <p:tav tm="100000">
                                          <p:val>
                                            <p:strVal val="#ppt_x"/>
                                          </p:val>
                                        </p:tav>
                                      </p:tavLst>
                                    </p:anim>
                                    <p:anim calcmode="lin" valueType="num">
                                      <p:cBhvr additive="base">
                                        <p:cTn id="4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0-#ppt_w/2"/>
                                          </p:val>
                                        </p:tav>
                                        <p:tav tm="100000">
                                          <p:val>
                                            <p:strVal val="#ppt_x"/>
                                          </p:val>
                                        </p:tav>
                                      </p:tavLst>
                                    </p:anim>
                                    <p:anim calcmode="lin" valueType="num">
                                      <p:cBhvr additive="base">
                                        <p:cTn id="50"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7A5A1B8-36A3-421A-BB1A-1A5F2B6BCC58}"/>
              </a:ext>
            </a:extLst>
          </p:cNvPr>
          <p:cNvGraphicFramePr>
            <a:graphicFrameLocks noGrp="1"/>
          </p:cNvGraphicFramePr>
          <p:nvPr>
            <p:extLst>
              <p:ext uri="{D42A27DB-BD31-4B8C-83A1-F6EECF244321}">
                <p14:modId xmlns:p14="http://schemas.microsoft.com/office/powerpoint/2010/main" val="3134693896"/>
              </p:ext>
            </p:extLst>
          </p:nvPr>
        </p:nvGraphicFramePr>
        <p:xfrm>
          <a:off x="614149" y="755649"/>
          <a:ext cx="11081981" cy="5222071"/>
        </p:xfrm>
        <a:graphic>
          <a:graphicData uri="http://schemas.openxmlformats.org/drawingml/2006/table">
            <a:tbl>
              <a:tblPr firstRow="1" firstCol="1" bandRow="1">
                <a:tableStyleId>{5DA37D80-6434-44D0-A028-1B22A696006F}</a:tableStyleId>
              </a:tblPr>
              <a:tblGrid>
                <a:gridCol w="1153375">
                  <a:extLst>
                    <a:ext uri="{9D8B030D-6E8A-4147-A177-3AD203B41FA5}">
                      <a16:colId xmlns:a16="http://schemas.microsoft.com/office/drawing/2014/main" val="2525037023"/>
                    </a:ext>
                  </a:extLst>
                </a:gridCol>
                <a:gridCol w="9711726">
                  <a:extLst>
                    <a:ext uri="{9D8B030D-6E8A-4147-A177-3AD203B41FA5}">
                      <a16:colId xmlns:a16="http://schemas.microsoft.com/office/drawing/2014/main" val="2086121632"/>
                    </a:ext>
                  </a:extLst>
                </a:gridCol>
                <a:gridCol w="108440">
                  <a:extLst>
                    <a:ext uri="{9D8B030D-6E8A-4147-A177-3AD203B41FA5}">
                      <a16:colId xmlns:a16="http://schemas.microsoft.com/office/drawing/2014/main" val="1097203805"/>
                    </a:ext>
                  </a:extLst>
                </a:gridCol>
                <a:gridCol w="108440">
                  <a:extLst>
                    <a:ext uri="{9D8B030D-6E8A-4147-A177-3AD203B41FA5}">
                      <a16:colId xmlns:a16="http://schemas.microsoft.com/office/drawing/2014/main" val="1630258049"/>
                    </a:ext>
                  </a:extLst>
                </a:gridCol>
              </a:tblGrid>
              <a:tr h="1336235">
                <a:tc gridSpan="4">
                  <a:txBody>
                    <a:bodyPr/>
                    <a:lstStyle/>
                    <a:p>
                      <a:pPr algn="ctr">
                        <a:lnSpc>
                          <a:spcPct val="115000"/>
                        </a:lnSpc>
                        <a:spcBef>
                          <a:spcPts val="200"/>
                        </a:spcBef>
                        <a:spcAft>
                          <a:spcPts val="0"/>
                        </a:spcAft>
                      </a:pPr>
                      <a:r>
                        <a:rPr lang="en-US" sz="2400" b="1" dirty="0">
                          <a:solidFill>
                            <a:srgbClr val="0070C0"/>
                          </a:solidFill>
                          <a:effectLst/>
                        </a:rPr>
                        <a:t>PHIẾU HỌC TẬP 1</a:t>
                      </a:r>
                    </a:p>
                    <a:p>
                      <a:pPr algn="ctr">
                        <a:lnSpc>
                          <a:spcPct val="115000"/>
                        </a:lnSpc>
                        <a:spcBef>
                          <a:spcPts val="200"/>
                        </a:spcBef>
                        <a:spcAft>
                          <a:spcPts val="0"/>
                        </a:spcAft>
                      </a:pPr>
                      <a:r>
                        <a:rPr lang="en-US" sz="2400" b="1" dirty="0" err="1">
                          <a:solidFill>
                            <a:srgbClr val="0070C0"/>
                          </a:solidFill>
                          <a:effectLst/>
                        </a:rPr>
                        <a:t>Làm</a:t>
                      </a:r>
                      <a:r>
                        <a:rPr lang="en-US" sz="2400" b="1" dirty="0">
                          <a:solidFill>
                            <a:srgbClr val="0070C0"/>
                          </a:solidFill>
                          <a:effectLst/>
                        </a:rPr>
                        <a:t> </a:t>
                      </a:r>
                      <a:r>
                        <a:rPr lang="en-US" sz="2400" b="1" dirty="0" err="1">
                          <a:solidFill>
                            <a:srgbClr val="0070C0"/>
                          </a:solidFill>
                          <a:effectLst/>
                        </a:rPr>
                        <a:t>thí</a:t>
                      </a:r>
                      <a:r>
                        <a:rPr lang="en-US" sz="2400" b="1" dirty="0">
                          <a:solidFill>
                            <a:srgbClr val="0070C0"/>
                          </a:solidFill>
                          <a:effectLst/>
                        </a:rPr>
                        <a:t> </a:t>
                      </a:r>
                      <a:r>
                        <a:rPr lang="en-US" sz="2400" b="1" dirty="0" err="1">
                          <a:solidFill>
                            <a:srgbClr val="0070C0"/>
                          </a:solidFill>
                          <a:effectLst/>
                        </a:rPr>
                        <a:t>nghiệm</a:t>
                      </a:r>
                      <a:r>
                        <a:rPr lang="en-US" sz="2400" b="1" dirty="0">
                          <a:solidFill>
                            <a:srgbClr val="0070C0"/>
                          </a:solidFill>
                          <a:effectLst/>
                        </a:rPr>
                        <a:t> </a:t>
                      </a:r>
                      <a:r>
                        <a:rPr lang="en-US" sz="2400" b="1" dirty="0" err="1">
                          <a:solidFill>
                            <a:srgbClr val="0070C0"/>
                          </a:solidFill>
                          <a:effectLst/>
                        </a:rPr>
                        <a:t>và</a:t>
                      </a:r>
                      <a:r>
                        <a:rPr lang="en-US" sz="2400" b="1" dirty="0">
                          <a:solidFill>
                            <a:srgbClr val="0070C0"/>
                          </a:solidFill>
                          <a:effectLst/>
                        </a:rPr>
                        <a:t> </a:t>
                      </a:r>
                      <a:r>
                        <a:rPr lang="en-US" sz="2400" b="1" dirty="0" err="1">
                          <a:solidFill>
                            <a:srgbClr val="0070C0"/>
                          </a:solidFill>
                          <a:effectLst/>
                        </a:rPr>
                        <a:t>điền</a:t>
                      </a:r>
                      <a:r>
                        <a:rPr lang="en-US" sz="2400" b="1" dirty="0">
                          <a:solidFill>
                            <a:srgbClr val="0070C0"/>
                          </a:solidFill>
                          <a:effectLst/>
                        </a:rPr>
                        <a:t> </a:t>
                      </a:r>
                      <a:r>
                        <a:rPr lang="en-US" sz="2400" b="1" dirty="0" err="1">
                          <a:solidFill>
                            <a:srgbClr val="0070C0"/>
                          </a:solidFill>
                          <a:effectLst/>
                        </a:rPr>
                        <a:t>vào</a:t>
                      </a:r>
                      <a:r>
                        <a:rPr lang="en-US" sz="2400" b="1" dirty="0">
                          <a:solidFill>
                            <a:srgbClr val="0070C0"/>
                          </a:solidFill>
                          <a:effectLst/>
                        </a:rPr>
                        <a:t> </a:t>
                      </a:r>
                      <a:r>
                        <a:rPr lang="en-US" sz="2400" b="1" dirty="0" err="1">
                          <a:solidFill>
                            <a:srgbClr val="0070C0"/>
                          </a:solidFill>
                          <a:effectLst/>
                        </a:rPr>
                        <a:t>bảng</a:t>
                      </a:r>
                      <a:r>
                        <a:rPr lang="en-US" sz="2400" b="1" dirty="0">
                          <a:solidFill>
                            <a:srgbClr val="0070C0"/>
                          </a:solidFill>
                          <a:effectLst/>
                        </a:rPr>
                        <a:t> </a:t>
                      </a:r>
                      <a:r>
                        <a:rPr lang="en-US" sz="2400" b="1" dirty="0" err="1">
                          <a:solidFill>
                            <a:srgbClr val="0070C0"/>
                          </a:solidFill>
                          <a:effectLst/>
                        </a:rPr>
                        <a:t>sau</a:t>
                      </a:r>
                      <a:r>
                        <a:rPr lang="en-US" sz="2400" b="1" dirty="0">
                          <a:solidFill>
                            <a:srgbClr val="0070C0"/>
                          </a:solidFill>
                          <a:effectLst/>
                        </a:rPr>
                        <a:t>:</a:t>
                      </a:r>
                      <a:endPar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4578249"/>
                  </a:ext>
                </a:extLst>
              </a:tr>
              <a:tr h="1951565">
                <a:tc>
                  <a:txBody>
                    <a:bodyPr/>
                    <a:lstStyle/>
                    <a:p>
                      <a:pPr algn="ctr">
                        <a:lnSpc>
                          <a:spcPct val="115000"/>
                        </a:lnSpc>
                        <a:spcBef>
                          <a:spcPts val="200"/>
                        </a:spcBef>
                        <a:spcAft>
                          <a:spcPts val="0"/>
                        </a:spcAft>
                      </a:pPr>
                      <a:r>
                        <a:rPr lang="en-US" sz="2400" b="1" dirty="0" err="1">
                          <a:effectLst/>
                        </a:rPr>
                        <a:t>Vị</a:t>
                      </a:r>
                      <a:r>
                        <a:rPr lang="en-US" sz="2400" b="1" dirty="0">
                          <a:effectLst/>
                        </a:rPr>
                        <a:t> </a:t>
                      </a:r>
                      <a:r>
                        <a:rPr lang="en-US" sz="2400" b="1" dirty="0" err="1">
                          <a:effectLst/>
                        </a:rPr>
                        <a:t>trí</a:t>
                      </a:r>
                      <a:r>
                        <a:rPr lang="en-US" sz="2400" b="1" dirty="0">
                          <a:effectLst/>
                        </a:rPr>
                        <a:t> </a:t>
                      </a:r>
                      <a:r>
                        <a:rPr lang="en-US" sz="2400" b="1" dirty="0" err="1">
                          <a:effectLst/>
                        </a:rPr>
                        <a:t>quả</a:t>
                      </a:r>
                      <a:r>
                        <a:rPr lang="en-US" sz="2400" b="1" dirty="0">
                          <a:effectLst/>
                        </a:rPr>
                        <a:t> </a:t>
                      </a:r>
                      <a:r>
                        <a:rPr lang="en-US" sz="2400" b="1" dirty="0" err="1">
                          <a:effectLst/>
                        </a:rPr>
                        <a:t>nặng</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p>
                      <a:pPr algn="ctr">
                        <a:lnSpc>
                          <a:spcPct val="115000"/>
                        </a:lnSpc>
                        <a:spcBef>
                          <a:spcPts val="200"/>
                        </a:spcBef>
                        <a:spcAft>
                          <a:spcPts val="0"/>
                        </a:spcAft>
                      </a:pPr>
                      <a:r>
                        <a:rPr lang="en-US" sz="2400" b="1" dirty="0">
                          <a:effectLst/>
                        </a:rPr>
                        <a:t>Thanh </a:t>
                      </a:r>
                      <a:r>
                        <a:rPr lang="en-US" sz="2400" b="1" dirty="0" err="1">
                          <a:effectLst/>
                        </a:rPr>
                        <a:t>nhựa</a:t>
                      </a:r>
                      <a:r>
                        <a:rPr lang="en-US" sz="2400" b="1" dirty="0">
                          <a:effectLst/>
                        </a:rPr>
                        <a:t> </a:t>
                      </a:r>
                      <a:r>
                        <a:rPr lang="en-US" sz="2400" b="1" dirty="0" err="1">
                          <a:effectLst/>
                        </a:rPr>
                        <a:t>có</a:t>
                      </a:r>
                      <a:r>
                        <a:rPr lang="en-US" sz="2400" b="1" dirty="0">
                          <a:effectLst/>
                        </a:rPr>
                        <a:t> quay hay </a:t>
                      </a:r>
                      <a:r>
                        <a:rPr lang="en-US" sz="2400" b="1" dirty="0" err="1">
                          <a:effectLst/>
                        </a:rPr>
                        <a:t>không</a:t>
                      </a:r>
                      <a:r>
                        <a:rPr lang="en-US" sz="2400" b="1" dirty="0">
                          <a:effectLst/>
                        </a:rPr>
                        <a:t>? (</a:t>
                      </a:r>
                      <a:r>
                        <a:rPr lang="en-US" sz="2400" b="1" dirty="0" err="1">
                          <a:effectLst/>
                        </a:rPr>
                        <a:t>Nếu</a:t>
                      </a:r>
                      <a:r>
                        <a:rPr lang="en-US" sz="2400" b="1" dirty="0">
                          <a:effectLst/>
                        </a:rPr>
                        <a:t> </a:t>
                      </a:r>
                      <a:r>
                        <a:rPr lang="en-US" sz="2400" b="1" dirty="0" err="1">
                          <a:effectLst/>
                        </a:rPr>
                        <a:t>có</a:t>
                      </a:r>
                      <a:r>
                        <a:rPr lang="en-US" sz="2400" b="1" dirty="0">
                          <a:effectLst/>
                        </a:rPr>
                        <a:t> </a:t>
                      </a:r>
                      <a:r>
                        <a:rPr lang="en-US" sz="2400" b="1" dirty="0" err="1">
                          <a:effectLst/>
                        </a:rPr>
                        <a:t>thì</a:t>
                      </a:r>
                      <a:r>
                        <a:rPr lang="en-US" sz="2400" b="1" dirty="0">
                          <a:effectLst/>
                        </a:rPr>
                        <a:t> </a:t>
                      </a:r>
                      <a:r>
                        <a:rPr lang="en-US" sz="2400" b="1" dirty="0" err="1">
                          <a:effectLst/>
                        </a:rPr>
                        <a:t>mô</a:t>
                      </a:r>
                      <a:r>
                        <a:rPr lang="en-US" sz="2400" b="1" dirty="0">
                          <a:effectLst/>
                        </a:rPr>
                        <a:t> </a:t>
                      </a:r>
                      <a:r>
                        <a:rPr lang="en-US" sz="2400" b="1" dirty="0" err="1">
                          <a:effectLst/>
                        </a:rPr>
                        <a:t>tả</a:t>
                      </a:r>
                      <a:r>
                        <a:rPr lang="en-US" sz="2400" b="1" dirty="0">
                          <a:effectLst/>
                        </a:rPr>
                        <a:t> </a:t>
                      </a:r>
                      <a:r>
                        <a:rPr lang="en-US" sz="2400" b="1" dirty="0" err="1">
                          <a:effectLst/>
                        </a:rPr>
                        <a:t>chuyển</a:t>
                      </a:r>
                      <a:r>
                        <a:rPr lang="en-US" sz="2400" b="1" dirty="0">
                          <a:effectLst/>
                        </a:rPr>
                        <a:t> </a:t>
                      </a:r>
                      <a:r>
                        <a:rPr lang="en-US" sz="2400" b="1" dirty="0" err="1">
                          <a:effectLst/>
                        </a:rPr>
                        <a:t>động</a:t>
                      </a:r>
                      <a:r>
                        <a:rPr lang="en-US" sz="2400" b="1" dirty="0">
                          <a:effectLst/>
                        </a:rPr>
                        <a:t> quay </a:t>
                      </a:r>
                      <a:r>
                        <a:rPr lang="en-US" sz="2400" b="1" dirty="0" err="1">
                          <a:effectLst/>
                        </a:rPr>
                        <a:t>của</a:t>
                      </a:r>
                      <a:r>
                        <a:rPr lang="en-US" sz="2400" b="1" dirty="0">
                          <a:effectLst/>
                        </a:rPr>
                        <a:t> </a:t>
                      </a:r>
                      <a:r>
                        <a:rPr lang="en-US" sz="2400" b="1" dirty="0" err="1">
                          <a:effectLst/>
                        </a:rPr>
                        <a:t>thanh</a:t>
                      </a:r>
                      <a:r>
                        <a:rPr lang="en-US" sz="2400" b="1" dirty="0">
                          <a:effectLst/>
                        </a:rPr>
                        <a:t> </a:t>
                      </a:r>
                      <a:r>
                        <a:rPr lang="en-US" sz="2400" b="1" dirty="0" err="1">
                          <a:effectLst/>
                        </a:rPr>
                        <a:t>nhựa</a:t>
                      </a:r>
                      <a:r>
                        <a:rPr lang="en-US" sz="2400" b="1" dirty="0">
                          <a:effectLst/>
                        </a:rPr>
                        <a:t>).</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p>
                      <a:endParaRPr lang="en-US" dirty="0"/>
                    </a:p>
                  </a:txBody>
                  <a:tcPr marL="41520" marR="41520" marT="0" marB="0" anchor="ctr">
                    <a:noFill/>
                  </a:tcPr>
                </a:tc>
                <a:tc>
                  <a:txBody>
                    <a:bodyPr/>
                    <a:lstStyle/>
                    <a:p>
                      <a:endParaRPr lang="en-US" dirty="0"/>
                    </a:p>
                  </a:txBody>
                  <a:tcPr marL="41520" marR="41520" marT="0" marB="0" anchor="ctr">
                    <a:noFill/>
                  </a:tcPr>
                </a:tc>
                <a:extLst>
                  <a:ext uri="{0D108BD9-81ED-4DB2-BD59-A6C34878D82A}">
                    <a16:rowId xmlns:a16="http://schemas.microsoft.com/office/drawing/2014/main" val="4117032385"/>
                  </a:ext>
                </a:extLst>
              </a:tr>
              <a:tr h="644757">
                <a:tc>
                  <a:txBody>
                    <a:bodyPr/>
                    <a:lstStyle/>
                    <a:p>
                      <a:pPr algn="ctr">
                        <a:lnSpc>
                          <a:spcPct val="115000"/>
                        </a:lnSpc>
                        <a:spcBef>
                          <a:spcPts val="200"/>
                        </a:spcBef>
                        <a:spcAft>
                          <a:spcPts val="0"/>
                        </a:spcAft>
                      </a:pPr>
                      <a:r>
                        <a:rPr lang="en-US" sz="2400" b="1" dirty="0">
                          <a:effectLst/>
                        </a:rPr>
                        <a:t>A</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p>
                      <a:pPr>
                        <a:lnSpc>
                          <a:spcPct val="115000"/>
                        </a:lnSpc>
                        <a:spcBef>
                          <a:spcPts val="200"/>
                        </a:spcBef>
                        <a:spcAft>
                          <a:spcPts val="0"/>
                        </a:spcAft>
                      </a:pPr>
                      <a:r>
                        <a:rPr lang="en-US" sz="2400" b="1" dirty="0">
                          <a:effectLst/>
                        </a:rPr>
                        <a:t> </a:t>
                      </a:r>
                      <a:r>
                        <a:rPr lang="en-US" sz="2400" b="1" dirty="0" err="1" smtClean="0">
                          <a:effectLst/>
                        </a:rPr>
                        <a:t>thanh</a:t>
                      </a:r>
                      <a:r>
                        <a:rPr lang="en-US" sz="2400" b="1" dirty="0" smtClean="0">
                          <a:effectLst/>
                        </a:rPr>
                        <a:t> </a:t>
                      </a:r>
                      <a:r>
                        <a:rPr lang="en-US" sz="2400" b="1" dirty="0" err="1" smtClean="0">
                          <a:effectLst/>
                        </a:rPr>
                        <a:t>nhựa</a:t>
                      </a:r>
                      <a:r>
                        <a:rPr lang="en-US" sz="2400" b="1" baseline="0" dirty="0" smtClean="0">
                          <a:effectLst/>
                        </a:rPr>
                        <a:t> có quay </a:t>
                      </a:r>
                      <a:r>
                        <a:rPr lang="en-US" sz="2400" b="1" baseline="0" dirty="0" err="1" smtClean="0">
                          <a:effectLst/>
                        </a:rPr>
                        <a:t>đầu</a:t>
                      </a:r>
                      <a:r>
                        <a:rPr lang="en-US" sz="2400" b="1" baseline="0" dirty="0" smtClean="0">
                          <a:effectLst/>
                        </a:rPr>
                        <a:t> A </a:t>
                      </a:r>
                      <a:r>
                        <a:rPr lang="en-US" sz="2400" b="1" baseline="0" dirty="0" err="1" smtClean="0">
                          <a:effectLst/>
                        </a:rPr>
                        <a:t>đi</a:t>
                      </a:r>
                      <a:r>
                        <a:rPr lang="en-US" sz="2400" b="1" baseline="0" dirty="0" smtClean="0">
                          <a:effectLst/>
                        </a:rPr>
                        <a:t> </a:t>
                      </a:r>
                      <a:r>
                        <a:rPr lang="en-US" sz="2400" b="1" baseline="0" dirty="0" err="1" smtClean="0">
                          <a:effectLst/>
                        </a:rPr>
                        <a:t>xuống</a:t>
                      </a:r>
                      <a:r>
                        <a:rPr lang="en-US" sz="2400" b="1" baseline="0" dirty="0" smtClean="0">
                          <a:effectLst/>
                        </a:rPr>
                        <a:t> </a:t>
                      </a:r>
                      <a:r>
                        <a:rPr lang="en-US" sz="2400" b="1" baseline="0" dirty="0" err="1" smtClean="0">
                          <a:effectLst/>
                        </a:rPr>
                        <a:t>đầu</a:t>
                      </a:r>
                      <a:r>
                        <a:rPr lang="en-US" sz="2400" b="1" baseline="0" dirty="0" smtClean="0">
                          <a:effectLst/>
                        </a:rPr>
                        <a:t> C </a:t>
                      </a:r>
                      <a:r>
                        <a:rPr lang="en-US" sz="2400" b="1" baseline="0" dirty="0" err="1" smtClean="0">
                          <a:effectLst/>
                        </a:rPr>
                        <a:t>đi</a:t>
                      </a:r>
                      <a:r>
                        <a:rPr lang="en-US" sz="2400" b="1" baseline="0" dirty="0" smtClean="0">
                          <a:effectLst/>
                        </a:rPr>
                        <a:t> </a:t>
                      </a:r>
                      <a:r>
                        <a:rPr lang="en-US" sz="2400" b="1" baseline="0" dirty="0" err="1" smtClean="0">
                          <a:effectLst/>
                        </a:rPr>
                        <a:t>lên</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p>
                      <a:endParaRPr lang="en-US"/>
                    </a:p>
                  </a:txBody>
                  <a:tcPr marL="41520" marR="41520" marT="0" marB="0" anchor="ctr"/>
                </a:tc>
                <a:tc>
                  <a:txBody>
                    <a:bodyPr/>
                    <a:lstStyle/>
                    <a:p>
                      <a:endParaRPr lang="en-US"/>
                    </a:p>
                  </a:txBody>
                  <a:tcPr marL="41520" marR="41520" marT="0" marB="0" anchor="ctr"/>
                </a:tc>
                <a:extLst>
                  <a:ext uri="{0D108BD9-81ED-4DB2-BD59-A6C34878D82A}">
                    <a16:rowId xmlns:a16="http://schemas.microsoft.com/office/drawing/2014/main" val="388948224"/>
                  </a:ext>
                </a:extLst>
              </a:tr>
              <a:tr h="644757">
                <a:tc>
                  <a:txBody>
                    <a:bodyPr/>
                    <a:lstStyle/>
                    <a:p>
                      <a:pPr algn="ctr">
                        <a:lnSpc>
                          <a:spcPct val="115000"/>
                        </a:lnSpc>
                        <a:spcBef>
                          <a:spcPts val="200"/>
                        </a:spcBef>
                        <a:spcAft>
                          <a:spcPts val="0"/>
                        </a:spcAft>
                      </a:pPr>
                      <a:r>
                        <a:rPr lang="en-US" sz="2400" b="1" dirty="0">
                          <a:effectLst/>
                        </a:rPr>
                        <a:t>C</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p>
                      <a:pPr>
                        <a:lnSpc>
                          <a:spcPct val="115000"/>
                        </a:lnSpc>
                        <a:spcBef>
                          <a:spcPts val="200"/>
                        </a:spcBef>
                        <a:spcAft>
                          <a:spcPts val="0"/>
                        </a:spcAft>
                      </a:pPr>
                      <a:r>
                        <a:rPr lang="en-US" sz="2400" b="1" dirty="0">
                          <a:effectLst/>
                        </a:rPr>
                        <a:t> </a:t>
                      </a:r>
                      <a:r>
                        <a:rPr lang="en-US" sz="2400" b="1" dirty="0" err="1" smtClean="0">
                          <a:effectLst/>
                        </a:rPr>
                        <a:t>Thanh</a:t>
                      </a:r>
                      <a:r>
                        <a:rPr lang="en-US" sz="2400" b="1" dirty="0" smtClean="0">
                          <a:effectLst/>
                        </a:rPr>
                        <a:t> </a:t>
                      </a:r>
                      <a:r>
                        <a:rPr lang="en-US" sz="2400" b="1" dirty="0" err="1" smtClean="0">
                          <a:effectLst/>
                        </a:rPr>
                        <a:t>nhựa</a:t>
                      </a:r>
                      <a:r>
                        <a:rPr lang="en-US" sz="2400" b="1" baseline="0" dirty="0" smtClean="0">
                          <a:effectLst/>
                        </a:rPr>
                        <a:t> có quay </a:t>
                      </a:r>
                      <a:r>
                        <a:rPr lang="en-US" sz="2400" b="1" baseline="0" dirty="0" err="1" smtClean="0">
                          <a:effectLst/>
                        </a:rPr>
                        <a:t>đầu</a:t>
                      </a:r>
                      <a:r>
                        <a:rPr lang="en-US" sz="2400" b="1" baseline="0" dirty="0" smtClean="0">
                          <a:effectLst/>
                        </a:rPr>
                        <a:t> C </a:t>
                      </a:r>
                      <a:r>
                        <a:rPr lang="en-US" sz="2400" b="1" baseline="0" dirty="0" err="1" smtClean="0">
                          <a:effectLst/>
                        </a:rPr>
                        <a:t>đi</a:t>
                      </a:r>
                      <a:r>
                        <a:rPr lang="en-US" sz="2400" b="1" baseline="0" dirty="0" smtClean="0">
                          <a:effectLst/>
                        </a:rPr>
                        <a:t> </a:t>
                      </a:r>
                      <a:r>
                        <a:rPr lang="en-US" sz="2400" b="1" baseline="0" dirty="0" err="1" smtClean="0">
                          <a:effectLst/>
                        </a:rPr>
                        <a:t>xuống</a:t>
                      </a:r>
                      <a:r>
                        <a:rPr lang="en-US" sz="2400" b="1" baseline="0" dirty="0" smtClean="0">
                          <a:effectLst/>
                        </a:rPr>
                        <a:t> </a:t>
                      </a:r>
                      <a:r>
                        <a:rPr lang="en-US" sz="2400" b="1" baseline="0" dirty="0" err="1" smtClean="0">
                          <a:effectLst/>
                        </a:rPr>
                        <a:t>đầu</a:t>
                      </a:r>
                      <a:r>
                        <a:rPr lang="en-US" sz="2400" b="1" baseline="0" dirty="0" smtClean="0">
                          <a:effectLst/>
                        </a:rPr>
                        <a:t> A </a:t>
                      </a:r>
                      <a:r>
                        <a:rPr lang="en-US" sz="2400" b="1" baseline="0" dirty="0" err="1" smtClean="0">
                          <a:effectLst/>
                        </a:rPr>
                        <a:t>đi</a:t>
                      </a:r>
                      <a:r>
                        <a:rPr lang="en-US" sz="2400" b="1" baseline="0" dirty="0" smtClean="0">
                          <a:effectLst/>
                        </a:rPr>
                        <a:t> </a:t>
                      </a:r>
                      <a:r>
                        <a:rPr lang="en-US" sz="2400" b="1" baseline="0" dirty="0" err="1" smtClean="0">
                          <a:effectLst/>
                        </a:rPr>
                        <a:t>lên</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p>
                      <a:endParaRPr lang="en-US" dirty="0"/>
                    </a:p>
                  </a:txBody>
                  <a:tcPr marL="41520" marR="41520" marT="0" marB="0" anchor="ctr">
                    <a:noFill/>
                  </a:tcPr>
                </a:tc>
                <a:tc>
                  <a:txBody>
                    <a:bodyPr/>
                    <a:lstStyle/>
                    <a:p>
                      <a:endParaRPr lang="en-US"/>
                    </a:p>
                  </a:txBody>
                  <a:tcPr marL="41520" marR="41520" marT="0" marB="0" anchor="ctr">
                    <a:noFill/>
                  </a:tcPr>
                </a:tc>
                <a:extLst>
                  <a:ext uri="{0D108BD9-81ED-4DB2-BD59-A6C34878D82A}">
                    <a16:rowId xmlns:a16="http://schemas.microsoft.com/office/drawing/2014/main" val="4262096652"/>
                  </a:ext>
                </a:extLst>
              </a:tr>
              <a:tr h="644757">
                <a:tc>
                  <a:txBody>
                    <a:bodyPr/>
                    <a:lstStyle/>
                    <a:p>
                      <a:pPr algn="ctr">
                        <a:lnSpc>
                          <a:spcPct val="115000"/>
                        </a:lnSpc>
                        <a:spcBef>
                          <a:spcPts val="200"/>
                        </a:spcBef>
                        <a:spcAft>
                          <a:spcPts val="0"/>
                        </a:spcAft>
                      </a:pPr>
                      <a:r>
                        <a:rPr lang="en-US" sz="2400" b="1" dirty="0">
                          <a:effectLst/>
                        </a:rPr>
                        <a:t>O</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p>
                      <a:pPr>
                        <a:lnSpc>
                          <a:spcPct val="115000"/>
                        </a:lnSpc>
                        <a:spcBef>
                          <a:spcPts val="200"/>
                        </a:spcBef>
                        <a:spcAft>
                          <a:spcPts val="0"/>
                        </a:spcAft>
                      </a:pPr>
                      <a:r>
                        <a:rPr lang="en-US" sz="2400" b="1" dirty="0">
                          <a:effectLst/>
                        </a:rPr>
                        <a:t> </a:t>
                      </a:r>
                      <a:r>
                        <a:rPr lang="en-US" sz="2400" b="1" dirty="0" err="1" smtClean="0">
                          <a:effectLst/>
                        </a:rPr>
                        <a:t>Thanh</a:t>
                      </a:r>
                      <a:r>
                        <a:rPr lang="en-US" sz="2400" b="1" dirty="0" smtClean="0">
                          <a:effectLst/>
                        </a:rPr>
                        <a:t> </a:t>
                      </a:r>
                      <a:r>
                        <a:rPr lang="en-US" sz="2400" b="1" dirty="0" err="1" smtClean="0">
                          <a:effectLst/>
                        </a:rPr>
                        <a:t>không</a:t>
                      </a:r>
                      <a:r>
                        <a:rPr lang="en-US" sz="2400" b="1" baseline="0" dirty="0" smtClean="0">
                          <a:effectLst/>
                        </a:rPr>
                        <a:t> quay, AC ở vị trí </a:t>
                      </a:r>
                      <a:r>
                        <a:rPr lang="en-US" sz="2400" b="1" baseline="0" dirty="0" err="1" smtClean="0">
                          <a:effectLst/>
                        </a:rPr>
                        <a:t>nằm</a:t>
                      </a:r>
                      <a:r>
                        <a:rPr lang="en-US" sz="2400" b="1" baseline="0" dirty="0" smtClean="0">
                          <a:effectLst/>
                        </a:rPr>
                        <a:t> </a:t>
                      </a:r>
                      <a:r>
                        <a:rPr lang="en-US" sz="2400" b="1" baseline="0" dirty="0" err="1" smtClean="0">
                          <a:effectLst/>
                        </a:rPr>
                        <a:t>ngang</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p>
                      <a:endParaRPr lang="en-US"/>
                    </a:p>
                  </a:txBody>
                  <a:tcPr marL="41520" marR="41520" marT="0" marB="0" anchor="ctr"/>
                </a:tc>
                <a:tc>
                  <a:txBody>
                    <a:bodyPr/>
                    <a:lstStyle/>
                    <a:p>
                      <a:endParaRPr lang="en-US" dirty="0"/>
                    </a:p>
                  </a:txBody>
                  <a:tcPr marL="41520" marR="41520" marT="0" marB="0" anchor="ctr"/>
                </a:tc>
                <a:extLst>
                  <a:ext uri="{0D108BD9-81ED-4DB2-BD59-A6C34878D82A}">
                    <a16:rowId xmlns:a16="http://schemas.microsoft.com/office/drawing/2014/main" val="1316219601"/>
                  </a:ext>
                </a:extLst>
              </a:tr>
            </a:tbl>
          </a:graphicData>
        </a:graphic>
      </p:graphicFrame>
    </p:spTree>
    <p:extLst>
      <p:ext uri="{BB962C8B-B14F-4D97-AF65-F5344CB8AC3E}">
        <p14:creationId xmlns:p14="http://schemas.microsoft.com/office/powerpoint/2010/main" val="269225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7A5A1B8-36A3-421A-BB1A-1A5F2B6BCC58}"/>
              </a:ext>
            </a:extLst>
          </p:cNvPr>
          <p:cNvGraphicFramePr>
            <a:graphicFrameLocks noGrp="1"/>
          </p:cNvGraphicFramePr>
          <p:nvPr>
            <p:extLst>
              <p:ext uri="{D42A27DB-BD31-4B8C-83A1-F6EECF244321}">
                <p14:modId xmlns:p14="http://schemas.microsoft.com/office/powerpoint/2010/main" val="1416066095"/>
              </p:ext>
            </p:extLst>
          </p:nvPr>
        </p:nvGraphicFramePr>
        <p:xfrm>
          <a:off x="677044" y="394003"/>
          <a:ext cx="10748994" cy="6330494"/>
        </p:xfrm>
        <a:graphic>
          <a:graphicData uri="http://schemas.openxmlformats.org/drawingml/2006/table">
            <a:tbl>
              <a:tblPr firstRow="1" firstCol="1" bandRow="1">
                <a:tableStyleId>{5DA37D80-6434-44D0-A028-1B22A696006F}</a:tableStyleId>
              </a:tblPr>
              <a:tblGrid>
                <a:gridCol w="1118719">
                  <a:extLst>
                    <a:ext uri="{9D8B030D-6E8A-4147-A177-3AD203B41FA5}">
                      <a16:colId xmlns:a16="http://schemas.microsoft.com/office/drawing/2014/main" val="2525037023"/>
                    </a:ext>
                  </a:extLst>
                </a:gridCol>
                <a:gridCol w="4815704">
                  <a:extLst>
                    <a:ext uri="{9D8B030D-6E8A-4147-A177-3AD203B41FA5}">
                      <a16:colId xmlns:a16="http://schemas.microsoft.com/office/drawing/2014/main" val="2086121632"/>
                    </a:ext>
                  </a:extLst>
                </a:gridCol>
                <a:gridCol w="2728860">
                  <a:extLst>
                    <a:ext uri="{9D8B030D-6E8A-4147-A177-3AD203B41FA5}">
                      <a16:colId xmlns:a16="http://schemas.microsoft.com/office/drawing/2014/main" val="1328779131"/>
                    </a:ext>
                  </a:extLst>
                </a:gridCol>
                <a:gridCol w="2085711">
                  <a:extLst>
                    <a:ext uri="{9D8B030D-6E8A-4147-A177-3AD203B41FA5}">
                      <a16:colId xmlns:a16="http://schemas.microsoft.com/office/drawing/2014/main" val="1729827576"/>
                    </a:ext>
                  </a:extLst>
                </a:gridCol>
              </a:tblGrid>
              <a:tr h="1002991">
                <a:tc gridSpan="4">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ct val="115000"/>
                        </a:lnSpc>
                        <a:spcBef>
                          <a:spcPts val="200"/>
                        </a:spcBef>
                        <a:spcAft>
                          <a:spcPts val="0"/>
                        </a:spcAft>
                      </a:pPr>
                      <a:r>
                        <a:rPr lang="en-US" sz="2400" b="1" dirty="0">
                          <a:solidFill>
                            <a:srgbClr val="0070C0"/>
                          </a:solidFill>
                          <a:effectLst/>
                        </a:rPr>
                        <a:t>PHIẾU HỌC TẬP 1</a:t>
                      </a:r>
                    </a:p>
                    <a:p>
                      <a:pPr algn="ctr">
                        <a:lnSpc>
                          <a:spcPct val="115000"/>
                        </a:lnSpc>
                        <a:spcBef>
                          <a:spcPts val="200"/>
                        </a:spcBef>
                        <a:spcAft>
                          <a:spcPts val="0"/>
                        </a:spcAft>
                      </a:pPr>
                      <a:r>
                        <a:rPr lang="en-US" sz="2400" b="1" dirty="0" err="1">
                          <a:solidFill>
                            <a:srgbClr val="0070C0"/>
                          </a:solidFill>
                          <a:effectLst/>
                        </a:rPr>
                        <a:t>Làm</a:t>
                      </a:r>
                      <a:r>
                        <a:rPr lang="en-US" sz="2400" b="1" dirty="0">
                          <a:solidFill>
                            <a:srgbClr val="0070C0"/>
                          </a:solidFill>
                          <a:effectLst/>
                        </a:rPr>
                        <a:t> </a:t>
                      </a:r>
                      <a:r>
                        <a:rPr lang="en-US" sz="2400" b="1" dirty="0" err="1">
                          <a:solidFill>
                            <a:srgbClr val="0070C0"/>
                          </a:solidFill>
                          <a:effectLst/>
                        </a:rPr>
                        <a:t>thí</a:t>
                      </a:r>
                      <a:r>
                        <a:rPr lang="en-US" sz="2400" b="1" dirty="0">
                          <a:solidFill>
                            <a:srgbClr val="0070C0"/>
                          </a:solidFill>
                          <a:effectLst/>
                        </a:rPr>
                        <a:t> </a:t>
                      </a:r>
                      <a:r>
                        <a:rPr lang="en-US" sz="2400" b="1" dirty="0" err="1">
                          <a:solidFill>
                            <a:srgbClr val="0070C0"/>
                          </a:solidFill>
                          <a:effectLst/>
                        </a:rPr>
                        <a:t>nghiệm</a:t>
                      </a:r>
                      <a:r>
                        <a:rPr lang="en-US" sz="2400" b="1" dirty="0">
                          <a:solidFill>
                            <a:srgbClr val="0070C0"/>
                          </a:solidFill>
                          <a:effectLst/>
                        </a:rPr>
                        <a:t> </a:t>
                      </a:r>
                      <a:r>
                        <a:rPr lang="en-US" sz="2400" b="1" dirty="0" err="1">
                          <a:solidFill>
                            <a:srgbClr val="0070C0"/>
                          </a:solidFill>
                          <a:effectLst/>
                        </a:rPr>
                        <a:t>và</a:t>
                      </a:r>
                      <a:r>
                        <a:rPr lang="en-US" sz="2400" b="1" dirty="0">
                          <a:solidFill>
                            <a:srgbClr val="0070C0"/>
                          </a:solidFill>
                          <a:effectLst/>
                        </a:rPr>
                        <a:t> </a:t>
                      </a:r>
                      <a:r>
                        <a:rPr lang="en-US" sz="2400" b="1" dirty="0" err="1">
                          <a:solidFill>
                            <a:srgbClr val="0070C0"/>
                          </a:solidFill>
                          <a:effectLst/>
                        </a:rPr>
                        <a:t>điền</a:t>
                      </a:r>
                      <a:r>
                        <a:rPr lang="en-US" sz="2400" b="1" dirty="0">
                          <a:solidFill>
                            <a:srgbClr val="0070C0"/>
                          </a:solidFill>
                          <a:effectLst/>
                        </a:rPr>
                        <a:t> </a:t>
                      </a:r>
                      <a:r>
                        <a:rPr lang="en-US" sz="2400" b="1" dirty="0" err="1">
                          <a:solidFill>
                            <a:srgbClr val="0070C0"/>
                          </a:solidFill>
                          <a:effectLst/>
                        </a:rPr>
                        <a:t>vào</a:t>
                      </a:r>
                      <a:r>
                        <a:rPr lang="en-US" sz="2400" b="1" dirty="0">
                          <a:solidFill>
                            <a:srgbClr val="0070C0"/>
                          </a:solidFill>
                          <a:effectLst/>
                        </a:rPr>
                        <a:t> </a:t>
                      </a:r>
                      <a:r>
                        <a:rPr lang="en-US" sz="2400" b="1" dirty="0" err="1">
                          <a:solidFill>
                            <a:srgbClr val="0070C0"/>
                          </a:solidFill>
                          <a:effectLst/>
                        </a:rPr>
                        <a:t>bảng</a:t>
                      </a:r>
                      <a:r>
                        <a:rPr lang="en-US" sz="2400" b="1" dirty="0">
                          <a:solidFill>
                            <a:srgbClr val="0070C0"/>
                          </a:solidFill>
                          <a:effectLst/>
                        </a:rPr>
                        <a:t> </a:t>
                      </a:r>
                      <a:r>
                        <a:rPr lang="en-US" sz="2400" b="1" dirty="0" err="1">
                          <a:solidFill>
                            <a:srgbClr val="0070C0"/>
                          </a:solidFill>
                          <a:effectLst/>
                        </a:rPr>
                        <a:t>sau</a:t>
                      </a:r>
                      <a:r>
                        <a:rPr lang="en-US" sz="2400" b="1" dirty="0">
                          <a:solidFill>
                            <a:srgbClr val="0070C0"/>
                          </a:solidFill>
                          <a:effectLst/>
                        </a:rPr>
                        <a:t>:</a:t>
                      </a:r>
                      <a:endParaRPr lang="en-US" sz="2400" b="1" dirty="0">
                        <a:solidFill>
                          <a:srgbClr val="0070C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94578249"/>
                  </a:ext>
                </a:extLst>
              </a:tr>
              <a:tr h="1935843">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ct val="115000"/>
                        </a:lnSpc>
                        <a:spcBef>
                          <a:spcPts val="200"/>
                        </a:spcBef>
                        <a:spcAft>
                          <a:spcPts val="0"/>
                        </a:spcAft>
                      </a:pPr>
                      <a:r>
                        <a:rPr lang="en-US" sz="2400" b="1" dirty="0" err="1">
                          <a:solidFill>
                            <a:schemeClr val="tx1"/>
                          </a:solidFill>
                          <a:effectLst/>
                        </a:rPr>
                        <a:t>Vị</a:t>
                      </a:r>
                      <a:r>
                        <a:rPr lang="en-US" sz="2400" b="1" dirty="0">
                          <a:solidFill>
                            <a:schemeClr val="tx1"/>
                          </a:solidFill>
                          <a:effectLst/>
                        </a:rPr>
                        <a:t> </a:t>
                      </a:r>
                      <a:r>
                        <a:rPr lang="en-US" sz="2400" b="1" dirty="0" err="1">
                          <a:solidFill>
                            <a:schemeClr val="tx1"/>
                          </a:solidFill>
                          <a:effectLst/>
                        </a:rPr>
                        <a:t>trí</a:t>
                      </a:r>
                      <a:r>
                        <a:rPr lang="en-US" sz="2400" b="1" dirty="0">
                          <a:solidFill>
                            <a:schemeClr val="tx1"/>
                          </a:solidFill>
                          <a:effectLst/>
                        </a:rPr>
                        <a:t> </a:t>
                      </a:r>
                      <a:r>
                        <a:rPr lang="en-US" sz="2400" b="1" dirty="0" err="1">
                          <a:solidFill>
                            <a:schemeClr val="tx1"/>
                          </a:solidFill>
                          <a:effectLst/>
                        </a:rPr>
                        <a:t>quả</a:t>
                      </a:r>
                      <a:r>
                        <a:rPr lang="en-US" sz="2400" b="1" dirty="0">
                          <a:solidFill>
                            <a:schemeClr val="tx1"/>
                          </a:solidFill>
                          <a:effectLst/>
                        </a:rPr>
                        <a:t> </a:t>
                      </a:r>
                      <a:r>
                        <a:rPr lang="en-US" sz="2400" b="1" dirty="0" err="1">
                          <a:solidFill>
                            <a:schemeClr val="tx1"/>
                          </a:solidFill>
                          <a:effectLst/>
                        </a:rPr>
                        <a:t>nặng</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lnSpc>
                          <a:spcPct val="115000"/>
                        </a:lnSpc>
                        <a:spcBef>
                          <a:spcPts val="200"/>
                        </a:spcBef>
                        <a:spcAft>
                          <a:spcPts val="0"/>
                        </a:spcAft>
                      </a:pPr>
                      <a:r>
                        <a:rPr lang="en-US" sz="2400" b="1" dirty="0">
                          <a:solidFill>
                            <a:schemeClr val="tx1"/>
                          </a:solidFill>
                          <a:effectLst/>
                        </a:rPr>
                        <a:t>Thanh </a:t>
                      </a:r>
                      <a:r>
                        <a:rPr lang="en-US" sz="2400" b="1" dirty="0" err="1">
                          <a:solidFill>
                            <a:schemeClr val="tx1"/>
                          </a:solidFill>
                          <a:effectLst/>
                        </a:rPr>
                        <a:t>nhựa</a:t>
                      </a:r>
                      <a:r>
                        <a:rPr lang="en-US" sz="2400" b="1" dirty="0">
                          <a:solidFill>
                            <a:schemeClr val="tx1"/>
                          </a:solidFill>
                          <a:effectLst/>
                        </a:rPr>
                        <a:t> </a:t>
                      </a:r>
                      <a:r>
                        <a:rPr lang="en-US" sz="2400" b="1" dirty="0" err="1">
                          <a:solidFill>
                            <a:schemeClr val="tx1"/>
                          </a:solidFill>
                          <a:effectLst/>
                        </a:rPr>
                        <a:t>có</a:t>
                      </a:r>
                      <a:r>
                        <a:rPr lang="en-US" sz="2400" b="1" dirty="0">
                          <a:solidFill>
                            <a:schemeClr val="tx1"/>
                          </a:solidFill>
                          <a:effectLst/>
                        </a:rPr>
                        <a:t> quay hay </a:t>
                      </a:r>
                      <a:r>
                        <a:rPr lang="en-US" sz="2400" b="1" dirty="0" err="1">
                          <a:solidFill>
                            <a:schemeClr val="tx1"/>
                          </a:solidFill>
                          <a:effectLst/>
                        </a:rPr>
                        <a:t>không</a:t>
                      </a:r>
                      <a:r>
                        <a:rPr lang="en-US" sz="2400" b="1" dirty="0">
                          <a:solidFill>
                            <a:schemeClr val="tx1"/>
                          </a:solidFill>
                          <a:effectLst/>
                        </a:rPr>
                        <a:t>? (</a:t>
                      </a:r>
                      <a:r>
                        <a:rPr lang="en-US" sz="2400" b="1" dirty="0" err="1">
                          <a:solidFill>
                            <a:schemeClr val="tx1"/>
                          </a:solidFill>
                          <a:effectLst/>
                        </a:rPr>
                        <a:t>Nếu</a:t>
                      </a:r>
                      <a:r>
                        <a:rPr lang="en-US" sz="2400" b="1" dirty="0">
                          <a:solidFill>
                            <a:schemeClr val="tx1"/>
                          </a:solidFill>
                          <a:effectLst/>
                        </a:rPr>
                        <a:t> </a:t>
                      </a:r>
                      <a:r>
                        <a:rPr lang="en-US" sz="2400" b="1" dirty="0" err="1">
                          <a:solidFill>
                            <a:schemeClr val="tx1"/>
                          </a:solidFill>
                          <a:effectLst/>
                        </a:rPr>
                        <a:t>có</a:t>
                      </a:r>
                      <a:r>
                        <a:rPr lang="en-US" sz="2400" b="1" dirty="0">
                          <a:solidFill>
                            <a:schemeClr val="tx1"/>
                          </a:solidFill>
                          <a:effectLst/>
                        </a:rPr>
                        <a:t> </a:t>
                      </a:r>
                      <a:r>
                        <a:rPr lang="en-US" sz="2400" b="1" dirty="0" err="1">
                          <a:solidFill>
                            <a:schemeClr val="tx1"/>
                          </a:solidFill>
                          <a:effectLst/>
                        </a:rPr>
                        <a:t>thì</a:t>
                      </a:r>
                      <a:r>
                        <a:rPr lang="en-US" sz="2400" b="1" dirty="0">
                          <a:solidFill>
                            <a:schemeClr val="tx1"/>
                          </a:solidFill>
                          <a:effectLst/>
                        </a:rPr>
                        <a:t> </a:t>
                      </a:r>
                      <a:r>
                        <a:rPr lang="en-US" sz="2400" b="1" dirty="0" err="1">
                          <a:solidFill>
                            <a:schemeClr val="tx1"/>
                          </a:solidFill>
                          <a:effectLst/>
                        </a:rPr>
                        <a:t>mô</a:t>
                      </a:r>
                      <a:r>
                        <a:rPr lang="en-US" sz="2400" b="1" dirty="0">
                          <a:solidFill>
                            <a:schemeClr val="tx1"/>
                          </a:solidFill>
                          <a:effectLst/>
                        </a:rPr>
                        <a:t> </a:t>
                      </a:r>
                      <a:r>
                        <a:rPr lang="en-US" sz="2400" b="1" dirty="0" err="1">
                          <a:solidFill>
                            <a:schemeClr val="tx1"/>
                          </a:solidFill>
                          <a:effectLst/>
                        </a:rPr>
                        <a:t>tả</a:t>
                      </a:r>
                      <a:r>
                        <a:rPr lang="en-US" sz="2400" b="1" dirty="0">
                          <a:solidFill>
                            <a:schemeClr val="tx1"/>
                          </a:solidFill>
                          <a:effectLst/>
                        </a:rPr>
                        <a:t> </a:t>
                      </a:r>
                      <a:r>
                        <a:rPr lang="en-US" sz="2400" b="1" dirty="0" err="1">
                          <a:solidFill>
                            <a:schemeClr val="tx1"/>
                          </a:solidFill>
                          <a:effectLst/>
                        </a:rPr>
                        <a:t>chuyển</a:t>
                      </a:r>
                      <a:r>
                        <a:rPr lang="en-US" sz="2400" b="1" dirty="0">
                          <a:solidFill>
                            <a:schemeClr val="tx1"/>
                          </a:solidFill>
                          <a:effectLst/>
                        </a:rPr>
                        <a:t> </a:t>
                      </a:r>
                      <a:r>
                        <a:rPr lang="en-US" sz="2400" b="1" dirty="0" err="1">
                          <a:solidFill>
                            <a:schemeClr val="tx1"/>
                          </a:solidFill>
                          <a:effectLst/>
                        </a:rPr>
                        <a:t>động</a:t>
                      </a:r>
                      <a:r>
                        <a:rPr lang="en-US" sz="2400" b="1" dirty="0">
                          <a:solidFill>
                            <a:schemeClr val="tx1"/>
                          </a:solidFill>
                          <a:effectLst/>
                        </a:rPr>
                        <a:t> quay </a:t>
                      </a:r>
                      <a:r>
                        <a:rPr lang="en-US" sz="2400" b="1" dirty="0" err="1">
                          <a:solidFill>
                            <a:schemeClr val="tx1"/>
                          </a:solidFill>
                          <a:effectLst/>
                        </a:rPr>
                        <a:t>của</a:t>
                      </a:r>
                      <a:r>
                        <a:rPr lang="en-US" sz="2400" b="1" dirty="0">
                          <a:solidFill>
                            <a:schemeClr val="tx1"/>
                          </a:solidFill>
                          <a:effectLst/>
                        </a:rPr>
                        <a:t> </a:t>
                      </a:r>
                      <a:r>
                        <a:rPr lang="en-US" sz="2400" b="1" dirty="0" err="1">
                          <a:solidFill>
                            <a:schemeClr val="tx1"/>
                          </a:solidFill>
                          <a:effectLst/>
                        </a:rPr>
                        <a:t>thanh</a:t>
                      </a:r>
                      <a:r>
                        <a:rPr lang="en-US" sz="2400" b="1" dirty="0">
                          <a:solidFill>
                            <a:schemeClr val="tx1"/>
                          </a:solidFill>
                          <a:effectLst/>
                        </a:rPr>
                        <a:t> </a:t>
                      </a:r>
                      <a:r>
                        <a:rPr lang="en-US" sz="2400" b="1" dirty="0" err="1">
                          <a:solidFill>
                            <a:schemeClr val="tx1"/>
                          </a:solidFill>
                          <a:effectLst/>
                        </a:rPr>
                        <a:t>nhựa</a:t>
                      </a:r>
                      <a:r>
                        <a:rPr lang="en-US" sz="2400" b="1" dirty="0">
                          <a:solidFill>
                            <a:schemeClr val="tx1"/>
                          </a:solidFill>
                          <a:effectLst/>
                        </a:rPr>
                        <a: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lnSpc>
                          <a:spcPct val="115000"/>
                        </a:lnSpc>
                        <a:spcBef>
                          <a:spcPts val="200"/>
                        </a:spcBef>
                        <a:spcAft>
                          <a:spcPts val="0"/>
                        </a:spcAft>
                      </a:pPr>
                      <a:r>
                        <a:rPr lang="en-US" sz="2400" b="1" dirty="0" err="1">
                          <a:solidFill>
                            <a:schemeClr val="tx1"/>
                          </a:solidFill>
                          <a:effectLst/>
                        </a:rPr>
                        <a:t>Phương</a:t>
                      </a:r>
                      <a:r>
                        <a:rPr lang="en-US" sz="2400" b="1" dirty="0">
                          <a:solidFill>
                            <a:schemeClr val="tx1"/>
                          </a:solidFill>
                          <a:effectLst/>
                        </a:rPr>
                        <a:t> </a:t>
                      </a:r>
                      <a:r>
                        <a:rPr lang="en-US" sz="2400" b="1" dirty="0" err="1">
                          <a:solidFill>
                            <a:schemeClr val="tx1"/>
                          </a:solidFill>
                          <a:effectLst/>
                        </a:rPr>
                        <a:t>của</a:t>
                      </a:r>
                      <a:r>
                        <a:rPr lang="en-US" sz="2400" b="1" dirty="0">
                          <a:solidFill>
                            <a:schemeClr val="tx1"/>
                          </a:solidFill>
                          <a:effectLst/>
                        </a:rPr>
                        <a:t> </a:t>
                      </a:r>
                      <a:r>
                        <a:rPr lang="en-US" sz="2400" b="1" dirty="0" err="1">
                          <a:solidFill>
                            <a:schemeClr val="tx1"/>
                          </a:solidFill>
                          <a:effectLst/>
                        </a:rPr>
                        <a:t>lực</a:t>
                      </a:r>
                      <a:r>
                        <a:rPr lang="en-US" sz="2400" b="1" dirty="0">
                          <a:solidFill>
                            <a:schemeClr val="tx1"/>
                          </a:solidFill>
                          <a:effectLst/>
                        </a:rPr>
                        <a:t> </a:t>
                      </a:r>
                      <a:r>
                        <a:rPr lang="en-US" sz="2400" b="1" dirty="0" err="1">
                          <a:solidFill>
                            <a:schemeClr val="tx1"/>
                          </a:solidFill>
                          <a:effectLst/>
                        </a:rPr>
                        <a:t>có</a:t>
                      </a:r>
                      <a:r>
                        <a:rPr lang="en-US" sz="2400" b="1" dirty="0">
                          <a:solidFill>
                            <a:schemeClr val="tx1"/>
                          </a:solidFill>
                          <a:effectLst/>
                        </a:rPr>
                        <a:t> song </a:t>
                      </a:r>
                      <a:r>
                        <a:rPr lang="en-US" sz="2400" b="1" dirty="0" err="1">
                          <a:solidFill>
                            <a:schemeClr val="tx1"/>
                          </a:solidFill>
                          <a:effectLst/>
                        </a:rPr>
                        <a:t>song</a:t>
                      </a:r>
                      <a:r>
                        <a:rPr lang="en-US" sz="2400" b="1" dirty="0">
                          <a:solidFill>
                            <a:schemeClr val="tx1"/>
                          </a:solidFill>
                          <a:effectLst/>
                        </a:rPr>
                        <a:t> </a:t>
                      </a:r>
                      <a:r>
                        <a:rPr lang="en-US" sz="2400" b="1" dirty="0" err="1">
                          <a:solidFill>
                            <a:schemeClr val="tx1"/>
                          </a:solidFill>
                          <a:effectLst/>
                        </a:rPr>
                        <a:t>với</a:t>
                      </a:r>
                      <a:r>
                        <a:rPr lang="en-US" sz="2400" b="1" dirty="0">
                          <a:solidFill>
                            <a:schemeClr val="tx1"/>
                          </a:solidFill>
                          <a:effectLst/>
                        </a:rPr>
                        <a:t> </a:t>
                      </a:r>
                      <a:r>
                        <a:rPr lang="en-US" sz="2400" b="1" dirty="0" err="1">
                          <a:solidFill>
                            <a:schemeClr val="tx1"/>
                          </a:solidFill>
                          <a:effectLst/>
                        </a:rPr>
                        <a:t>trục</a:t>
                      </a:r>
                      <a:r>
                        <a:rPr lang="en-US" sz="2400" b="1" dirty="0">
                          <a:solidFill>
                            <a:schemeClr val="tx1"/>
                          </a:solidFill>
                          <a:effectLst/>
                        </a:rPr>
                        <a:t> quay </a:t>
                      </a:r>
                      <a:r>
                        <a:rPr lang="en-US" sz="2400" b="1" dirty="0" err="1">
                          <a:solidFill>
                            <a:schemeClr val="tx1"/>
                          </a:solidFill>
                          <a:effectLst/>
                        </a:rPr>
                        <a:t>không</a:t>
                      </a:r>
                      <a:r>
                        <a:rPr lang="en-US" sz="2400" b="1" dirty="0">
                          <a:solidFill>
                            <a:schemeClr val="tx1"/>
                          </a:solidFill>
                          <a:effectLst/>
                        </a:rPr>
                        <a: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lnSpc>
                          <a:spcPct val="115000"/>
                        </a:lnSpc>
                        <a:spcBef>
                          <a:spcPts val="200"/>
                        </a:spcBef>
                        <a:spcAft>
                          <a:spcPts val="0"/>
                        </a:spcAft>
                      </a:pPr>
                      <a:r>
                        <a:rPr lang="en-US" sz="2400" b="1" dirty="0" err="1">
                          <a:solidFill>
                            <a:schemeClr val="tx1"/>
                          </a:solidFill>
                          <a:effectLst/>
                        </a:rPr>
                        <a:t>Phương</a:t>
                      </a:r>
                      <a:r>
                        <a:rPr lang="en-US" sz="2400" b="1" dirty="0">
                          <a:solidFill>
                            <a:schemeClr val="tx1"/>
                          </a:solidFill>
                          <a:effectLst/>
                        </a:rPr>
                        <a:t> </a:t>
                      </a:r>
                      <a:r>
                        <a:rPr lang="en-US" sz="2400" b="1" dirty="0" err="1">
                          <a:solidFill>
                            <a:schemeClr val="tx1"/>
                          </a:solidFill>
                          <a:effectLst/>
                        </a:rPr>
                        <a:t>của</a:t>
                      </a:r>
                      <a:r>
                        <a:rPr lang="en-US" sz="2400" b="1" dirty="0">
                          <a:solidFill>
                            <a:schemeClr val="tx1"/>
                          </a:solidFill>
                          <a:effectLst/>
                        </a:rPr>
                        <a:t> </a:t>
                      </a:r>
                      <a:r>
                        <a:rPr lang="en-US" sz="2400" b="1" dirty="0" err="1">
                          <a:solidFill>
                            <a:schemeClr val="tx1"/>
                          </a:solidFill>
                          <a:effectLst/>
                        </a:rPr>
                        <a:t>lực</a:t>
                      </a:r>
                      <a:r>
                        <a:rPr lang="en-US" sz="2400" b="1" dirty="0">
                          <a:solidFill>
                            <a:schemeClr val="tx1"/>
                          </a:solidFill>
                          <a:effectLst/>
                        </a:rPr>
                        <a:t> </a:t>
                      </a:r>
                      <a:r>
                        <a:rPr lang="en-US" sz="2400" b="1" dirty="0" err="1">
                          <a:solidFill>
                            <a:schemeClr val="tx1"/>
                          </a:solidFill>
                          <a:effectLst/>
                        </a:rPr>
                        <a:t>có</a:t>
                      </a:r>
                      <a:r>
                        <a:rPr lang="en-US" sz="2400" b="1" dirty="0">
                          <a:solidFill>
                            <a:schemeClr val="tx1"/>
                          </a:solidFill>
                          <a:effectLst/>
                        </a:rPr>
                        <a:t> </a:t>
                      </a:r>
                      <a:r>
                        <a:rPr lang="en-US" sz="2400" b="1" dirty="0" err="1">
                          <a:solidFill>
                            <a:schemeClr val="tx1"/>
                          </a:solidFill>
                          <a:effectLst/>
                        </a:rPr>
                        <a:t>cắt</a:t>
                      </a:r>
                      <a:r>
                        <a:rPr lang="en-US" sz="2400" b="1" dirty="0">
                          <a:solidFill>
                            <a:schemeClr val="tx1"/>
                          </a:solidFill>
                          <a:effectLst/>
                        </a:rPr>
                        <a:t> </a:t>
                      </a:r>
                      <a:r>
                        <a:rPr lang="en-US" sz="2400" b="1" dirty="0" err="1">
                          <a:solidFill>
                            <a:schemeClr val="tx1"/>
                          </a:solidFill>
                          <a:effectLst/>
                        </a:rPr>
                        <a:t>trục</a:t>
                      </a:r>
                      <a:r>
                        <a:rPr lang="en-US" sz="2400" b="1" dirty="0">
                          <a:solidFill>
                            <a:schemeClr val="tx1"/>
                          </a:solidFill>
                          <a:effectLst/>
                        </a:rPr>
                        <a:t> quay </a:t>
                      </a:r>
                      <a:r>
                        <a:rPr lang="en-US" sz="2400" b="1" dirty="0" err="1">
                          <a:solidFill>
                            <a:schemeClr val="tx1"/>
                          </a:solidFill>
                          <a:effectLst/>
                        </a:rPr>
                        <a:t>không</a:t>
                      </a:r>
                      <a:r>
                        <a:rPr lang="en-US" sz="2400" b="1" dirty="0">
                          <a:solidFill>
                            <a:schemeClr val="tx1"/>
                          </a:solidFill>
                          <a:effectLst/>
                        </a:rPr>
                        <a:t>?</a:t>
                      </a:r>
                      <a:endParaRPr lang="en-US" sz="2400" b="1"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extLst>
                  <a:ext uri="{0D108BD9-81ED-4DB2-BD59-A6C34878D82A}">
                    <a16:rowId xmlns:a16="http://schemas.microsoft.com/office/drawing/2014/main" val="4117032385"/>
                  </a:ext>
                </a:extLst>
              </a:tr>
              <a:tr h="1262506">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ct val="115000"/>
                        </a:lnSpc>
                        <a:spcBef>
                          <a:spcPts val="200"/>
                        </a:spcBef>
                        <a:spcAft>
                          <a:spcPts val="0"/>
                        </a:spcAft>
                      </a:pPr>
                      <a:r>
                        <a:rPr lang="en-US" sz="2400" b="1" dirty="0">
                          <a:solidFill>
                            <a:srgbClr val="FF0000"/>
                          </a:solidFill>
                          <a:effectLst/>
                        </a:rPr>
                        <a:t>A</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Có</a:t>
                      </a:r>
                      <a:r>
                        <a:rPr lang="en-US" sz="2400" b="1" dirty="0">
                          <a:solidFill>
                            <a:srgbClr val="0070C0"/>
                          </a:solidFill>
                          <a:effectLst/>
                        </a:rPr>
                        <a:t>. Thanh </a:t>
                      </a:r>
                      <a:r>
                        <a:rPr lang="en-US" sz="2400" b="1" dirty="0" err="1">
                          <a:solidFill>
                            <a:srgbClr val="0070C0"/>
                          </a:solidFill>
                          <a:effectLst/>
                        </a:rPr>
                        <a:t>nhựa</a:t>
                      </a:r>
                      <a:r>
                        <a:rPr lang="en-US" sz="2400" b="1" dirty="0">
                          <a:solidFill>
                            <a:srgbClr val="0070C0"/>
                          </a:solidFill>
                          <a:effectLst/>
                        </a:rPr>
                        <a:t> quay </a:t>
                      </a:r>
                      <a:r>
                        <a:rPr lang="en-US" sz="2400" b="1" dirty="0" err="1" smtClean="0">
                          <a:solidFill>
                            <a:srgbClr val="0070C0"/>
                          </a:solidFill>
                          <a:effectLst/>
                        </a:rPr>
                        <a:t>ngược</a:t>
                      </a:r>
                      <a:r>
                        <a:rPr lang="en-US" sz="2400" b="1" dirty="0" smtClean="0">
                          <a:solidFill>
                            <a:srgbClr val="0070C0"/>
                          </a:solidFill>
                          <a:effectLst/>
                        </a:rPr>
                        <a:t> </a:t>
                      </a:r>
                      <a:r>
                        <a:rPr lang="en-US" sz="2400" b="1" dirty="0" err="1">
                          <a:solidFill>
                            <a:srgbClr val="0070C0"/>
                          </a:solidFill>
                          <a:effectLst/>
                        </a:rPr>
                        <a:t>chiều</a:t>
                      </a:r>
                      <a:r>
                        <a:rPr lang="en-US" sz="2400" b="1" dirty="0">
                          <a:solidFill>
                            <a:srgbClr val="0070C0"/>
                          </a:solidFill>
                          <a:effectLst/>
                        </a:rPr>
                        <a:t> </a:t>
                      </a:r>
                      <a:r>
                        <a:rPr lang="en-US" sz="2400" b="1" dirty="0" err="1">
                          <a:solidFill>
                            <a:srgbClr val="0070C0"/>
                          </a:solidFill>
                          <a:effectLst/>
                        </a:rPr>
                        <a:t>kim</a:t>
                      </a:r>
                      <a:r>
                        <a:rPr lang="en-US" sz="2400" b="1" dirty="0">
                          <a:solidFill>
                            <a:srgbClr val="0070C0"/>
                          </a:solidFill>
                          <a:effectLst/>
                        </a:rPr>
                        <a:t> </a:t>
                      </a:r>
                      <a:r>
                        <a:rPr lang="en-US" sz="2400" b="1" dirty="0" err="1">
                          <a:solidFill>
                            <a:srgbClr val="0070C0"/>
                          </a:solidFill>
                          <a:effectLst/>
                        </a:rPr>
                        <a:t>đồng</a:t>
                      </a:r>
                      <a:r>
                        <a:rPr lang="en-US" sz="2400" b="1" dirty="0">
                          <a:solidFill>
                            <a:srgbClr val="0070C0"/>
                          </a:solidFill>
                          <a:effectLst/>
                        </a:rPr>
                        <a:t> </a:t>
                      </a:r>
                      <a:r>
                        <a:rPr lang="en-US" sz="2400" b="1" dirty="0" err="1">
                          <a:solidFill>
                            <a:srgbClr val="0070C0"/>
                          </a:solidFill>
                          <a:effectLst/>
                        </a:rPr>
                        <a:t>hồ</a:t>
                      </a:r>
                      <a:r>
                        <a:rPr lang="en-US" sz="2400" b="1" dirty="0">
                          <a:solidFill>
                            <a:srgbClr val="0070C0"/>
                          </a:solidFill>
                          <a:effectLst/>
                        </a:rPr>
                        <a:t> </a:t>
                      </a:r>
                      <a:r>
                        <a:rPr lang="en-US" sz="2400" b="1" dirty="0" err="1">
                          <a:solidFill>
                            <a:srgbClr val="0070C0"/>
                          </a:solidFill>
                          <a:effectLst/>
                        </a:rPr>
                        <a:t>quanh</a:t>
                      </a:r>
                      <a:r>
                        <a:rPr lang="en-US" sz="2400" b="1" dirty="0">
                          <a:solidFill>
                            <a:srgbClr val="0070C0"/>
                          </a:solidFill>
                          <a:effectLst/>
                        </a:rPr>
                        <a:t> </a:t>
                      </a:r>
                      <a:r>
                        <a:rPr lang="en-US" sz="2400" b="1" dirty="0" err="1">
                          <a:solidFill>
                            <a:srgbClr val="0070C0"/>
                          </a:solidFill>
                          <a:effectLst/>
                        </a:rPr>
                        <a:t>điểm</a:t>
                      </a:r>
                      <a:r>
                        <a:rPr lang="en-US" sz="2400" b="1" dirty="0">
                          <a:solidFill>
                            <a:srgbClr val="0070C0"/>
                          </a:solidFill>
                          <a:effectLst/>
                        </a:rPr>
                        <a:t> O</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extLst>
                  <a:ext uri="{0D108BD9-81ED-4DB2-BD59-A6C34878D82A}">
                    <a16:rowId xmlns:a16="http://schemas.microsoft.com/office/drawing/2014/main" val="388948224"/>
                  </a:ext>
                </a:extLst>
              </a:tr>
              <a:tr h="1262506">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ct val="115000"/>
                        </a:lnSpc>
                        <a:spcBef>
                          <a:spcPts val="200"/>
                        </a:spcBef>
                        <a:spcAft>
                          <a:spcPts val="0"/>
                        </a:spcAft>
                      </a:pPr>
                      <a:r>
                        <a:rPr lang="en-US" sz="2400" b="1" dirty="0">
                          <a:solidFill>
                            <a:srgbClr val="FF0000"/>
                          </a:solidFill>
                          <a:effectLst/>
                        </a:rPr>
                        <a:t>C</a:t>
                      </a: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Có</a:t>
                      </a:r>
                      <a:r>
                        <a:rPr lang="en-US" sz="2400" b="1" dirty="0">
                          <a:solidFill>
                            <a:srgbClr val="0070C0"/>
                          </a:solidFill>
                          <a:effectLst/>
                        </a:rPr>
                        <a:t>. Thanh </a:t>
                      </a:r>
                      <a:r>
                        <a:rPr lang="en-US" sz="2400" b="1" dirty="0" err="1">
                          <a:solidFill>
                            <a:srgbClr val="0070C0"/>
                          </a:solidFill>
                          <a:effectLst/>
                        </a:rPr>
                        <a:t>nhựa</a:t>
                      </a:r>
                      <a:r>
                        <a:rPr lang="en-US" sz="2400" b="1" dirty="0">
                          <a:solidFill>
                            <a:srgbClr val="0070C0"/>
                          </a:solidFill>
                          <a:effectLst/>
                        </a:rPr>
                        <a:t> quay </a:t>
                      </a:r>
                      <a:r>
                        <a:rPr lang="en-US" sz="2400" b="1" dirty="0" err="1" smtClean="0">
                          <a:solidFill>
                            <a:srgbClr val="0070C0"/>
                          </a:solidFill>
                          <a:effectLst/>
                        </a:rPr>
                        <a:t>cùng</a:t>
                      </a:r>
                      <a:r>
                        <a:rPr lang="en-US" sz="2400" b="1" dirty="0" smtClean="0">
                          <a:solidFill>
                            <a:srgbClr val="0070C0"/>
                          </a:solidFill>
                          <a:effectLst/>
                        </a:rPr>
                        <a:t> </a:t>
                      </a:r>
                      <a:r>
                        <a:rPr lang="en-US" sz="2400" b="1" dirty="0" err="1">
                          <a:solidFill>
                            <a:srgbClr val="0070C0"/>
                          </a:solidFill>
                          <a:effectLst/>
                        </a:rPr>
                        <a:t>chiều</a:t>
                      </a:r>
                      <a:r>
                        <a:rPr lang="en-US" sz="2400" b="1" dirty="0">
                          <a:solidFill>
                            <a:srgbClr val="0070C0"/>
                          </a:solidFill>
                          <a:effectLst/>
                        </a:rPr>
                        <a:t> </a:t>
                      </a:r>
                      <a:r>
                        <a:rPr lang="en-US" sz="2400" b="1" dirty="0" err="1">
                          <a:solidFill>
                            <a:srgbClr val="0070C0"/>
                          </a:solidFill>
                          <a:effectLst/>
                        </a:rPr>
                        <a:t>kim</a:t>
                      </a:r>
                      <a:r>
                        <a:rPr lang="en-US" sz="2400" b="1" dirty="0">
                          <a:solidFill>
                            <a:srgbClr val="0070C0"/>
                          </a:solidFill>
                          <a:effectLst/>
                        </a:rPr>
                        <a:t> </a:t>
                      </a:r>
                      <a:r>
                        <a:rPr lang="en-US" sz="2400" b="1" dirty="0" err="1">
                          <a:solidFill>
                            <a:srgbClr val="0070C0"/>
                          </a:solidFill>
                          <a:effectLst/>
                        </a:rPr>
                        <a:t>đồng</a:t>
                      </a:r>
                      <a:r>
                        <a:rPr lang="en-US" sz="2400" b="1" dirty="0">
                          <a:solidFill>
                            <a:srgbClr val="0070C0"/>
                          </a:solidFill>
                          <a:effectLst/>
                        </a:rPr>
                        <a:t> </a:t>
                      </a:r>
                      <a:r>
                        <a:rPr lang="en-US" sz="2400" b="1" dirty="0" err="1">
                          <a:solidFill>
                            <a:srgbClr val="0070C0"/>
                          </a:solidFill>
                          <a:effectLst/>
                        </a:rPr>
                        <a:t>hồ</a:t>
                      </a:r>
                      <a:r>
                        <a:rPr lang="en-US" sz="2400" b="1" dirty="0">
                          <a:solidFill>
                            <a:srgbClr val="0070C0"/>
                          </a:solidFill>
                          <a:effectLst/>
                        </a:rPr>
                        <a:t> </a:t>
                      </a:r>
                      <a:r>
                        <a:rPr lang="en-US" sz="2400" b="1" dirty="0" err="1">
                          <a:solidFill>
                            <a:srgbClr val="0070C0"/>
                          </a:solidFill>
                          <a:effectLst/>
                        </a:rPr>
                        <a:t>quanh</a:t>
                      </a:r>
                      <a:r>
                        <a:rPr lang="en-US" sz="2400" b="1" dirty="0">
                          <a:solidFill>
                            <a:srgbClr val="0070C0"/>
                          </a:solidFill>
                          <a:effectLst/>
                        </a:rPr>
                        <a:t> </a:t>
                      </a:r>
                      <a:r>
                        <a:rPr lang="en-US" sz="2400" b="1" dirty="0" err="1">
                          <a:solidFill>
                            <a:srgbClr val="0070C0"/>
                          </a:solidFill>
                          <a:effectLst/>
                        </a:rPr>
                        <a:t>điểm</a:t>
                      </a:r>
                      <a:r>
                        <a:rPr lang="en-US" sz="2400" b="1" dirty="0">
                          <a:solidFill>
                            <a:srgbClr val="0070C0"/>
                          </a:solidFill>
                          <a:effectLst/>
                        </a:rPr>
                        <a:t> O</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noFill/>
                  </a:tcP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noFill/>
                  </a:tcPr>
                </a:tc>
                <a:extLst>
                  <a:ext uri="{0D108BD9-81ED-4DB2-BD59-A6C34878D82A}">
                    <a16:rowId xmlns:a16="http://schemas.microsoft.com/office/drawing/2014/main" val="4262096652"/>
                  </a:ext>
                </a:extLst>
              </a:tr>
              <a:tr h="483960">
                <a:tc>
                  <a:txBody>
                    <a:bodyPr/>
                    <a:lstStyle>
                      <a:lvl1pPr marL="0" algn="l" defTabSz="914400" rtl="0" eaLnBrk="1" latinLnBrk="0" hangingPunct="1">
                        <a:defRPr sz="1800" b="1" kern="1200">
                          <a:solidFill>
                            <a:schemeClr val="lt1"/>
                          </a:solidFill>
                          <a:latin typeface="Calibri" panose="020F0502020204030204"/>
                          <a:ea typeface=""/>
                          <a:cs typeface=""/>
                        </a:defRPr>
                      </a:lvl1pPr>
                      <a:lvl2pPr marL="457200" algn="l" defTabSz="914400" rtl="0" eaLnBrk="1" latinLnBrk="0" hangingPunct="1">
                        <a:defRPr sz="1800" b="1" kern="1200">
                          <a:solidFill>
                            <a:schemeClr val="lt1"/>
                          </a:solidFill>
                          <a:latin typeface="Calibri" panose="020F0502020204030204"/>
                          <a:ea typeface=""/>
                          <a:cs typeface=""/>
                        </a:defRPr>
                      </a:lvl2pPr>
                      <a:lvl3pPr marL="914400" algn="l" defTabSz="914400" rtl="0" eaLnBrk="1" latinLnBrk="0" hangingPunct="1">
                        <a:defRPr sz="1800" b="1" kern="1200">
                          <a:solidFill>
                            <a:schemeClr val="lt1"/>
                          </a:solidFill>
                          <a:latin typeface="Calibri" panose="020F0502020204030204"/>
                          <a:ea typeface=""/>
                          <a:cs typeface=""/>
                        </a:defRPr>
                      </a:lvl3pPr>
                      <a:lvl4pPr marL="1371600" algn="l" defTabSz="914400" rtl="0" eaLnBrk="1" latinLnBrk="0" hangingPunct="1">
                        <a:defRPr sz="1800" b="1" kern="1200">
                          <a:solidFill>
                            <a:schemeClr val="lt1"/>
                          </a:solidFill>
                          <a:latin typeface="Calibri" panose="020F0502020204030204"/>
                          <a:ea typeface=""/>
                          <a:cs typeface=""/>
                        </a:defRPr>
                      </a:lvl4pPr>
                      <a:lvl5pPr marL="1828800" algn="l" defTabSz="914400" rtl="0" eaLnBrk="1" latinLnBrk="0" hangingPunct="1">
                        <a:defRPr sz="1800" b="1" kern="1200">
                          <a:solidFill>
                            <a:schemeClr val="lt1"/>
                          </a:solidFill>
                          <a:latin typeface="Calibri" panose="020F0502020204030204"/>
                          <a:ea typeface=""/>
                          <a:cs typeface=""/>
                        </a:defRPr>
                      </a:lvl5pPr>
                      <a:lvl6pPr marL="2286000" algn="l" defTabSz="914400" rtl="0" eaLnBrk="1" latinLnBrk="0" hangingPunct="1">
                        <a:defRPr sz="1800" b="1" kern="1200">
                          <a:solidFill>
                            <a:schemeClr val="lt1"/>
                          </a:solidFill>
                          <a:latin typeface="Calibri" panose="020F0502020204030204"/>
                          <a:ea typeface=""/>
                          <a:cs typeface=""/>
                        </a:defRPr>
                      </a:lvl6pPr>
                      <a:lvl7pPr marL="2743200" algn="l" defTabSz="914400" rtl="0" eaLnBrk="1" latinLnBrk="0" hangingPunct="1">
                        <a:defRPr sz="1800" b="1" kern="1200">
                          <a:solidFill>
                            <a:schemeClr val="lt1"/>
                          </a:solidFill>
                          <a:latin typeface="Calibri" panose="020F0502020204030204"/>
                          <a:ea typeface=""/>
                          <a:cs typeface=""/>
                        </a:defRPr>
                      </a:lvl7pPr>
                      <a:lvl8pPr marL="3200400" algn="l" defTabSz="914400" rtl="0" eaLnBrk="1" latinLnBrk="0" hangingPunct="1">
                        <a:defRPr sz="1800" b="1" kern="1200">
                          <a:solidFill>
                            <a:schemeClr val="lt1"/>
                          </a:solidFill>
                          <a:latin typeface="Calibri" panose="020F0502020204030204"/>
                          <a:ea typeface=""/>
                          <a:cs typeface=""/>
                        </a:defRPr>
                      </a:lvl8pPr>
                      <a:lvl9pPr marL="3657600" algn="l" defTabSz="914400" rtl="0" eaLnBrk="1" latinLnBrk="0" hangingPunct="1">
                        <a:defRPr sz="1800" b="1" kern="1200">
                          <a:solidFill>
                            <a:schemeClr val="lt1"/>
                          </a:solidFill>
                          <a:latin typeface="Calibri" panose="020F0502020204030204"/>
                          <a:ea typeface=""/>
                          <a:cs typeface=""/>
                        </a:defRPr>
                      </a:lvl9pPr>
                    </a:lstStyle>
                    <a:p>
                      <a:pPr algn="ctr">
                        <a:lnSpc>
                          <a:spcPct val="115000"/>
                        </a:lnSpc>
                        <a:spcBef>
                          <a:spcPts val="200"/>
                        </a:spcBef>
                        <a:spcAft>
                          <a:spcPts val="0"/>
                        </a:spcAft>
                      </a:pPr>
                      <a:r>
                        <a:rPr lang="en-US" sz="2400" b="1" dirty="0" smtClean="0">
                          <a:solidFill>
                            <a:srgbClr val="FF0000"/>
                          </a:solidFill>
                          <a:effectLst/>
                        </a:rPr>
                        <a:t>O</a:t>
                      </a:r>
                    </a:p>
                    <a:p>
                      <a:pPr algn="ctr">
                        <a:lnSpc>
                          <a:spcPct val="115000"/>
                        </a:lnSpc>
                        <a:spcBef>
                          <a:spcPts val="200"/>
                        </a:spcBef>
                        <a:spcAft>
                          <a:spcPts val="0"/>
                        </a:spcAft>
                      </a:pPr>
                      <a:endParaRPr lang="en-US" sz="2400" b="1"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marL="41520" marR="41520"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Có</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tc>
                  <a:txBody>
                    <a:bodyPr/>
                    <a:lstStyle>
                      <a:lvl1pPr marL="0" algn="l" defTabSz="914400" rtl="0" eaLnBrk="1" latinLnBrk="0" hangingPunct="1">
                        <a:defRPr sz="1800" kern="1200">
                          <a:solidFill>
                            <a:schemeClr val="dk1"/>
                          </a:solidFill>
                          <a:latin typeface="Calibri" panose="020F0502020204030204"/>
                          <a:ea typeface=""/>
                          <a:cs typeface=""/>
                        </a:defRPr>
                      </a:lvl1pPr>
                      <a:lvl2pPr marL="457200" algn="l" defTabSz="914400" rtl="0" eaLnBrk="1" latinLnBrk="0" hangingPunct="1">
                        <a:defRPr sz="1800" kern="1200">
                          <a:solidFill>
                            <a:schemeClr val="dk1"/>
                          </a:solidFill>
                          <a:latin typeface="Calibri" panose="020F0502020204030204"/>
                          <a:ea typeface=""/>
                          <a:cs typeface=""/>
                        </a:defRPr>
                      </a:lvl2pPr>
                      <a:lvl3pPr marL="914400" algn="l" defTabSz="914400" rtl="0" eaLnBrk="1" latinLnBrk="0" hangingPunct="1">
                        <a:defRPr sz="1800" kern="1200">
                          <a:solidFill>
                            <a:schemeClr val="dk1"/>
                          </a:solidFill>
                          <a:latin typeface="Calibri" panose="020F0502020204030204"/>
                          <a:ea typeface=""/>
                          <a:cs typeface=""/>
                        </a:defRPr>
                      </a:lvl3pPr>
                      <a:lvl4pPr marL="1371600" algn="l" defTabSz="914400" rtl="0" eaLnBrk="1" latinLnBrk="0" hangingPunct="1">
                        <a:defRPr sz="1800" kern="1200">
                          <a:solidFill>
                            <a:schemeClr val="dk1"/>
                          </a:solidFill>
                          <a:latin typeface="Calibri" panose="020F0502020204030204"/>
                          <a:ea typeface=""/>
                          <a:cs typeface=""/>
                        </a:defRPr>
                      </a:lvl4pPr>
                      <a:lvl5pPr marL="1828800" algn="l" defTabSz="914400" rtl="0" eaLnBrk="1" latinLnBrk="0" hangingPunct="1">
                        <a:defRPr sz="1800" kern="1200">
                          <a:solidFill>
                            <a:schemeClr val="dk1"/>
                          </a:solidFill>
                          <a:latin typeface="Calibri" panose="020F0502020204030204"/>
                          <a:ea typeface=""/>
                          <a:cs typeface=""/>
                        </a:defRPr>
                      </a:lvl5pPr>
                      <a:lvl6pPr marL="2286000" algn="l" defTabSz="914400" rtl="0" eaLnBrk="1" latinLnBrk="0" hangingPunct="1">
                        <a:defRPr sz="1800" kern="1200">
                          <a:solidFill>
                            <a:schemeClr val="dk1"/>
                          </a:solidFill>
                          <a:latin typeface="Calibri" panose="020F0502020204030204"/>
                          <a:ea typeface=""/>
                          <a:cs typeface=""/>
                        </a:defRPr>
                      </a:lvl6pPr>
                      <a:lvl7pPr marL="2743200" algn="l" defTabSz="914400" rtl="0" eaLnBrk="1" latinLnBrk="0" hangingPunct="1">
                        <a:defRPr sz="1800" kern="1200">
                          <a:solidFill>
                            <a:schemeClr val="dk1"/>
                          </a:solidFill>
                          <a:latin typeface="Calibri" panose="020F0502020204030204"/>
                          <a:ea typeface=""/>
                          <a:cs typeface=""/>
                        </a:defRPr>
                      </a:lvl7pPr>
                      <a:lvl8pPr marL="3200400" algn="l" defTabSz="914400" rtl="0" eaLnBrk="1" latinLnBrk="0" hangingPunct="1">
                        <a:defRPr sz="1800" kern="1200">
                          <a:solidFill>
                            <a:schemeClr val="dk1"/>
                          </a:solidFill>
                          <a:latin typeface="Calibri" panose="020F0502020204030204"/>
                          <a:ea typeface=""/>
                          <a:cs typeface=""/>
                        </a:defRPr>
                      </a:lvl8pPr>
                      <a:lvl9pPr marL="3657600" algn="l" defTabSz="914400" rtl="0" eaLnBrk="1" latinLnBrk="0" hangingPunct="1">
                        <a:defRPr sz="1800" kern="1200">
                          <a:solidFill>
                            <a:schemeClr val="dk1"/>
                          </a:solidFill>
                          <a:latin typeface="Calibri" panose="020F0502020204030204"/>
                          <a:ea typeface=""/>
                          <a:cs typeface=""/>
                        </a:defRPr>
                      </a:lvl9pPr>
                    </a:lstStyle>
                    <a:p>
                      <a:pPr algn="ctr">
                        <a:spcAft>
                          <a:spcPts val="0"/>
                        </a:spcAft>
                      </a:pPr>
                      <a:r>
                        <a:rPr lang="en-US" sz="2400" b="1" dirty="0" err="1">
                          <a:solidFill>
                            <a:srgbClr val="0070C0"/>
                          </a:solidFill>
                          <a:effectLst/>
                        </a:rPr>
                        <a:t>Không</a:t>
                      </a:r>
                      <a:endParaRPr lang="en-US" sz="2400" b="1" dirty="0">
                        <a:solidFill>
                          <a:srgbClr val="0070C0"/>
                        </a:solidFill>
                        <a:effectLst/>
                        <a:latin typeface="Arial" panose="020B0604020202020204" pitchFamily="34" charset="0"/>
                        <a:ea typeface="Times New Roman" panose="02020603050405020304" pitchFamily="18" charset="0"/>
                        <a:cs typeface="Arial" panose="020B0604020202020204" pitchFamily="34" charset="0"/>
                      </a:endParaRPr>
                    </a:p>
                  </a:txBody>
                  <a:tcPr marL="30405" marR="30405" marT="0" marB="0" anchor="ctr"/>
                </a:tc>
                <a:extLst>
                  <a:ext uri="{0D108BD9-81ED-4DB2-BD59-A6C34878D82A}">
                    <a16:rowId xmlns:a16="http://schemas.microsoft.com/office/drawing/2014/main" val="1316219601"/>
                  </a:ext>
                </a:extLst>
              </a:tr>
            </a:tbl>
          </a:graphicData>
        </a:graphic>
      </p:graphicFrame>
      <p:sp>
        <p:nvSpPr>
          <p:cNvPr id="9" name="Rectangle 8"/>
          <p:cNvSpPr/>
          <p:nvPr/>
        </p:nvSpPr>
        <p:spPr>
          <a:xfrm>
            <a:off x="1976284" y="3507659"/>
            <a:ext cx="4557252" cy="81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863213" y="4846075"/>
            <a:ext cx="4670323" cy="811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195484" y="6017343"/>
            <a:ext cx="2005780"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72749" y="6017343"/>
            <a:ext cx="2005780"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497960" y="6017343"/>
            <a:ext cx="1848465"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872749" y="4981268"/>
            <a:ext cx="2005780"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419302" y="3642852"/>
            <a:ext cx="1927123"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000568" y="3642852"/>
            <a:ext cx="2005780"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466005" y="5035346"/>
            <a:ext cx="1880420" cy="5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347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9"/>
                                        </p:tgtEl>
                                        <p:attrNameLst>
                                          <p:attrName>ppt_x</p:attrName>
                                        </p:attrNameLst>
                                      </p:cBhvr>
                                      <p:tavLst>
                                        <p:tav tm="0">
                                          <p:val>
                                            <p:strVal val="ppt_x"/>
                                          </p:val>
                                        </p:tav>
                                        <p:tav tm="100000">
                                          <p:val>
                                            <p:strVal val="ppt_x"/>
                                          </p:val>
                                        </p:tav>
                                      </p:tavLst>
                                    </p:anim>
                                    <p:anim calcmode="lin" valueType="num">
                                      <p:cBhvr additive="base">
                                        <p:cTn id="7" dur="500"/>
                                        <p:tgtEl>
                                          <p:spTgt spid="9"/>
                                        </p:tgtEl>
                                        <p:attrNameLst>
                                          <p:attrName>ppt_y</p:attrName>
                                        </p:attrNameLst>
                                      </p:cBhvr>
                                      <p:tavLst>
                                        <p:tav tm="0">
                                          <p:val>
                                            <p:strVal val="ppt_y"/>
                                          </p:val>
                                        </p:tav>
                                        <p:tav tm="100000">
                                          <p:val>
                                            <p:strVal val="1+ppt_h/2"/>
                                          </p:val>
                                        </p:tav>
                                      </p:tavLst>
                                    </p:anim>
                                    <p:set>
                                      <p:cBhvr>
                                        <p:cTn id="8" dur="1" fill="hold">
                                          <p:stCondLst>
                                            <p:cond delay="499"/>
                                          </p:stCondLst>
                                        </p:cTn>
                                        <p:tgtEl>
                                          <p:spTgt spid="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16"/>
                                        </p:tgtEl>
                                        <p:attrNameLst>
                                          <p:attrName>ppt_x</p:attrName>
                                        </p:attrNameLst>
                                      </p:cBhvr>
                                      <p:tavLst>
                                        <p:tav tm="0">
                                          <p:val>
                                            <p:strVal val="ppt_x"/>
                                          </p:val>
                                        </p:tav>
                                        <p:tav tm="100000">
                                          <p:val>
                                            <p:strVal val="ppt_x"/>
                                          </p:val>
                                        </p:tav>
                                      </p:tavLst>
                                    </p:anim>
                                    <p:anim calcmode="lin" valueType="num">
                                      <p:cBhvr additive="base">
                                        <p:cTn id="13" dur="500"/>
                                        <p:tgtEl>
                                          <p:spTgt spid="16"/>
                                        </p:tgtEl>
                                        <p:attrNameLst>
                                          <p:attrName>ppt_y</p:attrName>
                                        </p:attrNameLst>
                                      </p:cBhvr>
                                      <p:tavLst>
                                        <p:tav tm="0">
                                          <p:val>
                                            <p:strVal val="ppt_y"/>
                                          </p:val>
                                        </p:tav>
                                        <p:tav tm="100000">
                                          <p:val>
                                            <p:strVal val="1+ppt_h/2"/>
                                          </p:val>
                                        </p:tav>
                                      </p:tavLst>
                                    </p:anim>
                                    <p:set>
                                      <p:cBhvr>
                                        <p:cTn id="14" dur="1" fill="hold">
                                          <p:stCondLst>
                                            <p:cond delay="499"/>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15"/>
                                        </p:tgtEl>
                                        <p:attrNameLst>
                                          <p:attrName>ppt_x</p:attrName>
                                        </p:attrNameLst>
                                      </p:cBhvr>
                                      <p:tavLst>
                                        <p:tav tm="0">
                                          <p:val>
                                            <p:strVal val="ppt_x"/>
                                          </p:val>
                                        </p:tav>
                                        <p:tav tm="100000">
                                          <p:val>
                                            <p:strVal val="ppt_x"/>
                                          </p:val>
                                        </p:tav>
                                      </p:tavLst>
                                    </p:anim>
                                    <p:anim calcmode="lin" valueType="num">
                                      <p:cBhvr additive="base">
                                        <p:cTn id="19" dur="500"/>
                                        <p:tgtEl>
                                          <p:spTgt spid="15"/>
                                        </p:tgtEl>
                                        <p:attrNameLst>
                                          <p:attrName>ppt_y</p:attrName>
                                        </p:attrNameLst>
                                      </p:cBhvr>
                                      <p:tavLst>
                                        <p:tav tm="0">
                                          <p:val>
                                            <p:strVal val="ppt_y"/>
                                          </p:val>
                                        </p:tav>
                                        <p:tav tm="100000">
                                          <p:val>
                                            <p:strVal val="1+ppt_h/2"/>
                                          </p:val>
                                        </p:tav>
                                      </p:tavLst>
                                    </p:anim>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14"/>
                                        </p:tgtEl>
                                        <p:attrNameLst>
                                          <p:attrName>ppt_x</p:attrName>
                                        </p:attrNameLst>
                                      </p:cBhvr>
                                      <p:tavLst>
                                        <p:tav tm="0">
                                          <p:val>
                                            <p:strVal val="ppt_x"/>
                                          </p:val>
                                        </p:tav>
                                        <p:tav tm="100000">
                                          <p:val>
                                            <p:strVal val="ppt_x"/>
                                          </p:val>
                                        </p:tav>
                                      </p:tavLst>
                                    </p:anim>
                                    <p:anim calcmode="lin" valueType="num">
                                      <p:cBhvr additive="base">
                                        <p:cTn id="31" dur="500"/>
                                        <p:tgtEl>
                                          <p:spTgt spid="14"/>
                                        </p:tgtEl>
                                        <p:attrNameLst>
                                          <p:attrName>ppt_y</p:attrName>
                                        </p:attrNameLst>
                                      </p:cBhvr>
                                      <p:tavLst>
                                        <p:tav tm="0">
                                          <p:val>
                                            <p:strVal val="ppt_y"/>
                                          </p:val>
                                        </p:tav>
                                        <p:tav tm="100000">
                                          <p:val>
                                            <p:strVal val="1+ppt_h/2"/>
                                          </p:val>
                                        </p:tav>
                                      </p:tavLst>
                                    </p:anim>
                                    <p:set>
                                      <p:cBhvr>
                                        <p:cTn id="32" dur="1" fill="hold">
                                          <p:stCondLst>
                                            <p:cond delay="49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ppt_x"/>
                                          </p:val>
                                        </p:tav>
                                      </p:tavLst>
                                    </p:anim>
                                    <p:anim calcmode="lin" valueType="num">
                                      <p:cBhvr additive="base">
                                        <p:cTn id="37" dur="500"/>
                                        <p:tgtEl>
                                          <p:spTgt spid="17"/>
                                        </p:tgtEl>
                                        <p:attrNameLst>
                                          <p:attrName>ppt_y</p:attrName>
                                        </p:attrNameLst>
                                      </p:cBhvr>
                                      <p:tavLst>
                                        <p:tav tm="0">
                                          <p:val>
                                            <p:strVal val="ppt_y"/>
                                          </p:val>
                                        </p:tav>
                                        <p:tav tm="100000">
                                          <p:val>
                                            <p:strVal val="1+ppt_h/2"/>
                                          </p:val>
                                        </p:tav>
                                      </p:tavLst>
                                    </p:anim>
                                    <p:set>
                                      <p:cBhvr>
                                        <p:cTn id="38" dur="1" fill="hold">
                                          <p:stCondLst>
                                            <p:cond delay="499"/>
                                          </p:stCondLst>
                                        </p:cTn>
                                        <p:tgtEl>
                                          <p:spTgt spid="1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11"/>
                                        </p:tgtEl>
                                        <p:attrNameLst>
                                          <p:attrName>ppt_x</p:attrName>
                                        </p:attrNameLst>
                                      </p:cBhvr>
                                      <p:tavLst>
                                        <p:tav tm="0">
                                          <p:val>
                                            <p:strVal val="ppt_x"/>
                                          </p:val>
                                        </p:tav>
                                        <p:tav tm="100000">
                                          <p:val>
                                            <p:strVal val="ppt_x"/>
                                          </p:val>
                                        </p:tav>
                                      </p:tavLst>
                                    </p:anim>
                                    <p:anim calcmode="lin" valueType="num">
                                      <p:cBhvr additive="base">
                                        <p:cTn id="43" dur="500"/>
                                        <p:tgtEl>
                                          <p:spTgt spid="11"/>
                                        </p:tgtEl>
                                        <p:attrNameLst>
                                          <p:attrName>ppt_y</p:attrName>
                                        </p:attrNameLst>
                                      </p:cBhvr>
                                      <p:tavLst>
                                        <p:tav tm="0">
                                          <p:val>
                                            <p:strVal val="ppt_y"/>
                                          </p:val>
                                        </p:tav>
                                        <p:tav tm="100000">
                                          <p:val>
                                            <p:strVal val="1+ppt_h/2"/>
                                          </p:val>
                                        </p:tav>
                                      </p:tavLst>
                                    </p:anim>
                                    <p:set>
                                      <p:cBhvr>
                                        <p:cTn id="44" dur="1" fill="hold">
                                          <p:stCondLst>
                                            <p:cond delay="4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12"/>
                                        </p:tgtEl>
                                        <p:attrNameLst>
                                          <p:attrName>ppt_x</p:attrName>
                                        </p:attrNameLst>
                                      </p:cBhvr>
                                      <p:tavLst>
                                        <p:tav tm="0">
                                          <p:val>
                                            <p:strVal val="ppt_x"/>
                                          </p:val>
                                        </p:tav>
                                        <p:tav tm="100000">
                                          <p:val>
                                            <p:strVal val="ppt_x"/>
                                          </p:val>
                                        </p:tav>
                                      </p:tavLst>
                                    </p:anim>
                                    <p:anim calcmode="lin" valueType="num">
                                      <p:cBhvr additive="base">
                                        <p:cTn id="49" dur="500"/>
                                        <p:tgtEl>
                                          <p:spTgt spid="12"/>
                                        </p:tgtEl>
                                        <p:attrNameLst>
                                          <p:attrName>ppt_y</p:attrName>
                                        </p:attrNameLst>
                                      </p:cBhvr>
                                      <p:tavLst>
                                        <p:tav tm="0">
                                          <p:val>
                                            <p:strVal val="ppt_y"/>
                                          </p:val>
                                        </p:tav>
                                        <p:tav tm="100000">
                                          <p:val>
                                            <p:strVal val="1+ppt_h/2"/>
                                          </p:val>
                                        </p:tav>
                                      </p:tavLst>
                                    </p:anim>
                                    <p:set>
                                      <p:cBhvr>
                                        <p:cTn id="50" dur="1" fill="hold">
                                          <p:stCondLst>
                                            <p:cond delay="499"/>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grpId="0" nodeType="clickEffect">
                                  <p:stCondLst>
                                    <p:cond delay="0"/>
                                  </p:stCondLst>
                                  <p:childTnLst>
                                    <p:anim calcmode="lin" valueType="num">
                                      <p:cBhvr additive="base">
                                        <p:cTn id="54" dur="500"/>
                                        <p:tgtEl>
                                          <p:spTgt spid="13"/>
                                        </p:tgtEl>
                                        <p:attrNameLst>
                                          <p:attrName>ppt_x</p:attrName>
                                        </p:attrNameLst>
                                      </p:cBhvr>
                                      <p:tavLst>
                                        <p:tav tm="0">
                                          <p:val>
                                            <p:strVal val="ppt_x"/>
                                          </p:val>
                                        </p:tav>
                                        <p:tav tm="100000">
                                          <p:val>
                                            <p:strVal val="ppt_x"/>
                                          </p:val>
                                        </p:tav>
                                      </p:tavLst>
                                    </p:anim>
                                    <p:anim calcmode="lin" valueType="num">
                                      <p:cBhvr additive="base">
                                        <p:cTn id="55" dur="500"/>
                                        <p:tgtEl>
                                          <p:spTgt spid="13"/>
                                        </p:tgtEl>
                                        <p:attrNameLst>
                                          <p:attrName>ppt_y</p:attrName>
                                        </p:attrNameLst>
                                      </p:cBhvr>
                                      <p:tavLst>
                                        <p:tav tm="0">
                                          <p:val>
                                            <p:strVal val="ppt_y"/>
                                          </p:val>
                                        </p:tav>
                                        <p:tav tm="100000">
                                          <p:val>
                                            <p:strVal val="1+ppt_h/2"/>
                                          </p:val>
                                        </p:tav>
                                      </p:tavLst>
                                    </p:anim>
                                    <p:set>
                                      <p:cBhvr>
                                        <p:cTn id="56"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4978" y="218004"/>
            <a:ext cx="4399137" cy="584775"/>
          </a:xfrm>
          <a:prstGeom prst="rect">
            <a:avLst/>
          </a:prstGeom>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TRẢ LỜI CÂU HỎI</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6181" y="797846"/>
            <a:ext cx="6609184" cy="1384995"/>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1: </a:t>
            </a:r>
            <a:r>
              <a:rPr lang="en-US" sz="2800" dirty="0">
                <a:latin typeface="Times New Roman" panose="02020603050405020304" pitchFamily="18" charset="0"/>
                <a:cs typeface="Times New Roman" panose="02020603050405020304" pitchFamily="18" charset="0"/>
              </a:rPr>
              <a:t>Treo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quay?</a:t>
            </a:r>
          </a:p>
        </p:txBody>
      </p:sp>
      <p:sp>
        <p:nvSpPr>
          <p:cNvPr id="8" name="Rectangle 7">
            <a:extLst>
              <a:ext uri="{FF2B5EF4-FFF2-40B4-BE49-F238E27FC236}">
                <a16:creationId xmlns:a16="http://schemas.microsoft.com/office/drawing/2014/main" id="{1826592A-4292-28E2-01C8-73EBEE8C4D69}"/>
              </a:ext>
            </a:extLst>
          </p:cNvPr>
          <p:cNvSpPr/>
          <p:nvPr/>
        </p:nvSpPr>
        <p:spPr>
          <a:xfrm>
            <a:off x="516132" y="4214166"/>
            <a:ext cx="6609184" cy="954107"/>
          </a:xfrm>
          <a:prstGeom prst="rect">
            <a:avLst/>
          </a:prstGeom>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Câu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hỏi</a:t>
            </a:r>
            <a:r>
              <a:rPr lang="en-US" sz="2800" b="1"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quay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C.</a:t>
            </a:r>
          </a:p>
        </p:txBody>
      </p:sp>
      <p:pic>
        <p:nvPicPr>
          <p:cNvPr id="9" name="Picture 8">
            <a:extLst>
              <a:ext uri="{FF2B5EF4-FFF2-40B4-BE49-F238E27FC236}">
                <a16:creationId xmlns:a16="http://schemas.microsoft.com/office/drawing/2014/main" id="{D9F351AA-0F75-F379-924D-23D9BFC678BF}"/>
              </a:ext>
            </a:extLst>
          </p:cNvPr>
          <p:cNvPicPr>
            <a:picLocks noChangeAspect="1"/>
          </p:cNvPicPr>
          <p:nvPr/>
        </p:nvPicPr>
        <p:blipFill>
          <a:blip r:embed="rId2"/>
          <a:stretch>
            <a:fillRect/>
          </a:stretch>
        </p:blipFill>
        <p:spPr>
          <a:xfrm>
            <a:off x="7383440" y="510392"/>
            <a:ext cx="4517408" cy="4460146"/>
          </a:xfrm>
          <a:prstGeom prst="rect">
            <a:avLst/>
          </a:prstGeom>
        </p:spPr>
      </p:pic>
      <p:sp>
        <p:nvSpPr>
          <p:cNvPr id="6" name="Rectangle 5"/>
          <p:cNvSpPr/>
          <p:nvPr/>
        </p:nvSpPr>
        <p:spPr>
          <a:xfrm>
            <a:off x="516132" y="2233709"/>
            <a:ext cx="6549233" cy="1815882"/>
          </a:xfrm>
          <a:prstGeom prst="rect">
            <a:avLst/>
          </a:prstGeom>
        </p:spPr>
        <p:txBody>
          <a:bodyPr wrap="square">
            <a:spAutoFit/>
          </a:bodyPr>
          <a:lstStyle/>
          <a:p>
            <a:pPr algn="just"/>
            <a:r>
              <a:rPr lang="vi-VN" sz="2800" b="1" dirty="0" smtClean="0">
                <a:solidFill>
                  <a:srgbClr val="0070C0"/>
                </a:solidFill>
                <a:latin typeface="+mj-lt"/>
              </a:rPr>
              <a:t>-</a:t>
            </a:r>
            <a:r>
              <a:rPr lang="vi-VN" sz="2800" b="1" dirty="0">
                <a:solidFill>
                  <a:srgbClr val="0070C0"/>
                </a:solidFill>
                <a:latin typeface="+mj-lt"/>
              </a:rPr>
              <a:t> </a:t>
            </a:r>
            <a:r>
              <a:rPr lang="vi-VN" sz="2800" dirty="0">
                <a:solidFill>
                  <a:srgbClr val="0070C0"/>
                </a:solidFill>
                <a:latin typeface="+mj-lt"/>
              </a:rPr>
              <a:t>Treo quả nặng vào vị trí A, C thì thanh quay.</a:t>
            </a:r>
          </a:p>
          <a:p>
            <a:pPr algn="just"/>
            <a:r>
              <a:rPr lang="vi-VN" sz="2800" dirty="0">
                <a:solidFill>
                  <a:srgbClr val="0070C0"/>
                </a:solidFill>
                <a:latin typeface="+mj-lt"/>
              </a:rPr>
              <a:t>- Treo quả nặng vào vị trí vào vị trí O thì thanh không quay</a:t>
            </a:r>
            <a:r>
              <a:rPr lang="vi-VN" sz="2800" dirty="0" smtClean="0">
                <a:solidFill>
                  <a:srgbClr val="0070C0"/>
                </a:solidFill>
                <a:latin typeface="+mj-lt"/>
              </a:rPr>
              <a:t>.</a:t>
            </a:r>
            <a:endParaRPr lang="vi-VN" sz="2800" dirty="0">
              <a:solidFill>
                <a:srgbClr val="0070C0"/>
              </a:solidFill>
              <a:latin typeface="+mj-lt"/>
            </a:endParaRPr>
          </a:p>
        </p:txBody>
      </p:sp>
      <p:sp>
        <p:nvSpPr>
          <p:cNvPr id="10" name="Rectangle 9"/>
          <p:cNvSpPr/>
          <p:nvPr/>
        </p:nvSpPr>
        <p:spPr>
          <a:xfrm>
            <a:off x="456181" y="5332848"/>
            <a:ext cx="11444667" cy="1292662"/>
          </a:xfrm>
          <a:prstGeom prst="rect">
            <a:avLst/>
          </a:prstGeom>
        </p:spPr>
        <p:txBody>
          <a:bodyPr wrap="square">
            <a:spAutoFit/>
          </a:bodyPr>
          <a:lstStyle/>
          <a:p>
            <a:pPr algn="just">
              <a:lnSpc>
                <a:spcPct val="150000"/>
              </a:lnSpc>
            </a:pPr>
            <a:r>
              <a:rPr lang="en-US" sz="2600" dirty="0" smtClean="0">
                <a:solidFill>
                  <a:srgbClr val="0070C0"/>
                </a:solidFill>
                <a:latin typeface="+mj-lt"/>
              </a:rPr>
              <a:t>- </a:t>
            </a:r>
            <a:r>
              <a:rPr lang="vi-VN" sz="2600" dirty="0" smtClean="0">
                <a:solidFill>
                  <a:srgbClr val="0070C0"/>
                </a:solidFill>
                <a:latin typeface="+mj-lt"/>
              </a:rPr>
              <a:t>Khi </a:t>
            </a:r>
            <a:r>
              <a:rPr lang="vi-VN" sz="2600" dirty="0">
                <a:solidFill>
                  <a:srgbClr val="0070C0"/>
                </a:solidFill>
                <a:latin typeface="+mj-lt"/>
              </a:rPr>
              <a:t>treo quả nặng vào điểm A thanh quay ngược chiều kim đồng hồ quanh trục O.</a:t>
            </a:r>
          </a:p>
          <a:p>
            <a:pPr algn="just">
              <a:lnSpc>
                <a:spcPct val="150000"/>
              </a:lnSpc>
            </a:pPr>
            <a:r>
              <a:rPr lang="en-US" sz="2600" dirty="0" smtClean="0">
                <a:solidFill>
                  <a:srgbClr val="0070C0"/>
                </a:solidFill>
                <a:latin typeface="+mj-lt"/>
              </a:rPr>
              <a:t>- </a:t>
            </a:r>
            <a:r>
              <a:rPr lang="vi-VN" sz="2600" dirty="0" smtClean="0">
                <a:solidFill>
                  <a:srgbClr val="0070C0"/>
                </a:solidFill>
                <a:latin typeface="+mj-lt"/>
              </a:rPr>
              <a:t>Khi </a:t>
            </a:r>
            <a:r>
              <a:rPr lang="vi-VN" sz="2600" dirty="0">
                <a:solidFill>
                  <a:srgbClr val="0070C0"/>
                </a:solidFill>
                <a:latin typeface="+mj-lt"/>
              </a:rPr>
              <a:t>treo quả nặng vào điểm C thanh quay cùng chiều kim đồng hồ quanh trục O.</a:t>
            </a:r>
            <a:endParaRPr lang="vi-VN" sz="2600" b="0" i="0" dirty="0">
              <a:solidFill>
                <a:srgbClr val="0070C0"/>
              </a:solidFill>
              <a:effectLst/>
              <a:latin typeface="+mj-lt"/>
            </a:endParaRPr>
          </a:p>
        </p:txBody>
      </p:sp>
    </p:spTree>
    <p:extLst>
      <p:ext uri="{BB962C8B-B14F-4D97-AF65-F5344CB8AC3E}">
        <p14:creationId xmlns:p14="http://schemas.microsoft.com/office/powerpoint/2010/main" val="288840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765C38-F4AE-463E-911F-83342254C2FE}"/>
              </a:ext>
            </a:extLst>
          </p:cNvPr>
          <p:cNvSpPr/>
          <p:nvPr/>
        </p:nvSpPr>
        <p:spPr>
          <a:xfrm>
            <a:off x="588604" y="965098"/>
            <a:ext cx="6276221" cy="1224951"/>
          </a:xfrm>
          <a:prstGeom prst="rect">
            <a:avLst/>
          </a:prstGeom>
        </p:spPr>
        <p:txBody>
          <a:bodyPr wrap="square">
            <a:spAutoFit/>
          </a:bodyPr>
          <a:lstStyle/>
          <a:p>
            <a:pPr algn="just">
              <a:lnSpc>
                <a:spcPct val="115000"/>
              </a:lnSpc>
              <a:spcBef>
                <a:spcPts val="200"/>
              </a:spcBef>
            </a:pPr>
            <a:r>
              <a:rPr lang="en-US" sz="32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nhựa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quay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solidFill>
                <a:srgbClr val="365F9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B3C7AED0-EBF3-43CE-BB54-44167E134924}"/>
              </a:ext>
            </a:extLst>
          </p:cNvPr>
          <p:cNvSpPr/>
          <p:nvPr/>
        </p:nvSpPr>
        <p:spPr>
          <a:xfrm>
            <a:off x="588604" y="2566496"/>
            <a:ext cx="6646460" cy="1743106"/>
          </a:xfrm>
          <a:prstGeom prst="rect">
            <a:avLst/>
          </a:prstGeom>
        </p:spPr>
        <p:txBody>
          <a:bodyPr wrap="square">
            <a:spAutoFit/>
          </a:bodyPr>
          <a:lstStyle/>
          <a:p>
            <a:pPr algn="just">
              <a:lnSpc>
                <a:spcPct val="115000"/>
              </a:lnSpc>
              <a:spcBef>
                <a:spcPts val="200"/>
              </a:spcBef>
            </a:pPr>
            <a:r>
              <a:rPr lang="en-US" sz="3200" dirty="0" err="1"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Lực</a:t>
            </a:r>
            <a:r>
              <a:rPr lang="en-US" sz="3200" dirty="0" smtClean="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tác</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dụng</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làm</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thanh</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nhựa</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quay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là</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trọng</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lực</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quả</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nặng</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0070C0"/>
                </a:solidFill>
                <a:latin typeface="Arial" panose="020B0604020202020204" pitchFamily="34" charset="0"/>
                <a:ea typeface="Times New Roman" panose="02020603050405020304" pitchFamily="18" charset="0"/>
                <a:cs typeface="Times New Roman" panose="02020603050405020304" pitchFamily="18" charset="0"/>
              </a:rPr>
              <a:t>có</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phương</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thẳng</a:t>
            </a:r>
            <a:r>
              <a:rPr lang="en-US" sz="3200"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en-US" sz="3200" dirty="0" err="1">
                <a:solidFill>
                  <a:srgbClr val="FF0000"/>
                </a:solidFill>
                <a:latin typeface="Arial" panose="020B0604020202020204" pitchFamily="34" charset="0"/>
                <a:ea typeface="Times New Roman" panose="02020603050405020304" pitchFamily="18" charset="0"/>
                <a:cs typeface="Times New Roman" panose="02020603050405020304" pitchFamily="18" charset="0"/>
              </a:rPr>
              <a:t>đứng</a:t>
            </a:r>
            <a:r>
              <a:rPr lang="en-US" sz="3200" dirty="0">
                <a:solidFill>
                  <a:srgbClr val="0070C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srgbClr val="0070C0"/>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9F351AA-0F75-F379-924D-23D9BFC678BF}"/>
              </a:ext>
            </a:extLst>
          </p:cNvPr>
          <p:cNvPicPr>
            <a:picLocks noChangeAspect="1"/>
          </p:cNvPicPr>
          <p:nvPr/>
        </p:nvPicPr>
        <p:blipFill>
          <a:blip r:embed="rId2"/>
          <a:stretch>
            <a:fillRect/>
          </a:stretch>
        </p:blipFill>
        <p:spPr>
          <a:xfrm>
            <a:off x="7383440" y="510392"/>
            <a:ext cx="4517408" cy="4460146"/>
          </a:xfrm>
          <a:prstGeom prst="rect">
            <a:avLst/>
          </a:prstGeom>
        </p:spPr>
      </p:pic>
    </p:spTree>
    <p:extLst>
      <p:ext uri="{BB962C8B-B14F-4D97-AF65-F5344CB8AC3E}">
        <p14:creationId xmlns:p14="http://schemas.microsoft.com/office/powerpoint/2010/main" val="282761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656</TotalTime>
  <Words>2354</Words>
  <Application>Microsoft Office PowerPoint</Application>
  <PresentationFormat>Widescreen</PresentationFormat>
  <Paragraphs>252</Paragraphs>
  <Slides>33</Slides>
  <Notes>4</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微软雅黑</vt:lpstr>
      <vt:lpstr>宋体</vt:lpstr>
      <vt:lpstr>Arial</vt:lpstr>
      <vt:lpstr>Calibri</vt:lpstr>
      <vt:lpstr>Calibri Light</vt:lpstr>
      <vt:lpstr>Cambria</vt:lpstr>
      <vt:lpstr>等线</vt:lpstr>
      <vt:lpstr>Roboto</vt:lpstr>
      <vt:lpstr>Tahoma</vt:lpstr>
      <vt:lpstr>Times New Roman</vt:lpstr>
      <vt:lpstr>Office Theme</vt:lpstr>
      <vt:lpstr>1_Office Theme</vt:lpstr>
      <vt:lpstr>2_Office Theme</vt:lpstr>
      <vt:lpstr>PowerPoint Presentation</vt:lpstr>
      <vt:lpstr>HOẠT ĐỘNG: 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95</cp:revision>
  <dcterms:created xsi:type="dcterms:W3CDTF">2023-07-03T05:47:47Z</dcterms:created>
  <dcterms:modified xsi:type="dcterms:W3CDTF">2025-10-10T08:20:48Z</dcterms:modified>
</cp:coreProperties>
</file>