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67" r:id="rId2"/>
    <p:sldId id="284" r:id="rId3"/>
    <p:sldId id="286" r:id="rId4"/>
    <p:sldId id="309" r:id="rId5"/>
    <p:sldId id="312" r:id="rId6"/>
    <p:sldId id="311" r:id="rId7"/>
    <p:sldId id="310" r:id="rId8"/>
    <p:sldId id="290" r:id="rId9"/>
    <p:sldId id="287" r:id="rId10"/>
    <p:sldId id="313" r:id="rId11"/>
    <p:sldId id="307" r:id="rId12"/>
    <p:sldId id="305" r:id="rId13"/>
    <p:sldId id="314" r:id="rId14"/>
    <p:sldId id="315" r:id="rId15"/>
    <p:sldId id="298" r:id="rId16"/>
    <p:sldId id="272" r:id="rId17"/>
    <p:sldId id="302" r:id="rId18"/>
    <p:sldId id="299" r:id="rId19"/>
    <p:sldId id="295" r:id="rId20"/>
    <p:sldId id="275" r:id="rId21"/>
  </p:sldIdLst>
  <p:sldSz cx="15544800" cy="82296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77863" indent="-2206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357313" indent="-4429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036763" indent="-6651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716213" indent="-8874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CC"/>
    <a:srgbClr val="0000CC"/>
    <a:srgbClr val="FFFFCC"/>
    <a:srgbClr val="F8F8F8"/>
    <a:srgbClr val="A50021"/>
    <a:srgbClr val="EAEAE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4" autoAdjust="0"/>
    <p:restoredTop sz="94728" autoAdjust="0"/>
  </p:normalViewPr>
  <p:slideViewPr>
    <p:cSldViewPr>
      <p:cViewPr varScale="1">
        <p:scale>
          <a:sx n="55" d="100"/>
          <a:sy n="55" d="100"/>
        </p:scale>
        <p:origin x="42" y="162"/>
      </p:cViewPr>
      <p:guideLst>
        <p:guide orient="horz" pos="2592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BD4E4C8-938B-4F5F-9001-90BBD47B53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CA79B1C-4818-452E-B08A-995A509D85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395CF6-5A16-4E7A-97D2-A9AC2853F12B}" type="datetimeFigureOut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B7E7516C-4351-45C2-8FCF-97E7D260D9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0500" y="685800"/>
            <a:ext cx="6477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E5DD1BE8-EF51-4FB1-8B09-841ACCEFE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0839A1-507E-4A70-8EE2-ECF29BA5D3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39EA96-4B5E-4C24-81CC-D1D9E3F43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1086D95-9F78-40F3-B18A-40D386F7A8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52765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7786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35731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203676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71621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2556511"/>
            <a:ext cx="1321308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4663440"/>
            <a:ext cx="1088136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679262" indent="0" algn="ctr">
              <a:buNone/>
              <a:defRPr/>
            </a:lvl2pPr>
            <a:lvl3pPr marL="1358524" indent="0" algn="ctr">
              <a:buNone/>
              <a:defRPr/>
            </a:lvl3pPr>
            <a:lvl4pPr marL="2037786" indent="0" algn="ctr">
              <a:buNone/>
              <a:defRPr/>
            </a:lvl4pPr>
            <a:lvl5pPr marL="2717048" indent="0" algn="ctr">
              <a:buNone/>
              <a:defRPr/>
            </a:lvl5pPr>
            <a:lvl6pPr marL="3396310" indent="0" algn="ctr">
              <a:buNone/>
              <a:defRPr/>
            </a:lvl6pPr>
            <a:lvl7pPr marL="4075572" indent="0" algn="ctr">
              <a:buNone/>
              <a:defRPr/>
            </a:lvl7pPr>
            <a:lvl8pPr marL="4754834" indent="0" algn="ctr">
              <a:buNone/>
              <a:defRPr/>
            </a:lvl8pPr>
            <a:lvl9pPr marL="54340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857A1-B9DA-481D-A953-37AA1AD336B9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81055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AB849-F4FA-4723-8B1F-B00A9BCE829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86294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9980" y="329566"/>
            <a:ext cx="349758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329566"/>
            <a:ext cx="1023366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CEE61-43C8-47A7-9F84-9A5C6A8EF8C9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820250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7240" y="329566"/>
            <a:ext cx="13990320" cy="7021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2EBDB-2EEE-4E9A-B726-7590FEC40719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9667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E284B-73D0-4617-A94E-F6A8C64C275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48306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5288281"/>
            <a:ext cx="13213080" cy="163449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3488056"/>
            <a:ext cx="13213080" cy="1800224"/>
          </a:xfrm>
        </p:spPr>
        <p:txBody>
          <a:bodyPr anchor="b"/>
          <a:lstStyle>
            <a:lvl1pPr marL="0" indent="0">
              <a:buNone/>
              <a:defRPr sz="3000"/>
            </a:lvl1pPr>
            <a:lvl2pPr marL="679262" indent="0">
              <a:buNone/>
              <a:defRPr sz="2700"/>
            </a:lvl2pPr>
            <a:lvl3pPr marL="1358524" indent="0">
              <a:buNone/>
              <a:defRPr sz="2400"/>
            </a:lvl3pPr>
            <a:lvl4pPr marL="2037786" indent="0">
              <a:buNone/>
              <a:defRPr sz="2100"/>
            </a:lvl4pPr>
            <a:lvl5pPr marL="2717048" indent="0">
              <a:buNone/>
              <a:defRPr sz="2100"/>
            </a:lvl5pPr>
            <a:lvl6pPr marL="3396310" indent="0">
              <a:buNone/>
              <a:defRPr sz="2100"/>
            </a:lvl6pPr>
            <a:lvl7pPr marL="4075572" indent="0">
              <a:buNone/>
              <a:defRPr sz="2100"/>
            </a:lvl7pPr>
            <a:lvl8pPr marL="4754834" indent="0">
              <a:buNone/>
              <a:defRPr sz="2100"/>
            </a:lvl8pPr>
            <a:lvl9pPr marL="5434096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C96AC-AABD-4928-9DDF-08EB8CD53C26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55720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1920240"/>
            <a:ext cx="6865620" cy="543115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1920240"/>
            <a:ext cx="6865620" cy="543115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36169-0B04-4AE8-99E4-7A5D7FF18017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3668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42136"/>
            <a:ext cx="6868320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609850"/>
            <a:ext cx="6868320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3" y="1842136"/>
            <a:ext cx="6871018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3" y="2609850"/>
            <a:ext cx="6871018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67F1B-0097-465D-A24D-3FFDFA021630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355876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C183D-6879-48DC-8B02-9780351515D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97018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CF10A-0D3F-434A-B4DF-FA117721A547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78869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327660"/>
            <a:ext cx="5114132" cy="139446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327660"/>
            <a:ext cx="8689975" cy="702373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1722120"/>
            <a:ext cx="5114132" cy="5629276"/>
          </a:xfr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624E0-3D6A-498B-8452-D08C31A5F337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01006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5760720"/>
            <a:ext cx="9326880" cy="68008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735330"/>
            <a:ext cx="9326880" cy="4937760"/>
          </a:xfrm>
        </p:spPr>
        <p:txBody>
          <a:bodyPr/>
          <a:lstStyle>
            <a:lvl1pPr marL="0" indent="0">
              <a:buNone/>
              <a:defRPr sz="4800"/>
            </a:lvl1pPr>
            <a:lvl2pPr marL="679262" indent="0">
              <a:buNone/>
              <a:defRPr sz="4200"/>
            </a:lvl2pPr>
            <a:lvl3pPr marL="1358524" indent="0">
              <a:buNone/>
              <a:defRPr sz="3600"/>
            </a:lvl3pPr>
            <a:lvl4pPr marL="2037786" indent="0">
              <a:buNone/>
              <a:defRPr sz="3000"/>
            </a:lvl4pPr>
            <a:lvl5pPr marL="2717048" indent="0">
              <a:buNone/>
              <a:defRPr sz="3000"/>
            </a:lvl5pPr>
            <a:lvl6pPr marL="3396310" indent="0">
              <a:buNone/>
              <a:defRPr sz="3000"/>
            </a:lvl6pPr>
            <a:lvl7pPr marL="4075572" indent="0">
              <a:buNone/>
              <a:defRPr sz="3000"/>
            </a:lvl7pPr>
            <a:lvl8pPr marL="4754834" indent="0">
              <a:buNone/>
              <a:defRPr sz="3000"/>
            </a:lvl8pPr>
            <a:lvl9pPr marL="5434096" indent="0">
              <a:buNone/>
              <a:defRPr sz="3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6440806"/>
            <a:ext cx="9326880" cy="965834"/>
          </a:xfr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EF16D-0829-4601-AAF8-A1C2BC33A75A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44277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7875" y="330200"/>
            <a:ext cx="13989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5852" tIns="67926" rIns="135852" bIns="67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875" y="1920875"/>
            <a:ext cx="13989050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5852" tIns="67926" rIns="135852" bIns="67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Click to edit Master text styles</a:t>
            </a:r>
          </a:p>
          <a:p>
            <a:pPr lvl="1"/>
            <a:r>
              <a:rPr lang="vi-VN" altLang="vi-VN" smtClean="0"/>
              <a:t>Second level</a:t>
            </a:r>
          </a:p>
          <a:p>
            <a:pPr lvl="2"/>
            <a:r>
              <a:rPr lang="vi-VN" altLang="vi-VN" smtClean="0"/>
              <a:t>Third level</a:t>
            </a:r>
          </a:p>
          <a:p>
            <a:pPr lvl="3"/>
            <a:r>
              <a:rPr lang="vi-VN" altLang="vi-VN" smtClean="0"/>
              <a:t>Fourth level</a:t>
            </a:r>
          </a:p>
          <a:p>
            <a:pPr lvl="4"/>
            <a:r>
              <a:rPr lang="vi-VN" altLang="vi-VN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7875" y="7494588"/>
            <a:ext cx="3625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852" tIns="67926" rIns="135852" bIns="6792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11775" y="7494588"/>
            <a:ext cx="4921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852" tIns="67926" rIns="135852" bIns="6792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1075" y="7494588"/>
            <a:ext cx="3625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852" tIns="67926" rIns="135852" bIns="6792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100"/>
            </a:lvl1pPr>
          </a:lstStyle>
          <a:p>
            <a:fld id="{64FEFD71-CB16-4C2A-A5A6-0C692575EC94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5pPr>
      <a:lvl6pPr marL="679262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6pPr>
      <a:lvl7pPr marL="1358524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7pPr>
      <a:lvl8pPr marL="2037786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8pPr>
      <a:lvl9pPr marL="2717048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508000" indent="-50800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1103313" indent="-423863" algn="l" rtl="0" eaLnBrk="0" fontAlgn="base" hangingPunct="0">
        <a:spcBef>
          <a:spcPct val="20000"/>
        </a:spcBef>
        <a:spcAft>
          <a:spcPct val="0"/>
        </a:spcAft>
        <a:buChar char="–"/>
        <a:defRPr sz="4200">
          <a:solidFill>
            <a:schemeClr val="tx1"/>
          </a:solidFill>
          <a:latin typeface="+mn-lt"/>
          <a:cs typeface="+mn-cs"/>
        </a:defRPr>
      </a:lvl2pPr>
      <a:lvl3pPr marL="1697038" indent="-338138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cs typeface="+mn-cs"/>
        </a:defRPr>
      </a:lvl3pPr>
      <a:lvl4pPr marL="2376488" indent="-338138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cs typeface="+mn-cs"/>
        </a:defRPr>
      </a:lvl4pPr>
      <a:lvl5pPr marL="3055938" indent="-338138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5pPr>
      <a:lvl6pPr marL="3735941" indent="-339631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6pPr>
      <a:lvl7pPr marL="4415203" indent="-339631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7pPr>
      <a:lvl8pPr marL="5094465" indent="-339631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8pPr>
      <a:lvl9pPr marL="5773727" indent="-339631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26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52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78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7048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631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7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483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409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images.google.com.vn/imgres?imgurl=http://www.biomed-vietnam.com/?do=product&amp;dtd=thumbnail&amp;id=21172&amp;w=200&amp;h=200&amp;imgrefurl=http://www.biomed-vietnam.com/?do=product&amp;dtd=view&amp;id=21172&amp;h=200&amp;w=160&amp;sz=24&amp;hl=vi&amp;start=35&amp;usg=__ZZZXJ0mRVHtUdKyzhU83egOz1lw=&amp;tbnid=XSwFyY5N2FIP-M:&amp;tbnh=104&amp;tbnw=83&amp;prev=/images?q=c%C3%A2n+x%C3%A1ch&amp;start=20&amp;gbv=2&amp;ndsp=20&amp;hl=vi&amp;sa=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219200" y="3106738"/>
            <a:ext cx="14325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 KHỐI LƯỢNG</a:t>
            </a:r>
            <a:endParaRPr lang="vi-VN" altLang="vi-VN" sz="6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2587625" y="1811338"/>
            <a:ext cx="542071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6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5,6-Bài 6:</a:t>
            </a:r>
            <a:r>
              <a:rPr lang="en-US" altLang="vi-VN" sz="6600" b="1" i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6600" b="1" i="1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356350" y="1993974"/>
            <a:ext cx="89360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B1: Ước lượng khối lượng của vật để chọn cân có GHĐ và ĐCNN thích hợp.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348413" y="4894337"/>
            <a:ext cx="82772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B3: Đặt vật cần cân lên đĩa cân.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348413" y="5700787"/>
            <a:ext cx="8643937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B4: Mắt nhìn vuông góc với vạch chia trên mặt cân ở đầu kim cân.</a:t>
            </a:r>
          </a:p>
        </p:txBody>
      </p:sp>
      <p:pic>
        <p:nvPicPr>
          <p:cNvPr id="17414" name="Picture 4" descr="can dong 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2297113"/>
            <a:ext cx="59626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356350" y="3440187"/>
            <a:ext cx="89360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B2: Vặn ốc điều chỉnh để kim cân chỉ đúng vạch số 0.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348413" y="7178749"/>
            <a:ext cx="86439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B5: Đọc và ghi kết quả.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2501" y="1203394"/>
            <a:ext cx="6761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1. Dùng</a:t>
            </a:r>
            <a:r>
              <a:rPr lang="vi-VN" altLang="vi-VN" sz="4400" b="1">
                <a:latin typeface="Times New Roman" pitchFamily="18" charset="0"/>
                <a:cs typeface="Times New Roman" pitchFamily="18" charset="0"/>
              </a:rPr>
              <a:t> cân </a:t>
            </a:r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đồng hồ</a:t>
            </a:r>
            <a:r>
              <a:rPr lang="vi-VN" altLang="vi-VN" sz="4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itle 1"/>
          <p:cNvSpPr>
            <a:spLocks noGrp="1" noChangeArrowheads="1"/>
          </p:cNvSpPr>
          <p:nvPr>
            <p:ph type="title"/>
          </p:nvPr>
        </p:nvSpPr>
        <p:spPr>
          <a:xfrm>
            <a:off x="29139" y="8075"/>
            <a:ext cx="13989050" cy="1371600"/>
          </a:xfrm>
        </p:spPr>
        <p:txBody>
          <a:bodyPr/>
          <a:lstStyle/>
          <a:p>
            <a:pPr algn="l"/>
            <a:r>
              <a:rPr lang="en-US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Cách đo </a:t>
            </a:r>
            <a:r>
              <a:rPr lang="en-US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khối l</a:t>
            </a:r>
            <a:r>
              <a:rPr lang="vi-VN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endParaRPr lang="vi-VN" altLang="vi-VN" sz="48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249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  <p:bldP spid="20490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152" y="2386608"/>
            <a:ext cx="59372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62501" y="1203394"/>
            <a:ext cx="6761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sz="44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vi-VN" altLang="vi-VN" sz="4400" b="1">
                <a:latin typeface="Times New Roman" pitchFamily="18" charset="0"/>
                <a:cs typeface="Times New Roman" pitchFamily="18" charset="0"/>
              </a:rPr>
              <a:t> cân </a:t>
            </a:r>
            <a:r>
              <a:rPr lang="en-US" altLang="vi-VN" sz="4400" b="1" smtClean="0">
                <a:latin typeface="Times New Roman" pitchFamily="18" charset="0"/>
                <a:cs typeface="Times New Roman" pitchFamily="18" charset="0"/>
              </a:rPr>
              <a:t>điện tử</a:t>
            </a:r>
            <a:r>
              <a:rPr lang="vi-VN" altLang="vi-VN" sz="44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vi-VN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 noChangeArrowheads="1"/>
          </p:cNvSpPr>
          <p:nvPr>
            <p:ph type="title"/>
          </p:nvPr>
        </p:nvSpPr>
        <p:spPr>
          <a:xfrm>
            <a:off x="29139" y="8075"/>
            <a:ext cx="13989050" cy="1371600"/>
          </a:xfrm>
        </p:spPr>
        <p:txBody>
          <a:bodyPr/>
          <a:lstStyle/>
          <a:p>
            <a:pPr algn="l"/>
            <a:r>
              <a:rPr lang="en-US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Cách đo </a:t>
            </a:r>
            <a:r>
              <a:rPr lang="en-US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khối l</a:t>
            </a:r>
            <a:r>
              <a:rPr lang="vi-VN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endParaRPr lang="vi-VN" altLang="vi-VN" sz="48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698500"/>
            <a:ext cx="761047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1649075" y="4425950"/>
            <a:ext cx="32527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 chỉ thị cân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0834688" y="2830513"/>
            <a:ext cx="471011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biến trọng lượng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1926888" y="3562350"/>
            <a:ext cx="33051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cân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1698288" y="2025650"/>
            <a:ext cx="26765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Khung cân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0083800" y="930275"/>
            <a:ext cx="6254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5908675" y="4978400"/>
            <a:ext cx="3592513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811213" y="1630363"/>
            <a:ext cx="3033712" cy="108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9417050" y="4332288"/>
            <a:ext cx="6683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5" name="Text Box 16"/>
          <p:cNvSpPr txBox="1">
            <a:spLocks noChangeArrowheads="1"/>
          </p:cNvSpPr>
          <p:nvPr/>
        </p:nvSpPr>
        <p:spPr bwMode="auto">
          <a:xfrm>
            <a:off x="534988" y="1027113"/>
            <a:ext cx="182562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6" name="Text Box 16"/>
          <p:cNvSpPr txBox="1">
            <a:spLocks noChangeArrowheads="1"/>
          </p:cNvSpPr>
          <p:nvPr/>
        </p:nvSpPr>
        <p:spPr bwMode="auto">
          <a:xfrm>
            <a:off x="85725" y="3517900"/>
            <a:ext cx="18256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V="1">
            <a:off x="974725" y="2990850"/>
            <a:ext cx="3768725" cy="690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V="1">
            <a:off x="7050088" y="1439863"/>
            <a:ext cx="3033712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9085E-6 -1.54321E-6 L -0.67432 -0.1317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1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83E-6 1.79012E-6 L -0.11305 -0.0075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8" y="-3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8758E-6 -2.46914E-6 L -0.02421 -0.229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-114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1438E-7 -2.83951E-6 L -0.73774 -0.0013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87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7" grpId="0" animBg="1"/>
      <p:bldP spid="18" grpId="0" animBg="1"/>
      <p:bldP spid="19" grpId="0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336080" y="1738536"/>
            <a:ext cx="8936037" cy="179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B1: Ước lượng khối lượng cần cân để chọn đơn vị thích hợp (nhấn nút “Units”.- chọn g, kg…)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204317" y="5707286"/>
            <a:ext cx="8936038" cy="235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B3: Sử dụng kẹp hoặc găng tay để đặt bình đựng hoá chất/ dụng cụ đựng vật mẫu lên đĩa cân (tránh để dầu, mỡ… dính vào vật cần đo sẽ làm sai lệch kết quả đo.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286867" y="3722911"/>
            <a:ext cx="8936038" cy="179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B2: Đặt mẫu vật cần cân nhẹ nhàng trên đĩa cân (nhấn nút “TARE” để cân tự động khấu trừ khối lượng vật chứa)</a:t>
            </a:r>
          </a:p>
        </p:txBody>
      </p:sp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21" y="2613025"/>
            <a:ext cx="59372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2501" y="1203394"/>
            <a:ext cx="6761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sz="44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vi-VN" altLang="vi-VN" sz="4400" b="1">
                <a:latin typeface="Times New Roman" pitchFamily="18" charset="0"/>
                <a:cs typeface="Times New Roman" pitchFamily="18" charset="0"/>
              </a:rPr>
              <a:t> cân </a:t>
            </a:r>
            <a:r>
              <a:rPr lang="en-US" altLang="vi-VN" sz="4400" b="1" smtClean="0">
                <a:latin typeface="Times New Roman" pitchFamily="18" charset="0"/>
                <a:cs typeface="Times New Roman" pitchFamily="18" charset="0"/>
              </a:rPr>
              <a:t>điện tử</a:t>
            </a:r>
            <a:r>
              <a:rPr lang="vi-VN" altLang="vi-VN" sz="44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vi-VN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>
            <a:spLocks noGrp="1" noChangeArrowheads="1"/>
          </p:cNvSpPr>
          <p:nvPr>
            <p:ph type="title"/>
          </p:nvPr>
        </p:nvSpPr>
        <p:spPr>
          <a:xfrm>
            <a:off x="29139" y="8075"/>
            <a:ext cx="13989050" cy="1371600"/>
          </a:xfrm>
        </p:spPr>
        <p:txBody>
          <a:bodyPr/>
          <a:lstStyle/>
          <a:p>
            <a:pPr algn="l"/>
            <a:r>
              <a:rPr lang="en-US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Cách đo </a:t>
            </a:r>
            <a:r>
              <a:rPr lang="en-US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khối l</a:t>
            </a:r>
            <a:r>
              <a:rPr lang="vi-VN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endParaRPr lang="vi-VN" altLang="vi-VN" sz="48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2315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5616" y="514400"/>
            <a:ext cx="1461762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7200" b="1" smtClean="0">
                <a:solidFill>
                  <a:srgbClr val="C00000"/>
                </a:solidFill>
                <a:latin typeface="+mn-lt"/>
              </a:rPr>
              <a:t>?</a:t>
            </a:r>
            <a:r>
              <a:rPr lang="en-US" sz="3600" b="1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vi-VN" sz="3600" smtClean="0">
                <a:solidFill>
                  <a:srgbClr val="000000"/>
                </a:solidFill>
                <a:latin typeface="+mn-lt"/>
              </a:rPr>
              <a:t>Các thao tác nào dưới đây là sai khi dùng cân đồng hồ hoặc cân điện tử? Nêu cách khắc phục để thu được kết quả đo chính xác.</a:t>
            </a:r>
          </a:p>
          <a:p>
            <a:pPr algn="just">
              <a:lnSpc>
                <a:spcPct val="150000"/>
              </a:lnSpc>
            </a:pPr>
            <a:r>
              <a:rPr lang="vi-VN" sz="3600" smtClean="0">
                <a:solidFill>
                  <a:srgbClr val="000000"/>
                </a:solidFill>
                <a:latin typeface="+mn-lt"/>
              </a:rPr>
              <a:t>a) Đặt cân trên bề mặt không bằng phẳng.</a:t>
            </a:r>
          </a:p>
          <a:p>
            <a:pPr algn="just">
              <a:lnSpc>
                <a:spcPct val="150000"/>
              </a:lnSpc>
            </a:pPr>
            <a:r>
              <a:rPr lang="vi-VN" sz="3600" smtClean="0">
                <a:solidFill>
                  <a:srgbClr val="000000"/>
                </a:solidFill>
                <a:latin typeface="+mn-lt"/>
              </a:rPr>
              <a:t>b) Đặt mắt vuông góc với mặt đồng hồ.</a:t>
            </a:r>
          </a:p>
          <a:p>
            <a:pPr algn="just">
              <a:lnSpc>
                <a:spcPct val="150000"/>
              </a:lnSpc>
            </a:pPr>
            <a:r>
              <a:rPr lang="vi-VN" sz="3600" smtClean="0">
                <a:solidFill>
                  <a:srgbClr val="000000"/>
                </a:solidFill>
                <a:latin typeface="+mn-lt"/>
              </a:rPr>
              <a:t>c) Để vật cồng kềnh trên đĩa cân.</a:t>
            </a:r>
          </a:p>
          <a:p>
            <a:pPr algn="just">
              <a:lnSpc>
                <a:spcPct val="150000"/>
              </a:lnSpc>
            </a:pPr>
            <a:r>
              <a:rPr lang="vi-VN" sz="3600" smtClean="0">
                <a:solidFill>
                  <a:srgbClr val="000000"/>
                </a:solidFill>
                <a:latin typeface="+mn-lt"/>
              </a:rPr>
              <a:t>d) Để vật lệch một bên trên đĩa cân.</a:t>
            </a:r>
          </a:p>
          <a:p>
            <a:pPr algn="just">
              <a:lnSpc>
                <a:spcPct val="150000"/>
              </a:lnSpc>
            </a:pPr>
            <a:r>
              <a:rPr lang="vi-VN" sz="3600" smtClean="0">
                <a:solidFill>
                  <a:srgbClr val="000000"/>
                </a:solidFill>
                <a:latin typeface="+mn-lt"/>
              </a:rPr>
              <a:t>e) Đọc kết quả khi cân ổn định.</a:t>
            </a:r>
            <a:endParaRPr lang="vi-VN" sz="36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42D2EBF6-A4C4-480E-B67E-2172BFA3F8E5}"/>
              </a:ext>
            </a:extLst>
          </p:cNvPr>
          <p:cNvSpPr/>
          <p:nvPr/>
        </p:nvSpPr>
        <p:spPr>
          <a:xfrm>
            <a:off x="499592" y="3106688"/>
            <a:ext cx="785813" cy="8135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42D2EBF6-A4C4-480E-B67E-2172BFA3F8E5}"/>
              </a:ext>
            </a:extLst>
          </p:cNvPr>
          <p:cNvSpPr/>
          <p:nvPr/>
        </p:nvSpPr>
        <p:spPr>
          <a:xfrm>
            <a:off x="499589" y="4746588"/>
            <a:ext cx="785813" cy="8135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2D2EBF6-A4C4-480E-B67E-2172BFA3F8E5}"/>
              </a:ext>
            </a:extLst>
          </p:cNvPr>
          <p:cNvSpPr/>
          <p:nvPr/>
        </p:nvSpPr>
        <p:spPr>
          <a:xfrm>
            <a:off x="499590" y="5560137"/>
            <a:ext cx="785813" cy="8135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9428584" y="3250704"/>
            <a:ext cx="57606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i="1">
                <a:solidFill>
                  <a:srgbClr val="FF0000"/>
                </a:solidFill>
                <a:latin typeface="Open Sans"/>
              </a:rPr>
              <a:t>=&gt; Cách khắc phục: Phải đặt cân trên bề mặt bằng phẳng để cân đo chính xác khối lượng vật.</a:t>
            </a:r>
            <a:endParaRPr lang="en-US" sz="3200" i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04448" y="4783153"/>
            <a:ext cx="77724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>
                <a:solidFill>
                  <a:srgbClr val="FF0000"/>
                </a:solidFill>
                <a:latin typeface="Open Sans"/>
              </a:rPr>
              <a:t>=&gt; Cách khắc phục: Để các vật có kích thước vừa phải, phù hợp với từng loại cân. Với những vật cồng kềnh ta nên chọn cân có đĩa cân lớn hơn.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04448" y="5685047"/>
            <a:ext cx="77724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>
                <a:solidFill>
                  <a:srgbClr val="FF0000"/>
                </a:solidFill>
                <a:latin typeface="Open Sans"/>
              </a:rPr>
              <a:t>=&gt; Để cân đo chính xác khối lượng vật, ta cần để vật cân đối trên đĩa cân (giữa đĩa cân).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8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50913" y="819150"/>
            <a:ext cx="13741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vi-VN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9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 nghiệm: Pha một cốc trà quất (trà tắc)</a:t>
            </a:r>
            <a:endParaRPr lang="vi-VN" altLang="vi-VN" sz="39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01700" y="1882775"/>
            <a:ext cx="137414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39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900" b="1" i="1">
                <a:latin typeface="Times New Roman" pitchFamily="18" charset="0"/>
                <a:cs typeface="Times New Roman" pitchFamily="18" charset="0"/>
              </a:rPr>
              <a:t>Nguyên liệu gồm: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900" b="1" i="1">
                <a:latin typeface="Times New Roman" pitchFamily="18" charset="0"/>
                <a:cs typeface="Times New Roman" pitchFamily="18" charset="0"/>
              </a:rPr>
              <a:t>		 + 50g đường (vàng, trắng)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900" b="1" i="1">
                <a:latin typeface="Times New Roman" pitchFamily="18" charset="0"/>
                <a:cs typeface="Times New Roman" pitchFamily="18" charset="0"/>
              </a:rPr>
              <a:t>		 + 50g quất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900" b="1" i="1">
                <a:latin typeface="Times New Roman" pitchFamily="18" charset="0"/>
                <a:cs typeface="Times New Roman" pitchFamily="18" charset="0"/>
              </a:rPr>
              <a:t>		 + 200ml nước trà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9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ý:</a:t>
            </a:r>
            <a:r>
              <a:rPr lang="en-US" altLang="vi-VN" sz="3900" b="1" i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900" b="1" i="1">
                <a:latin typeface="Times New Roman" pitchFamily="18" charset="0"/>
                <a:cs typeface="Times New Roman" pitchFamily="18" charset="0"/>
              </a:rPr>
              <a:t>	Tuỳ theo sở thích có thể cho thêm đá</a:t>
            </a:r>
            <a:endParaRPr lang="vi-VN" altLang="vi-VN" sz="39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63" y="2170113"/>
            <a:ext cx="5761037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271463" y="1328738"/>
            <a:ext cx="15073312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/>
          <a:p>
            <a:pPr algn="just" eaLnBrk="1" hangingPunct="1"/>
            <a:r>
              <a:rPr lang="en-US" altLang="vi-VN" sz="4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4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vi-VN" sz="4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2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Quan sát các hình vẽ dưới đây, hãy chỉ ra đâu là cân tiểu ly, cân điện tử, cân đồng hồ, cân xách?</a:t>
            </a:r>
          </a:p>
        </p:txBody>
      </p:sp>
      <p:sp>
        <p:nvSpPr>
          <p:cNvPr id="20483" name="AutoShape 10"/>
          <p:cNvSpPr>
            <a:spLocks noChangeArrowheads="1"/>
          </p:cNvSpPr>
          <p:nvPr/>
        </p:nvSpPr>
        <p:spPr bwMode="auto">
          <a:xfrm>
            <a:off x="3978275" y="185738"/>
            <a:ext cx="6858000" cy="95091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5852" tIns="67926" rIns="135852" bIns="67926" anchor="ctr"/>
          <a:lstStyle/>
          <a:p>
            <a:pPr algn="ctr" eaLnBrk="1" hangingPunct="1"/>
            <a:r>
              <a:rPr lang="en-US" altLang="vi-VN" sz="4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altLang="vi-VN" sz="4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66725" y="7281863"/>
            <a:ext cx="318135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Cân điện tử</a:t>
            </a:r>
            <a:endParaRPr lang="vi-VN" altLang="vi-VN" sz="3600" b="1" i="1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968875" y="7329488"/>
            <a:ext cx="3427413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Cân đồng hồ</a:t>
            </a:r>
            <a:endParaRPr lang="vi-VN" altLang="vi-VN" sz="3600" b="1" i="1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9061450" y="7281863"/>
            <a:ext cx="354965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Cân tiểu ly</a:t>
            </a:r>
            <a:endParaRPr lang="vi-VN" altLang="vi-VN" sz="3600" b="1" i="1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12939713" y="7329488"/>
            <a:ext cx="2693987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Cân x</a:t>
            </a:r>
            <a:r>
              <a:rPr lang="vi-VN" altLang="vi-VN" sz="3600" b="1" i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5200650" y="7329488"/>
            <a:ext cx="232568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vi-VN" sz="3600" b="1" i="1">
                <a:latin typeface="Times New Roman" pitchFamily="18" charset="0"/>
                <a:cs typeface="Times New Roman" pitchFamily="18" charset="0"/>
              </a:rPr>
              <a:t>Hình 2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9267825" y="7281863"/>
            <a:ext cx="232568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vi-VN" sz="3600" b="1" i="1">
                <a:latin typeface="Times New Roman" pitchFamily="18" charset="0"/>
                <a:cs typeface="Times New Roman" pitchFamily="18" charset="0"/>
              </a:rPr>
              <a:t>Hình 3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12857163" y="7281863"/>
            <a:ext cx="23272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vi-VN" sz="3600" b="1" i="1">
                <a:latin typeface="Times New Roman" pitchFamily="18" charset="0"/>
                <a:cs typeface="Times New Roman" pitchFamily="18" charset="0"/>
              </a:rPr>
              <a:t>Hình 4</a:t>
            </a:r>
          </a:p>
        </p:txBody>
      </p:sp>
      <p:pic>
        <p:nvPicPr>
          <p:cNvPr id="20491" name="Picture 24" descr="can dien 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422650"/>
            <a:ext cx="40005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5" descr="can dong 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3422650"/>
            <a:ext cx="4040187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26" descr="%3Fdo%3Dproduct%26dtd%3Dthumbnail%26id%3D21172%26w%3D200%26h%3D2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0" y="3186113"/>
            <a:ext cx="34861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27" descr="cantieu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3249613"/>
            <a:ext cx="4071937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614363" y="7358063"/>
            <a:ext cx="2325687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vi-VN" sz="3600" b="1" i="1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altLang="vi-VN" sz="3600" b="1" i="1">
                <a:latin typeface="Times New Roman" pitchFamily="18" charset="0"/>
                <a:cs typeface="Times New Roman" pitchFamily="18" charset="0"/>
              </a:rPr>
              <a:t>1</a:t>
            </a:r>
            <a:endParaRPr lang="vi-VN" altLang="vi-VN" sz="36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/>
      <p:bldP spid="23568" grpId="0"/>
      <p:bldP spid="23569" grpId="0"/>
      <p:bldP spid="23570" grpId="0"/>
      <p:bldP spid="23573" grpId="0"/>
      <p:bldP spid="23574" grpId="0"/>
      <p:bldP spid="23575" grpId="0"/>
      <p:bldP spid="235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6F85761-DEB3-44FC-B645-AAC7276D8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709613"/>
            <a:ext cx="13968413" cy="52625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Khi mua trái cây ở chợ, loại cân thích hợp là</a:t>
            </a:r>
          </a:p>
          <a:p>
            <a:pPr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cân tạ.                    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cân Roberval.         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cân đồng hồ.          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cân tiểu li.</a:t>
            </a:r>
          </a:p>
          <a:p>
            <a:pPr>
              <a:defRPr/>
            </a:pP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3: Loại cân thích hợp để sử dụng cân vàng, bạc ở các tiệm vàng là</a:t>
            </a:r>
          </a:p>
          <a:p>
            <a:pPr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cân tạ                   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cân đòn                  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cân đồng hồ.      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cân tiểu li.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42D2EBF6-A4C4-480E-B67E-2172BFA3F8E5}"/>
              </a:ext>
            </a:extLst>
          </p:cNvPr>
          <p:cNvSpPr/>
          <p:nvPr/>
        </p:nvSpPr>
        <p:spPr>
          <a:xfrm>
            <a:off x="1724025" y="2243138"/>
            <a:ext cx="785813" cy="773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EBF8F1C-594B-4082-B93D-6AC71E4848FE}"/>
              </a:ext>
            </a:extLst>
          </p:cNvPr>
          <p:cNvSpPr/>
          <p:nvPr/>
        </p:nvSpPr>
        <p:spPr>
          <a:xfrm>
            <a:off x="8996363" y="5194300"/>
            <a:ext cx="792162" cy="777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2813" y="677863"/>
            <a:ext cx="13741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vi-VN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9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 vụ 4: Thiết kế dụng cụ đo khối lượng</a:t>
            </a:r>
            <a:endParaRPr lang="vi-VN" altLang="vi-VN" sz="39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2813" y="1738313"/>
            <a:ext cx="137414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39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900" b="1" i="1">
                <a:latin typeface="Times New Roman" pitchFamily="18" charset="0"/>
                <a:cs typeface="Times New Roman" pitchFamily="18" charset="0"/>
              </a:rPr>
              <a:t>Vật liệu gồm: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900" b="1" i="1">
                <a:latin typeface="Times New Roman" pitchFamily="18" charset="0"/>
                <a:cs typeface="Times New Roman" pitchFamily="18" charset="0"/>
              </a:rPr>
              <a:t>		+ 1 cái móc áo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900" b="1" i="1">
                <a:latin typeface="Times New Roman" pitchFamily="18" charset="0"/>
                <a:cs typeface="Times New Roman" pitchFamily="18" charset="0"/>
              </a:rPr>
              <a:t>		+ 2 cốc giấy (nhựa)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900" b="1" i="1">
                <a:latin typeface="Times New Roman" pitchFamily="18" charset="0"/>
                <a:cs typeface="Times New Roman" pitchFamily="18" charset="0"/>
              </a:rPr>
              <a:t>		+ Bộ quả cân (mẫu vật biết trước khối lượng)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900" b="1" i="1">
                <a:latin typeface="Times New Roman" pitchFamily="18" charset="0"/>
                <a:cs typeface="Times New Roman" pitchFamily="18" charset="0"/>
              </a:rPr>
              <a:t>		+ dây sợi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900" b="1" i="1">
                <a:latin typeface="Times New Roman" pitchFamily="18" charset="0"/>
                <a:cs typeface="Times New Roman" pitchFamily="18" charset="0"/>
              </a:rPr>
              <a:t>		+ Thước các loại, kéo, bút, giấy bìa, băng kéo dính …</a:t>
            </a:r>
            <a:endParaRPr lang="vi-VN" altLang="vi-VN" sz="39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150495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2203450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350" y="2203450"/>
            <a:ext cx="27273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cuộn dây dù to sợi 0.7mm - Dayduto07m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513" y="4611688"/>
            <a:ext cx="2171700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6"/>
          <p:cNvSpPr>
            <a:spLocks noGrp="1" noChangeArrowheads="1"/>
          </p:cNvSpPr>
          <p:nvPr>
            <p:ph type="title"/>
          </p:nvPr>
        </p:nvSpPr>
        <p:spPr>
          <a:xfrm>
            <a:off x="777875" y="257175"/>
            <a:ext cx="13989050" cy="13716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altLang="vi-VN" sz="4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vi-VN" altLang="vi-VN" sz="4400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04" y="1988451"/>
            <a:ext cx="12974210" cy="6241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-5335" y="1864403"/>
            <a:ext cx="10515924" cy="99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vi-VN" sz="4200" b="1" i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4200" b="1" i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4200" b="1" i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altLang="vi-VN" sz="4200" b="1" i="1">
                <a:latin typeface="Times New Roman" pitchFamily="18" charset="0"/>
                <a:cs typeface="Times New Roman" pitchFamily="18" charset="0"/>
              </a:rPr>
              <a:t>ơn vị đo khối lượng là </a:t>
            </a:r>
            <a:r>
              <a:rPr lang="vi-VN" altLang="vi-VN" sz="4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kilôgam</a:t>
            </a:r>
            <a:r>
              <a:rPr lang="vi-VN" altLang="vi-VN" sz="4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99592" y="2854957"/>
            <a:ext cx="39179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200" b="1" i="1">
                <a:latin typeface="Times New Roman" pitchFamily="18" charset="0"/>
                <a:cs typeface="Times New Roman" pitchFamily="18" charset="0"/>
              </a:rPr>
              <a:t>Kí hiệu</a:t>
            </a:r>
            <a:r>
              <a:rPr lang="vi-VN" altLang="vi-VN" sz="42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vi-VN" sz="4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kg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85684" y="4185883"/>
            <a:ext cx="9026876" cy="263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vi-VN" sz="3600" i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3600" b="1" i="1">
                <a:latin typeface="Times New Roman" pitchFamily="18" charset="0"/>
                <a:cs typeface="Times New Roman" pitchFamily="18" charset="0"/>
              </a:rPr>
              <a:t>Kilôgam là khối lượng của một quả cân mẫu (làm bằng bạch kim pha Iriđi), đặt ở Viện Đo lường quốc tế ở Pháp 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(H5.1)</a:t>
            </a:r>
            <a:endParaRPr lang="vi-VN" altLang="vi-VN" sz="36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500592" y="2511743"/>
            <a:ext cx="5558433" cy="5155882"/>
            <a:chOff x="3424" y="1027"/>
            <a:chExt cx="1996" cy="2538"/>
          </a:xfrm>
        </p:grpSpPr>
        <p:pic>
          <p:nvPicPr>
            <p:cNvPr id="5126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1027"/>
              <a:ext cx="1996" cy="2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Text Box 12"/>
            <p:cNvSpPr txBox="1">
              <a:spLocks noChangeArrowheads="1"/>
            </p:cNvSpPr>
            <p:nvPr/>
          </p:nvSpPr>
          <p:spPr bwMode="auto">
            <a:xfrm>
              <a:off x="3968" y="3294"/>
              <a:ext cx="10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4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hangingPunct="0"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hangingPunct="0"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hangingPunct="0"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hangingPunct="0"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4000" b="1">
                  <a:latin typeface="Times New Roman" pitchFamily="18" charset="0"/>
                  <a:cs typeface="Times New Roman" pitchFamily="18" charset="0"/>
                </a:rPr>
                <a:t>Hình 5.1</a:t>
              </a:r>
              <a:endParaRPr lang="vi-VN" altLang="vi-VN" sz="4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48480" y="994398"/>
            <a:ext cx="12031091" cy="11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vi-VN" sz="4200" b="1" i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4200" b="1" i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4200" b="1" i="1" smtClean="0">
                <a:latin typeface="Times New Roman" pitchFamily="18" charset="0"/>
                <a:cs typeface="Times New Roman" pitchFamily="18" charset="0"/>
              </a:rPr>
              <a:t>Khối lượng là số đo lượng chất của vật.</a:t>
            </a:r>
            <a:endParaRPr lang="vi-VN" altLang="vi-VN" sz="4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>
            <a:spLocks noGrp="1" noChangeArrowheads="1"/>
          </p:cNvSpPr>
          <p:nvPr>
            <p:ph type="title"/>
          </p:nvPr>
        </p:nvSpPr>
        <p:spPr>
          <a:xfrm>
            <a:off x="277812" y="-54325"/>
            <a:ext cx="13989050" cy="1371600"/>
          </a:xfrm>
        </p:spPr>
        <p:txBody>
          <a:bodyPr/>
          <a:lstStyle/>
          <a:p>
            <a:pPr algn="l"/>
            <a:r>
              <a:rPr lang="en-US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Đ</a:t>
            </a:r>
            <a:r>
              <a:rPr lang="vi-VN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 vị </a:t>
            </a:r>
            <a:r>
              <a:rPr lang="en-US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endParaRPr lang="vi-VN" altLang="vi-VN" sz="48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7"/>
          <p:cNvGraphicFramePr>
            <a:graphicFrameLocks noGrp="1" noChangeAspect="1"/>
          </p:cNvGraphicFramePr>
          <p:nvPr>
            <p:ph/>
          </p:nvPr>
        </p:nvGraphicFramePr>
        <p:xfrm>
          <a:off x="414338" y="542925"/>
          <a:ext cx="14859000" cy="742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Clip" r:id="rId3" imgW="3192463" imgH="3749675" progId="MS_ClipArt_Gallery.2">
                  <p:embed/>
                </p:oleObj>
              </mc:Choice>
              <mc:Fallback>
                <p:oleObj name="Clip" r:id="rId3" imgW="3192463" imgH="3749675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542925"/>
                        <a:ext cx="14859000" cy="742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324600" y="1524000"/>
            <a:ext cx="33051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84613" y="2243138"/>
            <a:ext cx="8351837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vi-VN" altLang="vi-VN" sz="4200"/>
              <a:t> </a:t>
            </a:r>
            <a:r>
              <a:rPr lang="vi-VN" altLang="vi-VN" sz="4200" b="1" i="1">
                <a:latin typeface="Times New Roman" pitchFamily="18" charset="0"/>
                <a:cs typeface="Times New Roman" pitchFamily="18" charset="0"/>
              </a:rPr>
              <a:t>Học thuộc ghi nhớ.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vi-VN" altLang="vi-VN" sz="4200" b="1" i="1">
                <a:latin typeface="Times New Roman" pitchFamily="18" charset="0"/>
                <a:cs typeface="Times New Roman" pitchFamily="18" charset="0"/>
              </a:rPr>
              <a:t> Làm bài tập </a:t>
            </a:r>
            <a:r>
              <a:rPr lang="en-US" altLang="vi-VN" sz="4200" b="1" i="1">
                <a:latin typeface="Times New Roman" pitchFamily="18" charset="0"/>
                <a:cs typeface="Times New Roman" pitchFamily="18" charset="0"/>
              </a:rPr>
              <a:t>6. SBT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4200" b="1" i="1">
                <a:latin typeface="Times New Roman" pitchFamily="18" charset="0"/>
                <a:cs typeface="Times New Roman" pitchFamily="18" charset="0"/>
              </a:rPr>
              <a:t> Hoàn thiện thiết kế cân đơn giản và thiết kế một cân đơn giản khác như cân đòn, cân lò xo…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328613" y="400050"/>
            <a:ext cx="1273016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altLang="vi-VN" sz="4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đơn vị khối lượng khác thường gặp</a:t>
            </a:r>
            <a:r>
              <a:rPr lang="vi-VN" altLang="vi-VN" sz="42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85775" y="1614488"/>
            <a:ext cx="9915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200" b="1">
                <a:latin typeface="Times New Roman" pitchFamily="18" charset="0"/>
                <a:cs typeface="Times New Roman" pitchFamily="18" charset="0"/>
              </a:rPr>
              <a:t>- gam (kí hiệu g): 1g = </a:t>
            </a:r>
            <a:r>
              <a:rPr lang="en-US" altLang="vi-VN" sz="4200" b="1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altLang="vi-VN" sz="4200" b="1">
                <a:latin typeface="Times New Roman" pitchFamily="18" charset="0"/>
                <a:cs typeface="Times New Roman" pitchFamily="18" charset="0"/>
              </a:rPr>
              <a:t>kg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69900" y="2828925"/>
            <a:ext cx="131730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200" b="1">
                <a:latin typeface="Times New Roman" pitchFamily="18" charset="0"/>
                <a:cs typeface="Times New Roman" pitchFamily="18" charset="0"/>
              </a:rPr>
              <a:t>- héctôgam (còn gọi là lạng): 1 lạng =       </a:t>
            </a:r>
            <a:r>
              <a:rPr lang="en-US" altLang="vi-VN" sz="42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altLang="vi-VN" sz="4200" b="1">
                <a:latin typeface="Times New Roman" pitchFamily="18" charset="0"/>
                <a:cs typeface="Times New Roman" pitchFamily="18" charset="0"/>
              </a:rPr>
              <a:t> g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9058275" y="2828925"/>
            <a:ext cx="14684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85775" y="3924300"/>
            <a:ext cx="132207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200" b="1">
                <a:latin typeface="Times New Roman" pitchFamily="18" charset="0"/>
                <a:cs typeface="Times New Roman" pitchFamily="18" charset="0"/>
              </a:rPr>
              <a:t>- tấn (kí hiệu t): 1t =          kg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200650" y="3924300"/>
            <a:ext cx="18351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85775" y="5045075"/>
            <a:ext cx="134667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200" b="1">
                <a:latin typeface="Times New Roman" pitchFamily="18" charset="0"/>
                <a:cs typeface="Times New Roman" pitchFamily="18" charset="0"/>
              </a:rPr>
              <a:t>- miligam (kí hiệu mg): 1mg =</a:t>
            </a:r>
            <a:r>
              <a:rPr lang="en-US" altLang="vi-VN" sz="4200" b="1">
                <a:latin typeface="Times New Roman" pitchFamily="18" charset="0"/>
                <a:cs typeface="Times New Roman" pitchFamily="18" charset="0"/>
              </a:rPr>
              <a:t>            g</a:t>
            </a:r>
            <a:endParaRPr lang="vi-VN" altLang="vi-VN" sz="4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485775" y="6045200"/>
            <a:ext cx="107727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200" b="1">
                <a:latin typeface="Times New Roman" pitchFamily="18" charset="0"/>
                <a:cs typeface="Times New Roman" pitchFamily="18" charset="0"/>
              </a:rPr>
              <a:t>- tạ: 1 tạ =        kg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2914650" y="6045200"/>
            <a:ext cx="14684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629275" y="1614488"/>
            <a:ext cx="18351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0,001</a:t>
            </a:r>
            <a:endParaRPr lang="vi-VN" altLang="vi-VN" sz="4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486650" y="5045075"/>
            <a:ext cx="18351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0,001</a:t>
            </a:r>
            <a:endParaRPr lang="vi-VN" altLang="vi-VN" sz="4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7" grpId="0"/>
      <p:bldP spid="7178" grpId="0"/>
      <p:bldP spid="7179" grpId="0"/>
      <p:bldP spid="7180" grpId="0"/>
      <p:bldP spid="7181" grpId="0"/>
      <p:bldP spid="7194" grpId="0"/>
      <p:bldP spid="7195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29139" y="8075"/>
            <a:ext cx="13989050" cy="1371600"/>
          </a:xfrm>
        </p:spPr>
        <p:txBody>
          <a:bodyPr/>
          <a:lstStyle/>
          <a:p>
            <a:pPr algn="l"/>
            <a:r>
              <a:rPr lang="en-US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Dụng cụ đo khối l</a:t>
            </a:r>
            <a:r>
              <a:rPr lang="vi-VN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endParaRPr lang="vi-VN" altLang="vi-VN" sz="48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" t="9259" r="76513" b="-30"/>
          <a:stretch/>
        </p:blipFill>
        <p:spPr>
          <a:xfrm>
            <a:off x="12232431" y="1452747"/>
            <a:ext cx="3312369" cy="367069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376447" y="5277887"/>
            <a:ext cx="302433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Cân Rô-béc-van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767188" y="5277887"/>
            <a:ext cx="2203109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Cân đòn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59214" y="5255819"/>
            <a:ext cx="2559017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Cân đồng hồ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40081" y="5266928"/>
            <a:ext cx="19065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Cân y tế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41853" y="5266928"/>
            <a:ext cx="286626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Cân điện tử</a:t>
            </a:r>
            <a:endParaRPr lang="en-US" sz="2800" b="1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6" t="3703" r="23787" b="1823"/>
          <a:stretch/>
        </p:blipFill>
        <p:spPr>
          <a:xfrm>
            <a:off x="29139" y="1403285"/>
            <a:ext cx="3528393" cy="3673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8" t="5288" r="59144" b="3279"/>
          <a:stretch/>
        </p:blipFill>
        <p:spPr>
          <a:xfrm>
            <a:off x="9528101" y="1452747"/>
            <a:ext cx="2681285" cy="3670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6" t="3704" r="46795" b="1219"/>
          <a:stretch/>
        </p:blipFill>
        <p:spPr>
          <a:xfrm>
            <a:off x="3628767" y="1381880"/>
            <a:ext cx="2232248" cy="36970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7" t="4306"/>
          <a:stretch/>
        </p:blipFill>
        <p:spPr>
          <a:xfrm>
            <a:off x="5932250" y="1402455"/>
            <a:ext cx="3685467" cy="3720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87624" y="1738536"/>
            <a:ext cx="14329592" cy="14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4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Hãy mô tả một tình huống cho thấy sự cần thiết của việc ước lượng khối lượng trong đời sống.</a:t>
            </a:r>
            <a:endParaRPr lang="vi-VN" altLang="vi-VN" sz="42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 noChangeArrowheads="1"/>
          </p:cNvSpPr>
          <p:nvPr>
            <p:ph type="title"/>
          </p:nvPr>
        </p:nvSpPr>
        <p:spPr>
          <a:xfrm>
            <a:off x="29139" y="8075"/>
            <a:ext cx="13989050" cy="1371600"/>
          </a:xfrm>
        </p:spPr>
        <p:txBody>
          <a:bodyPr/>
          <a:lstStyle/>
          <a:p>
            <a:pPr algn="l"/>
            <a:r>
              <a:rPr lang="en-US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Dụng cụ đo khối l</a:t>
            </a:r>
            <a:r>
              <a:rPr lang="vi-VN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endParaRPr lang="vi-VN" altLang="vi-VN" sz="48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87624" y="3527237"/>
            <a:ext cx="14329592" cy="14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4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sz="4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Thử dự đoán khối lượng của một bạn khác trong nhóm dựa vào sự so sánh với khối lượng đã biết của cơ thể em.</a:t>
            </a:r>
            <a:endParaRPr lang="vi-VN" altLang="vi-VN" sz="42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0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Users\dell\Downloads\download (40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238" y="1187450"/>
            <a:ext cx="5135562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dell\Downloads\download (33)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027238"/>
            <a:ext cx="5081587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:\Users\dell\Downloads\download (41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331913"/>
            <a:ext cx="55626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571500" y="369888"/>
            <a:ext cx="147304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4200" b="1" i="1">
                <a:latin typeface="Times New Roman" pitchFamily="18" charset="0"/>
                <a:cs typeface="Times New Roman" pitchFamily="18" charset="0"/>
              </a:rPr>
              <a:t>   Xác định GHĐ và ĐCNN của cân trong các trường hợp sau:</a:t>
            </a:r>
            <a:endParaRPr lang="vi-VN" altLang="vi-VN" sz="4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074415F3-E6EB-4DE5-9760-0EDBBEE5D47B}"/>
              </a:ext>
            </a:extLst>
          </p:cNvPr>
          <p:cNvSpPr/>
          <p:nvPr/>
        </p:nvSpPr>
        <p:spPr>
          <a:xfrm>
            <a:off x="147638" y="5849938"/>
            <a:ext cx="3221037" cy="915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9E72D38-287A-4444-AB00-55912DF3A3CA}"/>
              </a:ext>
            </a:extLst>
          </p:cNvPr>
          <p:cNvSpPr/>
          <p:nvPr/>
        </p:nvSpPr>
        <p:spPr>
          <a:xfrm>
            <a:off x="11528425" y="5848350"/>
            <a:ext cx="3222625" cy="917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="" xmlns:a16="http://schemas.microsoft.com/office/drawing/2014/main" id="{536C173B-9555-4A84-AE3C-ED88D6279035}"/>
              </a:ext>
            </a:extLst>
          </p:cNvPr>
          <p:cNvSpPr/>
          <p:nvPr/>
        </p:nvSpPr>
        <p:spPr>
          <a:xfrm>
            <a:off x="5741988" y="5886450"/>
            <a:ext cx="3222625" cy="974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23913" y="6738938"/>
            <a:ext cx="289401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GHĐ: 1000 g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ĐCNN: 5 g</a:t>
            </a:r>
            <a:endParaRPr lang="vi-VN" sz="3600" b="1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930900" y="6746875"/>
            <a:ext cx="424338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GHĐ: 15 kg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ĐCNN: 0,05 kg</a:t>
            </a:r>
            <a:endParaRPr lang="vi-VN" sz="3600" b="1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503025" y="6746875"/>
            <a:ext cx="380682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GHĐ: 130 kg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ĐCNN: 1 kg</a:t>
            </a:r>
            <a:endParaRPr lang="vi-VN" sz="3600" b="1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rrowheads="1"/>
          </p:cNvSpPr>
          <p:nvPr>
            <p:ph type="title"/>
          </p:nvPr>
        </p:nvSpPr>
        <p:spPr>
          <a:xfrm>
            <a:off x="29139" y="8075"/>
            <a:ext cx="13989050" cy="1371600"/>
          </a:xfrm>
        </p:spPr>
        <p:txBody>
          <a:bodyPr/>
          <a:lstStyle/>
          <a:p>
            <a:pPr algn="l"/>
            <a:r>
              <a:rPr lang="en-US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Cách đo </a:t>
            </a:r>
            <a:r>
              <a:rPr lang="en-US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khối l</a:t>
            </a:r>
            <a:r>
              <a:rPr lang="vi-VN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endParaRPr lang="vi-VN" altLang="vi-VN" sz="48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62501" y="1203394"/>
            <a:ext cx="6761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1. Dùng</a:t>
            </a:r>
            <a:r>
              <a:rPr lang="vi-VN" altLang="vi-VN" sz="4400" b="1">
                <a:latin typeface="Times New Roman" pitchFamily="18" charset="0"/>
                <a:cs typeface="Times New Roman" pitchFamily="18" charset="0"/>
              </a:rPr>
              <a:t> cân </a:t>
            </a:r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đồng hồ</a:t>
            </a:r>
            <a:r>
              <a:rPr lang="vi-VN" altLang="vi-VN" sz="4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414" name="Picture 4" descr="can dong 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0" y="2574994"/>
            <a:ext cx="59626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 noChangeArrowheads="1"/>
          </p:cNvSpPr>
          <p:nvPr>
            <p:ph type="title"/>
          </p:nvPr>
        </p:nvSpPr>
        <p:spPr>
          <a:xfrm>
            <a:off x="29139" y="8075"/>
            <a:ext cx="13989050" cy="1371600"/>
          </a:xfrm>
        </p:spPr>
        <p:txBody>
          <a:bodyPr/>
          <a:lstStyle/>
          <a:p>
            <a:pPr algn="l"/>
            <a:r>
              <a:rPr lang="en-US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Cách đo </a:t>
            </a:r>
            <a:r>
              <a:rPr lang="en-US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khối l</a:t>
            </a:r>
            <a:r>
              <a:rPr lang="vi-VN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vi-VN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endParaRPr lang="vi-VN" altLang="vi-VN" sz="48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an dong 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665163"/>
            <a:ext cx="8286750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Line 11"/>
          <p:cNvSpPr>
            <a:spLocks noChangeShapeType="1"/>
          </p:cNvSpPr>
          <p:nvPr/>
        </p:nvSpPr>
        <p:spPr bwMode="auto">
          <a:xfrm flipH="1" flipV="1">
            <a:off x="1724025" y="2290763"/>
            <a:ext cx="6553200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1376363" y="1958975"/>
            <a:ext cx="6108700" cy="170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2658725" y="5091113"/>
            <a:ext cx="232568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 cân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9201150" y="1176338"/>
            <a:ext cx="3857625" cy="782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2658725" y="4298950"/>
            <a:ext cx="23256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vi-VN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cân</a:t>
            </a:r>
          </a:p>
        </p:txBody>
      </p:sp>
      <p:sp>
        <p:nvSpPr>
          <p:cNvPr id="15368" name="Line 21"/>
          <p:cNvSpPr>
            <a:spLocks noChangeShapeType="1"/>
          </p:cNvSpPr>
          <p:nvPr/>
        </p:nvSpPr>
        <p:spPr bwMode="auto">
          <a:xfrm>
            <a:off x="5200650" y="56689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12168188" y="3505200"/>
            <a:ext cx="33051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 điều chỉnh</a:t>
            </a:r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H="1">
            <a:off x="2238375" y="5495925"/>
            <a:ext cx="6107113" cy="1014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12131675" y="5781675"/>
            <a:ext cx="32146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số cân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7051675" y="7564438"/>
            <a:ext cx="1793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3000" b="1">
                <a:latin typeface="Times New Roman" pitchFamily="18" charset="0"/>
                <a:cs typeface="Times New Roman" pitchFamily="18" charset="0"/>
              </a:rPr>
              <a:t>Hình 5.2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2795250" y="2714625"/>
            <a:ext cx="18256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đĩa cân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066800" y="1719263"/>
            <a:ext cx="182562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003300" y="3576638"/>
            <a:ext cx="182562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003300" y="4486275"/>
            <a:ext cx="18256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flipH="1">
            <a:off x="1557338" y="4792663"/>
            <a:ext cx="4286250" cy="309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2668250" y="1322388"/>
            <a:ext cx="182562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525588" y="6388100"/>
            <a:ext cx="18256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3725E-6 3.88889E-6 L -0.70302 0.0196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51" y="9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2026E-6 -6.79012E-7 L 0.02962 -0.1628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" y="-8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3725E-6 -3.82716E-6 L -0.71997 -0.4045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9" y="-20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7974E-6 4.1358E-6 L -0.65492 0.0873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51" y="4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3725E-6 1.60494E-6 L -0.69546 0.0119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3" y="5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/>
      <p:bldP spid="13325" grpId="0" animBg="1"/>
      <p:bldP spid="13326" grpId="0"/>
      <p:bldP spid="13326" grpId="1"/>
      <p:bldP spid="13327" grpId="0" animBg="1"/>
      <p:bldP spid="13328" grpId="0"/>
      <p:bldP spid="13328" grpId="1"/>
      <p:bldP spid="13343" grpId="0"/>
      <p:bldP spid="13343" grpId="1"/>
      <p:bldP spid="13344" grpId="0" animBg="1"/>
      <p:bldP spid="13345" grpId="0"/>
      <p:bldP spid="13345" grpId="1"/>
      <p:bldP spid="13348" grpId="0"/>
      <p:bldP spid="16" grpId="0"/>
      <p:bldP spid="16" grpId="1"/>
      <p:bldP spid="17" grpId="0"/>
      <p:bldP spid="18" grpId="0"/>
      <p:bldP spid="19" grpId="0"/>
      <p:bldP spid="20" grpId="0" animBg="1"/>
      <p:bldP spid="21" grpId="0"/>
      <p:bldP spid="2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</Words>
  <Application>Microsoft Office PowerPoint</Application>
  <PresentationFormat>Custom</PresentationFormat>
  <Paragraphs>117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Open Sans</vt:lpstr>
      <vt:lpstr>Times New Roman</vt:lpstr>
      <vt:lpstr>Default Design</vt:lpstr>
      <vt:lpstr>Clip</vt:lpstr>
      <vt:lpstr>PowerPoint Presentation</vt:lpstr>
      <vt:lpstr>I. Đơn vị khối lượng</vt:lpstr>
      <vt:lpstr>PowerPoint Presentation</vt:lpstr>
      <vt:lpstr>II. Dụng cụ đo khối lượng</vt:lpstr>
      <vt:lpstr>II. Dụng cụ đo khối lượng</vt:lpstr>
      <vt:lpstr>PowerPoint Presentation</vt:lpstr>
      <vt:lpstr>III. Cách đo khối lượng</vt:lpstr>
      <vt:lpstr>III. Cách đo khối lượng</vt:lpstr>
      <vt:lpstr>PowerPoint Presentation</vt:lpstr>
      <vt:lpstr>III. Cách đo khối lượng</vt:lpstr>
      <vt:lpstr>III. Cách đo khối lượng</vt:lpstr>
      <vt:lpstr>PowerPoint Presentation</vt:lpstr>
      <vt:lpstr>III. Cách đo khối lượng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2021-08-18T01:20:47Z</dcterms:created>
  <dcterms:modified xsi:type="dcterms:W3CDTF">2023-09-24T18:09:17Z</dcterms:modified>
</cp:coreProperties>
</file>