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17" r:id="rId2"/>
    <p:sldId id="332" r:id="rId3"/>
    <p:sldId id="333" r:id="rId4"/>
    <p:sldId id="334" r:id="rId5"/>
    <p:sldId id="335" r:id="rId6"/>
    <p:sldId id="336" r:id="rId7"/>
    <p:sldId id="33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73"/>
    <a:srgbClr val="D6E9EC"/>
    <a:srgbClr val="00F6F0"/>
    <a:srgbClr val="D2DEEF"/>
    <a:srgbClr val="00A9A5"/>
    <a:srgbClr val="048DA4"/>
    <a:srgbClr val="FFDAAB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4321" autoAdjust="0"/>
  </p:normalViewPr>
  <p:slideViewPr>
    <p:cSldViewPr snapToGrid="0" showGuides="1">
      <p:cViewPr varScale="1">
        <p:scale>
          <a:sx n="69" d="100"/>
          <a:sy n="69" d="100"/>
        </p:scale>
        <p:origin x="72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95EF4-5621-419C-9827-5159504B47A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889B918-399C-4EAA-8FD5-6CB9DC305F04}">
      <dgm:prSet custT="1"/>
      <dgm:spPr>
        <a:solidFill>
          <a:srgbClr val="3333FF"/>
        </a:solidFill>
      </dgm:spPr>
      <dgm:t>
        <a:bodyPr/>
        <a:lstStyle/>
        <a:p>
          <a:pPr algn="ctr" rtl="0"/>
          <a:r>
            <a:rPr lang="en-US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MY NEW SCHOOL</a:t>
          </a:r>
          <a:endParaRPr lang="vi-VN" sz="8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926266-0F30-45A1-82EB-DD8553BF05C3}" type="parTrans" cxnId="{E2F26979-56FB-4A06-BC44-398EBCBFC9BF}">
      <dgm:prSet/>
      <dgm:spPr/>
      <dgm:t>
        <a:bodyPr/>
        <a:lstStyle/>
        <a:p>
          <a:endParaRPr lang="vi-VN" sz="7200">
            <a:latin typeface="Times New Roman" pitchFamily="18" charset="0"/>
            <a:cs typeface="Times New Roman" pitchFamily="18" charset="0"/>
          </a:endParaRPr>
        </a:p>
      </dgm:t>
    </dgm:pt>
    <dgm:pt modelId="{B5125A46-021A-49B9-A8BD-1C00BB1B62D4}" type="sibTrans" cxnId="{E2F26979-56FB-4A06-BC44-398EBCBFC9BF}">
      <dgm:prSet/>
      <dgm:spPr/>
      <dgm:t>
        <a:bodyPr/>
        <a:lstStyle/>
        <a:p>
          <a:endParaRPr lang="vi-VN" sz="7200">
            <a:latin typeface="Times New Roman" pitchFamily="18" charset="0"/>
            <a:cs typeface="Times New Roman" pitchFamily="18" charset="0"/>
          </a:endParaRPr>
        </a:p>
      </dgm:t>
    </dgm:pt>
    <dgm:pt modelId="{1833A4AC-4D57-4AEB-B915-18874F0E0311}" type="pres">
      <dgm:prSet presAssocID="{8F995EF4-5621-419C-9827-5159504B47A1}" presName="linear" presStyleCnt="0">
        <dgm:presLayoutVars>
          <dgm:animLvl val="lvl"/>
          <dgm:resizeHandles val="exact"/>
        </dgm:presLayoutVars>
      </dgm:prSet>
      <dgm:spPr/>
    </dgm:pt>
    <dgm:pt modelId="{1A5A08EA-C815-4564-875E-CA7765508A33}" type="pres">
      <dgm:prSet presAssocID="{E889B918-399C-4EAA-8FD5-6CB9DC305F0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6DF325D-EE1F-47D7-B7C8-3289C0381046}" type="presOf" srcId="{8F995EF4-5621-419C-9827-5159504B47A1}" destId="{1833A4AC-4D57-4AEB-B915-18874F0E0311}" srcOrd="0" destOrd="0" presId="urn:microsoft.com/office/officeart/2005/8/layout/vList2"/>
    <dgm:cxn modelId="{9D9D274D-02F8-4F8A-806A-9A0F6E275402}" type="presOf" srcId="{E889B918-399C-4EAA-8FD5-6CB9DC305F04}" destId="{1A5A08EA-C815-4564-875E-CA7765508A33}" srcOrd="0" destOrd="0" presId="urn:microsoft.com/office/officeart/2005/8/layout/vList2"/>
    <dgm:cxn modelId="{E2F26979-56FB-4A06-BC44-398EBCBFC9BF}" srcId="{8F995EF4-5621-419C-9827-5159504B47A1}" destId="{E889B918-399C-4EAA-8FD5-6CB9DC305F04}" srcOrd="0" destOrd="0" parTransId="{ED926266-0F30-45A1-82EB-DD8553BF05C3}" sibTransId="{B5125A46-021A-49B9-A8BD-1C00BB1B62D4}"/>
    <dgm:cxn modelId="{A2C17349-56D0-4B03-828E-B55A3BFC283F}" type="presParOf" srcId="{1833A4AC-4D57-4AEB-B915-18874F0E0311}" destId="{1A5A08EA-C815-4564-875E-CA7765508A33}" srcOrd="0" destOrd="0" presId="urn:microsoft.com/office/officeart/2005/8/layout/vList2"/>
  </dgm:cxnLst>
  <dgm:bg>
    <a:solidFill>
      <a:srgbClr val="00206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A08EA-C815-4564-875E-CA7765508A33}">
      <dsp:nvSpPr>
        <dsp:cNvPr id="0" name=""/>
        <dsp:cNvSpPr/>
      </dsp:nvSpPr>
      <dsp:spPr>
        <a:xfrm>
          <a:off x="0" y="653"/>
          <a:ext cx="9715958" cy="1199021"/>
        </a:xfrm>
        <a:prstGeom prst="roundRect">
          <a:avLst/>
        </a:prstGeom>
        <a:solidFill>
          <a:srgbClr val="3333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lvl="0" indent="0" algn="ctr" defTabSz="3556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MY NEW SCHOOL</a:t>
          </a:r>
          <a:endParaRPr lang="vi-VN" sz="8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531" y="59184"/>
        <a:ext cx="9598896" cy="1081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0788" y="1143000"/>
            <a:ext cx="4416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0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37698" y="1166945"/>
            <a:ext cx="9121714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Vy</a:t>
            </a:r>
            <a:r>
              <a:rPr lang="en-US" sz="24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Oh, this is </a:t>
            </a:r>
            <a:r>
              <a:rPr lang="en-US" sz="2400" dirty="0" err="1"/>
              <a:t>Duy</a:t>
            </a:r>
            <a:r>
              <a:rPr lang="en-US" sz="24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Duy</a:t>
            </a:r>
            <a:r>
              <a:rPr lang="en-US" sz="24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And a new uniform, </a:t>
            </a:r>
            <a:r>
              <a:rPr lang="en-US" sz="2400" dirty="0" err="1"/>
              <a:t>Duy</a:t>
            </a:r>
            <a:r>
              <a:rPr lang="en-US" sz="24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Thanks, </a:t>
            </a:r>
            <a:r>
              <a:rPr lang="en-US" sz="2400" dirty="0" err="1"/>
              <a:t>Phong</a:t>
            </a:r>
            <a:r>
              <a:rPr lang="en-US" sz="24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Let me put on my uniform. Then we can go.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7565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7698" y="6122417"/>
            <a:ext cx="6779100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1. Vie, </a:t>
            </a:r>
            <a:r>
              <a:rPr lang="en-US" sz="2800" dirty="0" err="1"/>
              <a:t>Phong</a:t>
            </a:r>
            <a:r>
              <a:rPr lang="en-US" sz="2800" dirty="0"/>
              <a:t>, and </a:t>
            </a:r>
            <a:r>
              <a:rPr lang="en-US" sz="2800" dirty="0" err="1"/>
              <a:t>Duy</a:t>
            </a:r>
            <a:r>
              <a:rPr lang="en-US" sz="2800" dirty="0"/>
              <a:t> go to the same school.</a:t>
            </a:r>
          </a:p>
        </p:txBody>
      </p:sp>
      <p:sp>
        <p:nvSpPr>
          <p:cNvPr id="4" name="Oval 3"/>
          <p:cNvSpPr/>
          <p:nvPr/>
        </p:nvSpPr>
        <p:spPr>
          <a:xfrm>
            <a:off x="9289985" y="6065081"/>
            <a:ext cx="584330" cy="55983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762940" y="3974841"/>
            <a:ext cx="3009323" cy="186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248" y="1109610"/>
            <a:ext cx="8136973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Vy</a:t>
            </a:r>
            <a:r>
              <a:rPr lang="en-US" sz="24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Oh, this is </a:t>
            </a:r>
            <a:r>
              <a:rPr lang="en-US" sz="2400" dirty="0" err="1"/>
              <a:t>Duy</a:t>
            </a:r>
            <a:r>
              <a:rPr lang="en-US" sz="24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Duy</a:t>
            </a:r>
            <a:r>
              <a:rPr lang="en-US" sz="24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And a new uniform, </a:t>
            </a:r>
            <a:r>
              <a:rPr lang="en-US" sz="2400" dirty="0" err="1"/>
              <a:t>Duy</a:t>
            </a:r>
            <a:r>
              <a:rPr lang="en-US" sz="24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Thanks, </a:t>
            </a:r>
            <a:r>
              <a:rPr lang="en-US" sz="2400" dirty="0" err="1"/>
              <a:t>Phong</a:t>
            </a:r>
            <a:r>
              <a:rPr lang="en-US" sz="24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Let me put on my uniform. Then we can go.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7565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7221" y="1938806"/>
            <a:ext cx="3689472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Duy</a:t>
            </a:r>
            <a:r>
              <a:rPr lang="en-US" sz="2800" dirty="0"/>
              <a:t> is </a:t>
            </a:r>
            <a:r>
              <a:rPr lang="en-US" sz="2800" dirty="0" err="1"/>
              <a:t>Phong’s</a:t>
            </a:r>
            <a:r>
              <a:rPr lang="en-US" sz="2800" dirty="0"/>
              <a:t> friend.</a:t>
            </a:r>
          </a:p>
        </p:txBody>
      </p:sp>
      <p:sp>
        <p:nvSpPr>
          <p:cNvPr id="4" name="Oval 3"/>
          <p:cNvSpPr/>
          <p:nvPr/>
        </p:nvSpPr>
        <p:spPr>
          <a:xfrm>
            <a:off x="8407221" y="2543451"/>
            <a:ext cx="584330" cy="55983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7765" y="2981644"/>
            <a:ext cx="4032579" cy="466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874315" y="2580069"/>
            <a:ext cx="1717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Vy’s</a:t>
            </a:r>
            <a:r>
              <a:rPr lang="en-US" sz="2800" dirty="0">
                <a:solidFill>
                  <a:srgbClr val="FF0000"/>
                </a:solidFill>
              </a:rPr>
              <a:t> friend</a:t>
            </a:r>
          </a:p>
        </p:txBody>
      </p:sp>
    </p:spTree>
    <p:extLst>
      <p:ext uri="{BB962C8B-B14F-4D97-AF65-F5344CB8AC3E}">
        <p14:creationId xmlns:p14="http://schemas.microsoft.com/office/powerpoint/2010/main" val="8358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37698" y="956360"/>
            <a:ext cx="9308326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Vy</a:t>
            </a:r>
            <a:r>
              <a:rPr lang="en-US" sz="24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Oh, this is </a:t>
            </a:r>
            <a:r>
              <a:rPr lang="en-US" sz="2400" dirty="0" err="1"/>
              <a:t>Duy</a:t>
            </a:r>
            <a:r>
              <a:rPr lang="en-US" sz="24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Duy</a:t>
            </a:r>
            <a:r>
              <a:rPr lang="en-US" sz="24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And a new uniform, </a:t>
            </a:r>
            <a:r>
              <a:rPr lang="en-US" sz="2400" dirty="0" err="1"/>
              <a:t>Duy</a:t>
            </a:r>
            <a:r>
              <a:rPr lang="en-US" sz="24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Thanks, </a:t>
            </a:r>
            <a:r>
              <a:rPr lang="en-US" sz="2400" dirty="0" err="1"/>
              <a:t>Phong</a:t>
            </a:r>
            <a:r>
              <a:rPr lang="en-US" sz="24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Let me put on my uniform. Then we can go.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07565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7698" y="5911832"/>
            <a:ext cx="6760120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fontAlgn="t"/>
            <a:r>
              <a:rPr lang="en-US" sz="2800" b="1" dirty="0"/>
              <a:t>3.</a:t>
            </a:r>
            <a:r>
              <a:rPr lang="en-US" sz="2800" dirty="0"/>
              <a:t> </a:t>
            </a:r>
            <a:r>
              <a:rPr lang="en-US" sz="2800" dirty="0" err="1"/>
              <a:t>Phong</a:t>
            </a:r>
            <a:r>
              <a:rPr lang="en-US" sz="2800" dirty="0"/>
              <a:t> says </a:t>
            </a:r>
            <a:r>
              <a:rPr lang="en-US" sz="2800" dirty="0" err="1"/>
              <a:t>Duy</a:t>
            </a:r>
            <a:r>
              <a:rPr lang="en-US" sz="2800" dirty="0"/>
              <a:t> looks smart in his uniform.</a:t>
            </a:r>
          </a:p>
        </p:txBody>
      </p:sp>
      <p:sp>
        <p:nvSpPr>
          <p:cNvPr id="4" name="Oval 3"/>
          <p:cNvSpPr/>
          <p:nvPr/>
        </p:nvSpPr>
        <p:spPr>
          <a:xfrm>
            <a:off x="9289985" y="5854496"/>
            <a:ext cx="584330" cy="55983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162946" y="5219832"/>
            <a:ext cx="5917364" cy="146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10241902" cy="726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1314" y="122231"/>
            <a:ext cx="9433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24085" y="702460"/>
            <a:ext cx="8630302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Vy</a:t>
            </a:r>
            <a:r>
              <a:rPr lang="en-US" sz="24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Oh, this is </a:t>
            </a:r>
            <a:r>
              <a:rPr lang="en-US" sz="2400" dirty="0" err="1"/>
              <a:t>Duy</a:t>
            </a:r>
            <a:r>
              <a:rPr lang="en-US" sz="24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Duy</a:t>
            </a:r>
            <a:r>
              <a:rPr lang="en-US" sz="24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And a new uniform, </a:t>
            </a:r>
            <a:r>
              <a:rPr lang="en-US" sz="2400" dirty="0" err="1"/>
              <a:t>Duy</a:t>
            </a:r>
            <a:r>
              <a:rPr lang="en-US" sz="24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Thanks, </a:t>
            </a:r>
            <a:r>
              <a:rPr lang="en-US" sz="2400" dirty="0" err="1"/>
              <a:t>Phong</a:t>
            </a:r>
            <a:r>
              <a:rPr lang="en-US" sz="24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Let me put on my uniform. Then we can go.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72468" y="5983677"/>
            <a:ext cx="5269135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fontAlgn="t"/>
            <a:r>
              <a:rPr lang="en-US" sz="2800" b="1" dirty="0"/>
              <a:t>4.</a:t>
            </a:r>
            <a:r>
              <a:rPr lang="en-US" sz="2800" dirty="0"/>
              <a:t> They have new subjects to study</a:t>
            </a:r>
          </a:p>
        </p:txBody>
      </p:sp>
      <p:sp>
        <p:nvSpPr>
          <p:cNvPr id="4" name="Oval 3"/>
          <p:cNvSpPr/>
          <p:nvPr/>
        </p:nvSpPr>
        <p:spPr>
          <a:xfrm>
            <a:off x="8450230" y="5914884"/>
            <a:ext cx="584330" cy="55983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893289" y="4492043"/>
            <a:ext cx="3480061" cy="146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"/>
            <a:ext cx="10437845" cy="782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889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5061" y="721715"/>
            <a:ext cx="8944433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Vy</a:t>
            </a:r>
            <a:r>
              <a:rPr lang="en-US" sz="24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Vy</a:t>
            </a:r>
            <a:r>
              <a:rPr lang="en-US" sz="2400" b="1" i="1" dirty="0"/>
              <a:t>: </a:t>
            </a:r>
            <a:r>
              <a:rPr lang="en-US" sz="2400" dirty="0"/>
              <a:t>Oh, this is </a:t>
            </a:r>
            <a:r>
              <a:rPr lang="en-US" sz="2400" dirty="0" err="1"/>
              <a:t>Duy</a:t>
            </a:r>
            <a:r>
              <a:rPr lang="en-US" sz="24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Duy</a:t>
            </a:r>
            <a:r>
              <a:rPr lang="en-US" sz="24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Hi, </a:t>
            </a:r>
            <a:r>
              <a:rPr lang="en-US" sz="2400" dirty="0" err="1"/>
              <a:t>Phong</a:t>
            </a:r>
            <a:r>
              <a:rPr lang="en-US" sz="24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And a new uniform, </a:t>
            </a:r>
            <a:r>
              <a:rPr lang="en-US" sz="2400" dirty="0" err="1"/>
              <a:t>Duy</a:t>
            </a:r>
            <a:r>
              <a:rPr lang="en-US" sz="24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Duy</a:t>
            </a:r>
            <a:r>
              <a:rPr lang="en-US" sz="2400" b="1" i="1" dirty="0"/>
              <a:t>: </a:t>
            </a:r>
            <a:r>
              <a:rPr lang="en-US" sz="2400" dirty="0"/>
              <a:t>Thanks, </a:t>
            </a:r>
            <a:r>
              <a:rPr lang="en-US" sz="2400" dirty="0" err="1"/>
              <a:t>Phong</a:t>
            </a:r>
            <a:r>
              <a:rPr lang="en-US" sz="24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Let me put on my uniform. Then we can go.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7699" y="6152724"/>
            <a:ext cx="5633786" cy="523220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fontAlgn="t"/>
            <a:r>
              <a:rPr lang="en-US" sz="2800" b="1" dirty="0"/>
              <a:t>5.</a:t>
            </a:r>
            <a:r>
              <a:rPr lang="en-US" sz="2800" dirty="0"/>
              <a:t> </a:t>
            </a:r>
            <a:r>
              <a:rPr lang="en-US" sz="2800" dirty="0" err="1"/>
              <a:t>Phong</a:t>
            </a:r>
            <a:r>
              <a:rPr lang="en-US" sz="2800" dirty="0"/>
              <a:t> is wearing a school uniform.</a:t>
            </a:r>
          </a:p>
        </p:txBody>
      </p:sp>
      <p:sp>
        <p:nvSpPr>
          <p:cNvPr id="4" name="Oval 3"/>
          <p:cNvSpPr/>
          <p:nvPr/>
        </p:nvSpPr>
        <p:spPr>
          <a:xfrm>
            <a:off x="7955708" y="6116106"/>
            <a:ext cx="584330" cy="55983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124334" y="5910482"/>
            <a:ext cx="3850369" cy="19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07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571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Vie,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is </a:t>
                      </a:r>
                      <a:r>
                        <a:rPr lang="en-US" sz="2800" dirty="0" err="1"/>
                        <a:t>Phong’s</a:t>
                      </a:r>
                      <a:r>
                        <a:rPr lang="en-US" sz="2800" dirty="0"/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8103536" y="192704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8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1239" y="205957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7373" y="2428947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2204" y="2376750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Students                     their uniforms on Monday.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617413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87373" y="314762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2204" y="3095424"/>
            <a:ext cx="650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Vy</a:t>
            </a:r>
            <a:r>
              <a:rPr lang="en-US" sz="2800" dirty="0"/>
              <a:t>              a new friend, </a:t>
            </a:r>
            <a:r>
              <a:rPr lang="en-US" sz="2800" dirty="0" err="1"/>
              <a:t>Duy</a:t>
            </a:r>
            <a:r>
              <a:rPr lang="en-US" sz="2800" dirty="0"/>
              <a:t>.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799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87373" y="3915266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2204" y="3906613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Do </a:t>
            </a:r>
            <a:r>
              <a:rPr lang="en-US" sz="2800" dirty="0" err="1"/>
              <a:t>Phong</a:t>
            </a:r>
            <a:r>
              <a:rPr lang="en-US" sz="2800" dirty="0"/>
              <a:t>, </a:t>
            </a:r>
            <a:r>
              <a:rPr lang="en-US" sz="2800" dirty="0" err="1"/>
              <a:t>Vy</a:t>
            </a:r>
            <a:r>
              <a:rPr lang="en-US" sz="2800" dirty="0"/>
              <a:t>, and </a:t>
            </a:r>
            <a:r>
              <a:rPr lang="en-US" sz="2800" dirty="0" err="1"/>
              <a:t>Duy</a:t>
            </a:r>
            <a:r>
              <a:rPr lang="en-US" sz="28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979617" y="4331057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887373" y="4974593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2204" y="4965940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87373" y="5678588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2204" y="4368278"/>
            <a:ext cx="6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Yes, they do.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62204" y="5678588"/>
            <a:ext cx="797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What                  do you like to study?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352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62204" y="6140253"/>
            <a:ext cx="6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I like to study English and history.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637960" y="1157086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949931" y="1130691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61184" y="1663637"/>
            <a:ext cx="128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535388" y="1104888"/>
            <a:ext cx="1632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16300" y="1617246"/>
            <a:ext cx="1632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85772" y="1326972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7585771" y="5390507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6170814" y="3869392"/>
            <a:ext cx="575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3895384" y="2302308"/>
            <a:ext cx="91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3496606" y="5678588"/>
            <a:ext cx="1601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7589175" y="5031821"/>
            <a:ext cx="219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2951963" y="3093108"/>
            <a:ext cx="74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10664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6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0506" y="1013214"/>
            <a:ext cx="11392678" cy="5926972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51" y="1078611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72" y="3065907"/>
            <a:ext cx="2464054" cy="12101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04" y="5215838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7731871" y="877577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7431971" y="2490502"/>
            <a:ext cx="2957513" cy="18548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7299902" y="4974333"/>
            <a:ext cx="2658890" cy="127008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257912" y="136287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947706" y="395673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900224" y="5573264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9617229" y="1502124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9669161" y="3876414"/>
            <a:ext cx="468267" cy="4203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9781453" y="552938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4509825" y="1735560"/>
            <a:ext cx="313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4626632" y="2532292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4548258" y="3512828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4686370" y="4473960"/>
            <a:ext cx="243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24599" y="5338550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4729251" y="6140427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41912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28507 -0.12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28836 0.2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26354 0.64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3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34427 -0.46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2743 L 0.09114 -0.03078 C 0.11024 0.02431 0.13871 0.05394 0.16857 0.05394 C 0.2026 0.05394 0.22969 0.02431 0.24878 -0.03078 L 0.3401 -0.2743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30157 0.25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6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7702" y="1713157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3214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214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214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14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7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2600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42" y="7293916"/>
            <a:ext cx="9318036" cy="5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3823150" y="3465987"/>
            <a:ext cx="5158827" cy="2133600"/>
          </a:xfrm>
          <a:prstGeom prst="cloudCallout">
            <a:avLst>
              <a:gd name="adj1" fmla="val -45343"/>
              <a:gd name="adj2" fmla="val 16444"/>
            </a:avLst>
          </a:prstGeom>
          <a:solidFill>
            <a:srgbClr val="0FB7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5263" tIns="47632" rIns="95263" bIns="47632"/>
          <a:lstStyle/>
          <a:p>
            <a:pPr algn="ctr" eaLnBrk="0" hangingPunct="0"/>
            <a:endParaRPr lang="en-US" sz="293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4159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2783645" y="4532787"/>
            <a:ext cx="1054107" cy="59871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3277619" y="5317010"/>
            <a:ext cx="141899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524392" y="5599587"/>
            <a:ext cx="0" cy="758734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8732145" y="4448420"/>
            <a:ext cx="1240603" cy="1143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5365032" y="2829399"/>
            <a:ext cx="94599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3046750" y="3341479"/>
            <a:ext cx="1600307" cy="4191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7872070" y="2825867"/>
            <a:ext cx="1248712" cy="65532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8063538" y="5218587"/>
            <a:ext cx="945994" cy="304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4799263" y="5447187"/>
            <a:ext cx="472997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6499880" y="2903665"/>
            <a:ext cx="283798" cy="715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2" name="TextBox 1"/>
          <p:cNvSpPr txBox="1"/>
          <p:nvPr/>
        </p:nvSpPr>
        <p:spPr>
          <a:xfrm>
            <a:off x="6783451" y="2333303"/>
            <a:ext cx="1824414" cy="561706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book</a:t>
            </a:r>
            <a:endParaRPr lang="en-GB" sz="302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2"/>
            <a:ext cx="6109851" cy="12669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175179" y="1194519"/>
            <a:ext cx="5289927" cy="9601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86438" tIns="43219" rIns="86438" bIns="43219">
            <a:spAutoFit/>
          </a:bodyPr>
          <a:lstStyle/>
          <a:p>
            <a:pPr algn="ctr"/>
            <a:r>
              <a:rPr lang="en-US" sz="567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WARM - UP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6975758" y="334708"/>
            <a:ext cx="2269071" cy="955851"/>
          </a:xfrm>
          <a:prstGeom prst="rect">
            <a:avLst/>
          </a:prstGeom>
        </p:spPr>
      </p:pic>
      <p:pic>
        <p:nvPicPr>
          <p:cNvPr id="20" name="Picture 19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176" y="5218588"/>
            <a:ext cx="1881573" cy="16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446" y="5218588"/>
            <a:ext cx="1997618" cy="16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98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899852" y="1610777"/>
            <a:ext cx="3600278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309" b="1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Vocabulary: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1714" y="1020410"/>
            <a:ext cx="4603371" cy="736241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pPr algn="ctr"/>
            <a:r>
              <a:rPr lang="en-US" sz="4159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special day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95530" y="1012188"/>
            <a:ext cx="4974920" cy="547087"/>
          </a:xfrm>
          <a:prstGeom prst="rect">
            <a:avLst/>
          </a:prstGeom>
          <a:solidFill>
            <a:srgbClr val="0FB7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5263" tIns="47632" rIns="95263" bIns="47632" rtlCol="0">
            <a:spAutoFit/>
          </a:bodyPr>
          <a:lstStyle/>
          <a:p>
            <a:pPr algn="ctr"/>
            <a:r>
              <a:rPr lang="en-US" sz="293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1: </a:t>
            </a:r>
            <a:r>
              <a:rPr lang="en-US" sz="293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Gettingstarted</a:t>
            </a:r>
            <a:r>
              <a:rPr lang="en-US" sz="293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93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24012"/>
            <a:ext cx="9814293" cy="10341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69302" y="170287"/>
            <a:ext cx="3284096" cy="547087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r>
              <a:rPr lang="en-US" sz="293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and read.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5" y="74840"/>
            <a:ext cx="673207" cy="681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525" y="2699525"/>
            <a:ext cx="5788912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3333FF"/>
                </a:solidFill>
                <a:latin typeface="+mj-lt"/>
                <a:cs typeface="Times New Roman" pitchFamily="18" charset="0"/>
              </a:rPr>
              <a:t>- Classmate (n) </a:t>
            </a:r>
            <a:r>
              <a:rPr lang="vi-VN" sz="2269" dirty="0">
                <a:solidFill>
                  <a:srgbClr val="0070C0"/>
                </a:solidFill>
                <a:latin typeface="+mj-lt"/>
              </a:rPr>
              <a:t>/ˈklɑːs.meɪt/</a:t>
            </a:r>
            <a:r>
              <a:rPr lang="vi-VN" sz="2269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8525" y="2684320"/>
            <a:ext cx="5668383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cùng lớp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1462" y="3284854"/>
            <a:ext cx="4894538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Rubber (n)    </a:t>
            </a:r>
            <a:r>
              <a:rPr lang="vi-VN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/ˈrʌb.ər/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530" y="3284854"/>
            <a:ext cx="2635189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 tẩy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0960" y="3894149"/>
            <a:ext cx="4269867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Pencil case (n) </a:t>
            </a:r>
            <a:r>
              <a:rPr lang="vi-VN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/ˈpen.səl ˌkeɪs/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6599" y="3874360"/>
            <a:ext cx="3553784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đựng bút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5072" y="4380389"/>
            <a:ext cx="4207598" cy="7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Pencil sharpener (n)    		</a:t>
            </a:r>
            <a:r>
              <a:rPr lang="vi-VN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/ˈpen.səl ˌʃɑː.pən.ər/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6295" y="4423242"/>
            <a:ext cx="3340590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chuốt bút chì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8853" y="5145753"/>
            <a:ext cx="3992527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Schoolbag (n) </a:t>
            </a:r>
            <a:r>
              <a:rPr lang="vi-VN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/ˈskuːl.bæɡ/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0627" y="5161593"/>
            <a:ext cx="4163829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 sách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0032" y="5758020"/>
            <a:ext cx="2889063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69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Knock at </a:t>
            </a:r>
            <a:r>
              <a:rPr lang="en-US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69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nɒk</a:t>
            </a:r>
            <a:r>
              <a:rPr lang="en-US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vi-VN" sz="2269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63198" y="5744176"/>
            <a:ext cx="2632544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269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lassmates Vector Clipart Illustrations. 5,263 Classmates clip art vector  EPS drawings available to search from thousands of royalty free  illustrat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80" y="1913446"/>
            <a:ext cx="3689527" cy="281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Rubber, Rubber Eraser, Pencil Eraser, Pencil Rubber, रबड़ - RBS  Stationers, Chennai | ID: 142616934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55" y="1728376"/>
            <a:ext cx="4087583" cy="29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ncil Case School Supplies On White Stock Photo (Edit Now) 3159912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04" y="2093701"/>
            <a:ext cx="4015835" cy="31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ncil Sharpener – Landshark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08" y="2252346"/>
            <a:ext cx="4028998" cy="31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School Backpack In Blue With A Face. Back To School. Vector On A  White Background Royalty Free Cliparts, Vectors, And Stock Illustration.  Image 130015254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04" y="2278266"/>
            <a:ext cx="3887538" cy="31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HEN FRIENDSHIP KNOCKS AT THE DOOR - Paul K. Chafetz, PhD Clinical  Psycholog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89" y="2411773"/>
            <a:ext cx="4016710" cy="31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95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051356" y="3331882"/>
            <a:ext cx="4171074" cy="2133600"/>
          </a:xfrm>
          <a:prstGeom prst="cloudCallout">
            <a:avLst>
              <a:gd name="adj1" fmla="val -43384"/>
              <a:gd name="adj2" fmla="val 20014"/>
            </a:avLst>
          </a:prstGeom>
          <a:solidFill>
            <a:srgbClr val="0FB7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5263" tIns="47632" rIns="95263" bIns="47632"/>
          <a:lstStyle/>
          <a:p>
            <a:pPr algn="ctr" eaLnBrk="0" hangingPunct="0"/>
            <a:endParaRPr lang="en-US" sz="293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93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2333855" y="4703482"/>
            <a:ext cx="1881073" cy="76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3560642" y="5236882"/>
            <a:ext cx="1226786" cy="1066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6259572" y="5465482"/>
            <a:ext cx="0" cy="609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7895287" y="4627283"/>
            <a:ext cx="1145001" cy="152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4960346" y="2837510"/>
            <a:ext cx="399581" cy="761072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 flipV="1">
            <a:off x="2742783" y="3179483"/>
            <a:ext cx="1472144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7568145" y="3255682"/>
            <a:ext cx="899643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515996" y="2722282"/>
            <a:ext cx="2617145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>
                <a:latin typeface="Times New Roman" pitchFamily="18" charset="0"/>
                <a:cs typeface="Arial" charset="0"/>
              </a:rPr>
              <a:t>ruler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847262" y="2130367"/>
            <a:ext cx="2290002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 dirty="0">
                <a:latin typeface="Times New Roman" pitchFamily="18" charset="0"/>
                <a:cs typeface="Arial" charset="0"/>
              </a:rPr>
              <a:t>book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262829" y="2310325"/>
            <a:ext cx="2371788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 dirty="0">
                <a:latin typeface="Times New Roman" pitchFamily="18" charset="0"/>
                <a:cs typeface="Arial" charset="0"/>
              </a:rPr>
              <a:t>rubber 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188853" y="4474883"/>
            <a:ext cx="2780717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>
                <a:latin typeface="Times New Roman" pitchFamily="18" charset="0"/>
                <a:cs typeface="Arial" charset="0"/>
              </a:rPr>
              <a:t>chalk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679569" y="6227483"/>
            <a:ext cx="2944288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>
                <a:latin typeface="Times New Roman" pitchFamily="18" charset="0"/>
                <a:cs typeface="Arial" charset="0"/>
              </a:rPr>
              <a:t>School bag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5759511" y="5785364"/>
            <a:ext cx="1390358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>
                <a:latin typeface="Times New Roman" pitchFamily="18" charset="0"/>
                <a:cs typeface="Arial" charset="0"/>
              </a:rPr>
              <a:t>pen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8958502" y="4398682"/>
            <a:ext cx="3107860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 dirty="0">
                <a:latin typeface="Times New Roman" pitchFamily="18" charset="0"/>
                <a:cs typeface="Arial" charset="0"/>
              </a:rPr>
              <a:t>paper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8140645" y="5922683"/>
            <a:ext cx="2862502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>
                <a:latin typeface="Times New Roman" pitchFamily="18" charset="0"/>
                <a:cs typeface="Arial" charset="0"/>
              </a:rPr>
              <a:t>notebook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7404573" y="5084482"/>
            <a:ext cx="981429" cy="685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sp>
        <p:nvSpPr>
          <p:cNvPr id="4116" name="Line 21"/>
          <p:cNvSpPr>
            <a:spLocks noChangeShapeType="1"/>
          </p:cNvSpPr>
          <p:nvPr/>
        </p:nvSpPr>
        <p:spPr bwMode="auto">
          <a:xfrm flipV="1">
            <a:off x="6668500" y="2519643"/>
            <a:ext cx="245357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263" tIns="47632" rIns="95263" bIns="47632"/>
          <a:lstStyle/>
          <a:p>
            <a:endParaRPr lang="en-GB" sz="170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2"/>
            <a:ext cx="6109851" cy="12669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175179" y="1194519"/>
            <a:ext cx="5289927" cy="872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86438" tIns="43219" rIns="86438" bIns="43219">
            <a:spAutoFit/>
          </a:bodyPr>
          <a:lstStyle/>
          <a:p>
            <a:pPr algn="ctr"/>
            <a:r>
              <a:rPr lang="en-US" sz="510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WARM - UP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6975758" y="334708"/>
            <a:ext cx="2269071" cy="9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71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756" y="116506"/>
            <a:ext cx="1726755" cy="557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English 6</a:t>
            </a:r>
            <a:endParaRPr lang="vi-VN" sz="3025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307756" y="-95763"/>
            <a:ext cx="9613605" cy="1134620"/>
          </a:xfrm>
          <a:prstGeom prst="rect">
            <a:avLst/>
          </a:prstGeom>
          <a:noFill/>
        </p:spPr>
        <p:txBody>
          <a:bodyPr wrap="square" lIns="86438" tIns="43219" rIns="86438" bIns="43219">
            <a:spAutoFit/>
          </a:bodyPr>
          <a:lstStyle/>
          <a:p>
            <a:pPr algn="ctr"/>
            <a:r>
              <a:rPr lang="en-US" sz="6806" b="1" dirty="0">
                <a:solidFill>
                  <a:srgbClr val="FF0000"/>
                </a:solidFill>
                <a:latin typeface="Times New Roman" pitchFamily="18" charset="0"/>
              </a:rPr>
              <a:t>UNIT 1</a:t>
            </a:r>
            <a:endParaRPr lang="vi-VN" sz="6806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229747" y="1071654"/>
          <a:ext cx="9715958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2920611" y="2554516"/>
            <a:ext cx="6423451" cy="2728692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3403" dirty="0">
                <a:ln w="9525" cmpd="sng"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LESSON 1:</a:t>
            </a:r>
          </a:p>
          <a:p>
            <a:pPr algn="ctr"/>
            <a:r>
              <a:rPr lang="en-US" sz="3403" b="1" dirty="0">
                <a:solidFill>
                  <a:srgbClr val="002060"/>
                </a:solidFill>
              </a:rPr>
              <a:t>GETTING STARTED</a:t>
            </a:r>
            <a:endParaRPr lang="vi-VN" sz="3403" dirty="0">
              <a:ln w="9525" cmpd="sng"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34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40208" y="-477036"/>
            <a:ext cx="9262939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2"/>
            <a:ext cx="9814293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5" y="74840"/>
            <a:ext cx="673207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9302" y="170287"/>
            <a:ext cx="3284096" cy="547087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r>
              <a:rPr lang="en-US" sz="293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027" y="1034144"/>
            <a:ext cx="4603371" cy="736241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pPr algn="ctr"/>
            <a:r>
              <a:rPr lang="en-US" sz="4159" b="1" dirty="0">
                <a:solidFill>
                  <a:srgbClr val="0FB7BD"/>
                </a:solidFill>
              </a:rPr>
              <a:t>A special day</a:t>
            </a:r>
          </a:p>
        </p:txBody>
      </p:sp>
      <p:pic>
        <p:nvPicPr>
          <p:cNvPr id="2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90171" y="1097473"/>
            <a:ext cx="654286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72" y="952034"/>
            <a:ext cx="1029021" cy="9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09844" y="2343094"/>
            <a:ext cx="5426759" cy="5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69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calculator  (n):  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69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2269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kæl.kjə.leɪ.tər</a:t>
            </a:r>
            <a:r>
              <a:rPr lang="en-US" sz="2269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264390" y="2344213"/>
            <a:ext cx="3843931" cy="46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09844" y="2900159"/>
            <a:ext cx="6089544" cy="5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uniform  (n)   :   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ː.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nɪ.fɔːm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695175" y="2917211"/>
            <a:ext cx="3680360" cy="5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49340" y="3466423"/>
            <a:ext cx="5760705" cy="5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69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smart (a) :  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smɑːt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858362" y="3560813"/>
            <a:ext cx="5407231" cy="5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bao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899852" y="1610777"/>
            <a:ext cx="3600278" cy="60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09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3309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5328" y="4029168"/>
            <a:ext cx="6712044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put on &gt;&lt; take off (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.v ) :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pʊt.ɒn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ɔ:f/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7100498" y="4029168"/>
            <a:ext cx="5088810" cy="527082"/>
          </a:xfrm>
          <a:prstGeom prst="rect">
            <a:avLst/>
          </a:prstGeom>
          <a:noFill/>
          <a:ln>
            <a:noFill/>
          </a:ln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&gt;&lt;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24032" y="5068673"/>
            <a:ext cx="5530276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compass (n)  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kʌm.pəs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164639" y="5066822"/>
            <a:ext cx="2453574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 anchor="ctr">
            <a:spAutoFit/>
          </a:bodyPr>
          <a:lstStyle/>
          <a:p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compa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4874" y="952650"/>
            <a:ext cx="4603371" cy="736241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pPr algn="ctr"/>
            <a:r>
              <a:rPr lang="en-US" sz="4159" b="1" dirty="0">
                <a:solidFill>
                  <a:srgbClr val="0070C0"/>
                </a:solidFill>
              </a:rPr>
              <a:t>A special day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21028" y="4536680"/>
            <a:ext cx="3778828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wear ( v ):  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weər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107847" y="4578186"/>
            <a:ext cx="5088810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21028" y="5607285"/>
            <a:ext cx="3851029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63" tIns="47632" rIns="95263" bIns="47632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heavy (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/ˈhev.i/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198678" y="5593904"/>
            <a:ext cx="2453574" cy="5270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63" tIns="47632" rIns="95263" bIns="47632" anchor="ctr">
            <a:spAutoFit/>
          </a:bodyPr>
          <a:lstStyle/>
          <a:p>
            <a:r>
              <a:rPr lang="en-US" sz="2269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8864189" y="1671615"/>
            <a:ext cx="2853798" cy="2439540"/>
          </a:xfrm>
          <a:prstGeom prst="rect">
            <a:avLst/>
          </a:prstGeom>
        </p:spPr>
      </p:pic>
      <p:pic>
        <p:nvPicPr>
          <p:cNvPr id="24" name="Picture 16" descr="5 Mẫu áo đồng phục quần xanh áo trắng đi học rẻ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1" y="1124302"/>
            <a:ext cx="2585603" cy="37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24012"/>
            <a:ext cx="9814293" cy="10341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69302" y="170287"/>
            <a:ext cx="3284096" cy="547087"/>
          </a:xfrm>
          <a:prstGeom prst="rect">
            <a:avLst/>
          </a:prstGeom>
          <a:noFill/>
        </p:spPr>
        <p:txBody>
          <a:bodyPr wrap="square" lIns="95263" tIns="47632" rIns="95263" bIns="47632" rtlCol="0">
            <a:spAutoFit/>
          </a:bodyPr>
          <a:lstStyle/>
          <a:p>
            <a:r>
              <a:rPr lang="en-US" sz="293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5" y="74840"/>
            <a:ext cx="673207" cy="681509"/>
          </a:xfrm>
          <a:prstGeom prst="rect">
            <a:avLst/>
          </a:prstGeom>
        </p:spPr>
      </p:pic>
      <p:pic>
        <p:nvPicPr>
          <p:cNvPr id="4098" name="Picture 2" descr="Warwick School Compass with Pencil – School Depot N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70" y="1124302"/>
            <a:ext cx="2636351" cy="37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46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28678" grpId="0"/>
      <p:bldP spid="28679" grpId="0"/>
      <p:bldP spid="28680" grpId="0"/>
      <p:bldP spid="28681" grpId="0"/>
      <p:bldP spid="8202" grpId="0"/>
      <p:bldP spid="7" grpId="0" animBg="1"/>
      <p:bldP spid="2" grpId="0"/>
      <p:bldP spid="3" grpId="0" animBg="1"/>
      <p:bldP spid="4" grpId="0" animBg="1"/>
      <p:bldP spid="18" grpId="0"/>
      <p:bldP spid="19" grpId="0" animBg="1"/>
      <p:bldP spid="20" grpId="0" animBg="1"/>
      <p:bldP spid="22" grpId="0" animBg="1"/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4" y="1"/>
            <a:ext cx="9814293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06057" y="119748"/>
            <a:ext cx="6018174" cy="132838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86438" tIns="43219" rIns="86438" bIns="432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537" b="1" dirty="0">
                <a:latin typeface="Times New Roman" pitchFamily="18" charset="0"/>
                <a:cs typeface="Times New Roman" pitchFamily="18" charset="0"/>
              </a:rPr>
              <a:t>Checking Vocabulary: </a:t>
            </a:r>
          </a:p>
          <a:p>
            <a:pPr algn="ctr"/>
            <a:r>
              <a:rPr lang="en-US" sz="3403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Rub out and remember</a:t>
            </a:r>
            <a:endParaRPr lang="en-GB" sz="3403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55" y="0"/>
            <a:ext cx="1723340" cy="1640114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188855" y="2090477"/>
            <a:ext cx="4441942" cy="474240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86438" tIns="43219" rIns="86438" bIns="43219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calculator  (n):   </a:t>
            </a:r>
            <a:endParaRPr lang="en-US" sz="3025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uniform  (n)   :    </a:t>
            </a:r>
            <a:endParaRPr lang="en-US" sz="3025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smart (a) :   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c</a:t>
            </a:r>
            <a:r>
              <a:rPr lang="vi-VN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lassmate (n) </a:t>
            </a:r>
            <a:endParaRPr lang="en-US" sz="3025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wear ( v ):   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compass (n) 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heavy ( </a:t>
            </a:r>
            <a:r>
              <a:rPr lang="en-US" sz="3025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02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9493" y="1"/>
            <a:ext cx="1144795" cy="1792653"/>
          </a:xfrm>
          <a:prstGeom prst="rect">
            <a:avLst/>
          </a:prstGeom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75122" y="2095134"/>
            <a:ext cx="4628025" cy="4751315"/>
          </a:xfrm>
          <a:prstGeom prst="rect">
            <a:avLst/>
          </a:prstGeom>
          <a:solidFill>
            <a:srgbClr val="006600"/>
          </a:solidFill>
          <a:ln w="28575">
            <a:solidFill>
              <a:srgbClr val="FFFF00"/>
            </a:solidFill>
          </a:ln>
        </p:spPr>
        <p:txBody>
          <a:bodyPr wrap="square" lIns="95263" tIns="47632" rIns="95263" bIns="476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25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4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47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647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bảnh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</a:t>
            </a: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endParaRPr lang="en-US" sz="3025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3025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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25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25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47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082119" y="2449072"/>
            <a:ext cx="2821234" cy="6002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034278" y="2365035"/>
            <a:ext cx="2953112" cy="744326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46151" y="3801163"/>
            <a:ext cx="3157202" cy="66047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370245" y="4470748"/>
            <a:ext cx="2485087" cy="202409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349799" y="3801163"/>
            <a:ext cx="3505533" cy="13621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571986" y="5163302"/>
            <a:ext cx="3283347" cy="681069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779167" y="5844371"/>
            <a:ext cx="3076166" cy="70147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0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319" y="603980"/>
            <a:ext cx="11327363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Hi, </a:t>
            </a:r>
            <a:r>
              <a:rPr lang="en-US" sz="2800" dirty="0" err="1"/>
              <a:t>Vy</a:t>
            </a:r>
            <a:r>
              <a:rPr lang="en-US" sz="28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Vy</a:t>
            </a:r>
            <a:r>
              <a:rPr lang="en-US" sz="2800" b="1" i="1" dirty="0"/>
              <a:t>: </a:t>
            </a:r>
            <a:r>
              <a:rPr lang="en-US" sz="2800" dirty="0"/>
              <a:t>Hi, </a:t>
            </a:r>
            <a:r>
              <a:rPr lang="en-US" sz="2800" dirty="0" err="1"/>
              <a:t>Phong</a:t>
            </a:r>
            <a:r>
              <a:rPr lang="en-US" sz="28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Vy</a:t>
            </a:r>
            <a:r>
              <a:rPr lang="en-US" sz="2800" b="1" i="1" dirty="0"/>
              <a:t>: </a:t>
            </a:r>
            <a:r>
              <a:rPr lang="en-US" sz="2800" dirty="0"/>
              <a:t>Oh, this is </a:t>
            </a:r>
            <a:r>
              <a:rPr lang="en-US" sz="2800" dirty="0" err="1"/>
              <a:t>Duy</a:t>
            </a:r>
            <a:r>
              <a:rPr lang="en-US" sz="28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Hi, </a:t>
            </a:r>
            <a:r>
              <a:rPr lang="en-US" sz="2800" dirty="0" err="1"/>
              <a:t>Duy</a:t>
            </a:r>
            <a:r>
              <a:rPr lang="en-US" sz="28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Duy</a:t>
            </a:r>
            <a:r>
              <a:rPr lang="en-US" sz="2800" b="1" i="1" dirty="0"/>
              <a:t>: </a:t>
            </a:r>
            <a:r>
              <a:rPr lang="en-US" sz="2800" dirty="0"/>
              <a:t>Hi, </a:t>
            </a:r>
            <a:r>
              <a:rPr lang="en-US" sz="2800" dirty="0" err="1"/>
              <a:t>Phong</a:t>
            </a:r>
            <a:r>
              <a:rPr lang="en-US" sz="28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Duy</a:t>
            </a:r>
            <a:r>
              <a:rPr lang="en-US" sz="2800" b="1" i="1" dirty="0"/>
              <a:t>: </a:t>
            </a:r>
            <a:r>
              <a:rPr lang="en-US" sz="28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And a new uniform, </a:t>
            </a:r>
            <a:r>
              <a:rPr lang="en-US" sz="2800" dirty="0" err="1"/>
              <a:t>Duy</a:t>
            </a:r>
            <a:r>
              <a:rPr lang="en-US" sz="28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Duy</a:t>
            </a:r>
            <a:r>
              <a:rPr lang="en-US" sz="2800" b="1" i="1" dirty="0"/>
              <a:t>: </a:t>
            </a:r>
            <a:r>
              <a:rPr lang="en-US" sz="2800" dirty="0"/>
              <a:t>Thanks, </a:t>
            </a:r>
            <a:r>
              <a:rPr lang="en-US" sz="2800" dirty="0" err="1"/>
              <a:t>Phong</a:t>
            </a:r>
            <a:r>
              <a:rPr lang="en-US" sz="28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800" b="1" i="1" dirty="0" err="1"/>
              <a:t>Phong</a:t>
            </a:r>
            <a:r>
              <a:rPr lang="en-US" sz="2800" b="1" i="1" dirty="0"/>
              <a:t>: </a:t>
            </a:r>
            <a:r>
              <a:rPr lang="en-US" sz="2800" dirty="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7565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4579" y="359895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4438" y="3341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4055" y="1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35831"/>
              </p:ext>
            </p:extLst>
          </p:nvPr>
        </p:nvGraphicFramePr>
        <p:xfrm>
          <a:off x="2571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is </a:t>
                      </a:r>
                      <a:r>
                        <a:rPr lang="en-US" sz="2800" dirty="0" err="1"/>
                        <a:t>Phong’s</a:t>
                      </a:r>
                      <a:r>
                        <a:rPr lang="en-US" sz="2800" dirty="0"/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883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</TotalTime>
  <Words>1602</Words>
  <Application>Microsoft Office PowerPoint</Application>
  <PresentationFormat>Widescreen</PresentationFormat>
  <Paragraphs>228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FPTSHOP</cp:lastModifiedBy>
  <cp:revision>207</cp:revision>
  <dcterms:created xsi:type="dcterms:W3CDTF">2020-12-09T02:04:09Z</dcterms:created>
  <dcterms:modified xsi:type="dcterms:W3CDTF">2023-09-11T10:54:00Z</dcterms:modified>
</cp:coreProperties>
</file>