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2"/>
  </p:notesMasterIdLst>
  <p:sldIdLst>
    <p:sldId id="338" r:id="rId2"/>
    <p:sldId id="340" r:id="rId3"/>
    <p:sldId id="342" r:id="rId4"/>
    <p:sldId id="256" r:id="rId5"/>
    <p:sldId id="337" r:id="rId6"/>
    <p:sldId id="316" r:id="rId7"/>
    <p:sldId id="331" r:id="rId8"/>
    <p:sldId id="347" r:id="rId9"/>
    <p:sldId id="348" r:id="rId10"/>
    <p:sldId id="276" r:id="rId11"/>
    <p:sldId id="298" r:id="rId12"/>
    <p:sldId id="332" r:id="rId13"/>
    <p:sldId id="327" r:id="rId14"/>
    <p:sldId id="333" r:id="rId15"/>
    <p:sldId id="334" r:id="rId16"/>
    <p:sldId id="325" r:id="rId17"/>
    <p:sldId id="344" r:id="rId18"/>
    <p:sldId id="313" r:id="rId19"/>
    <p:sldId id="343" r:id="rId20"/>
    <p:sldId id="349" r:id="rId21"/>
    <p:sldId id="351" r:id="rId22"/>
    <p:sldId id="350" r:id="rId23"/>
    <p:sldId id="352" r:id="rId24"/>
    <p:sldId id="353" r:id="rId25"/>
    <p:sldId id="354" r:id="rId26"/>
    <p:sldId id="355" r:id="rId27"/>
    <p:sldId id="358" r:id="rId28"/>
    <p:sldId id="314" r:id="rId29"/>
    <p:sldId id="336" r:id="rId30"/>
    <p:sldId id="34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0702A"/>
    <a:srgbClr val="7192A9"/>
    <a:srgbClr val="EF4B66"/>
    <a:srgbClr val="FBCDCD"/>
    <a:srgbClr val="F7A5A5"/>
    <a:srgbClr val="F37D91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0" autoAdjust="0"/>
    <p:restoredTop sz="94640"/>
  </p:normalViewPr>
  <p:slideViewPr>
    <p:cSldViewPr snapToGrid="0" showGuides="1">
      <p:cViewPr varScale="1">
        <p:scale>
          <a:sx n="66" d="100"/>
          <a:sy n="66" d="100"/>
        </p:scale>
        <p:origin x="64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8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3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30</a:t>
            </a:fld>
            <a:endParaRPr lang="en-US" sz="12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975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57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7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8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7EAE6-23DF-4DC8-B110-6C551B536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4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2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5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7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4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8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6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7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3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3.xml"/><Relationship Id="rId7" Type="http://schemas.openxmlformats.org/officeDocument/2006/relationships/slide" Target="slide2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46643" y="826364"/>
            <a:ext cx="9698713" cy="104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6000" b="1" dirty="0">
              <a:solidFill>
                <a:srgbClr val="FF00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06508"/>
            <a:ext cx="91041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860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833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93944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E6E78E-CE7E-F207-E54F-A6485706F663}"/>
              </a:ext>
            </a:extLst>
          </p:cNvPr>
          <p:cNvSpPr/>
          <p:nvPr/>
        </p:nvSpPr>
        <p:spPr>
          <a:xfrm>
            <a:off x="2553415" y="1837081"/>
            <a:ext cx="6849036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</a:rPr>
              <a:t>love		like		detest		fancy</a:t>
            </a:r>
          </a:p>
          <a:p>
            <a:r>
              <a:rPr lang="x-none" sz="2800" dirty="0">
                <a:solidFill>
                  <a:schemeClr val="tx1"/>
                </a:solidFill>
              </a:rPr>
              <a:t>dislike		enjoy		hate		prefer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2962FB6-A075-B9B4-1988-20E589D7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25797"/>
              </p:ext>
            </p:extLst>
          </p:nvPr>
        </p:nvGraphicFramePr>
        <p:xfrm>
          <a:off x="2030095" y="3014502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123066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3229596"/>
                    </a:ext>
                  </a:extLst>
                </a:gridCol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1815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endParaRPr lang="x-non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28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1A98B3-EAFF-D1E6-2465-5D366F51C72A}"/>
              </a:ext>
            </a:extLst>
          </p:cNvPr>
          <p:cNvSpPr txBox="1"/>
          <p:nvPr/>
        </p:nvSpPr>
        <p:spPr>
          <a:xfrm>
            <a:off x="3424602" y="415750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detest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8A021-1678-8324-08AD-FE8682808893}"/>
              </a:ext>
            </a:extLst>
          </p:cNvPr>
          <p:cNvSpPr txBox="1"/>
          <p:nvPr/>
        </p:nvSpPr>
        <p:spPr>
          <a:xfrm>
            <a:off x="3424602" y="466842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fancy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61BE7-3F8E-0DFA-A662-CB34C5AC55A0}"/>
              </a:ext>
            </a:extLst>
          </p:cNvPr>
          <p:cNvSpPr txBox="1"/>
          <p:nvPr/>
        </p:nvSpPr>
        <p:spPr>
          <a:xfrm>
            <a:off x="3424602" y="519164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dislike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13953-3299-66AF-2775-518BBEF43193}"/>
              </a:ext>
            </a:extLst>
          </p:cNvPr>
          <p:cNvSpPr txBox="1"/>
          <p:nvPr/>
        </p:nvSpPr>
        <p:spPr>
          <a:xfrm>
            <a:off x="3424602" y="570256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enjoy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C633A-7A96-B407-FF57-657D6409EBB2}"/>
              </a:ext>
            </a:extLst>
          </p:cNvPr>
          <p:cNvSpPr txBox="1"/>
          <p:nvPr/>
        </p:nvSpPr>
        <p:spPr>
          <a:xfrm>
            <a:off x="7383108" y="415750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love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5ABA3-09CB-00E4-FFD3-E2E3CF7417B7}"/>
              </a:ext>
            </a:extLst>
          </p:cNvPr>
          <p:cNvSpPr txBox="1"/>
          <p:nvPr/>
        </p:nvSpPr>
        <p:spPr>
          <a:xfrm>
            <a:off x="7383108" y="466842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like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961767-ED98-5E66-A9C3-67B2C2CF8E49}"/>
              </a:ext>
            </a:extLst>
          </p:cNvPr>
          <p:cNvSpPr txBox="1"/>
          <p:nvPr/>
        </p:nvSpPr>
        <p:spPr>
          <a:xfrm>
            <a:off x="7383108" y="519164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hate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8E8032-AD8E-631C-FB54-C7761CA9996D}"/>
              </a:ext>
            </a:extLst>
          </p:cNvPr>
          <p:cNvSpPr txBox="1"/>
          <p:nvPr/>
        </p:nvSpPr>
        <p:spPr>
          <a:xfrm>
            <a:off x="7383108" y="570256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prefer</a:t>
            </a:r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13163" y="2939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8555" y="293938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2800" b="1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2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949" y="1912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49577" y="959844"/>
            <a:ext cx="107572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love ______, so in my leisure time, I go to some villages near Ha </a:t>
            </a:r>
            <a:r>
              <a:rPr lang="en-US" sz="3200" dirty="0" err="1">
                <a:effectLst/>
              </a:rPr>
              <a:t>Noi</a:t>
            </a:r>
            <a:r>
              <a:rPr lang="en-US" sz="3200" dirty="0">
                <a:effectLst/>
              </a:rPr>
              <a:t> to relax and enjoy the outdoors.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		B. travelled 		C. to travel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Tom enjoys ______ puzzles, especially Sudoku.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A. doing 			B. do 			C. to do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49995" y="2623236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65949" y="476134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3327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247" y="33277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933" y="230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471311" y="938022"/>
            <a:ext cx="10906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3.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When do you like ______ TV?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</a:t>
            </a:r>
            <a:r>
              <a:rPr lang="en-US" sz="3200" b="0">
                <a:effectLst/>
              </a:rPr>
              <a:t>. </a:t>
            </a:r>
            <a:r>
              <a:rPr lang="en-US" sz="3200">
                <a:effectLst/>
              </a:rPr>
              <a:t>watched </a:t>
            </a:r>
            <a:r>
              <a:rPr lang="en-US" sz="3200" dirty="0">
                <a:effectLst/>
              </a:rPr>
              <a:t>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watch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C. </a:t>
            </a:r>
            <a:r>
              <a:rPr lang="en-US" sz="3200">
                <a:effectLst/>
              </a:rPr>
              <a:t>to watch 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4</a:t>
            </a:r>
            <a:r>
              <a:rPr lang="en-US" sz="3200" b="1">
                <a:solidFill>
                  <a:srgbClr val="E0702A"/>
                </a:solidFill>
                <a:effectLst/>
              </a:rPr>
              <a:t>.</a:t>
            </a:r>
            <a:r>
              <a:rPr lang="en-US" sz="3200" b="1">
                <a:effectLst/>
              </a:rPr>
              <a:t> </a:t>
            </a:r>
            <a:r>
              <a:rPr lang="en-US" sz="3200">
                <a:effectLst/>
              </a:rPr>
              <a:t>Do </a:t>
            </a:r>
            <a:r>
              <a:rPr lang="en-US" sz="3200" dirty="0">
                <a:effectLst/>
              </a:rPr>
              <a:t>you fancy ______ to the cinema this weekend?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go 	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going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go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5.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I detest ______. I think it’s cruel to harm animals.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hunting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B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hunt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hunt </a:t>
            </a:r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5E776D-F8EE-8B19-2613-146C607484AF}"/>
              </a:ext>
            </a:extLst>
          </p:cNvPr>
          <p:cNvSpPr/>
          <p:nvPr/>
        </p:nvSpPr>
        <p:spPr>
          <a:xfrm>
            <a:off x="7703113" y="1848977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4015986" y="331439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F8060F-BBE0-569A-FAC2-C4DC8872BD71}"/>
              </a:ext>
            </a:extLst>
          </p:cNvPr>
          <p:cNvSpPr/>
          <p:nvPr/>
        </p:nvSpPr>
        <p:spPr>
          <a:xfrm>
            <a:off x="374898" y="4767836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50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5750" y="300492"/>
            <a:ext cx="101577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3144" y="3673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929" y="2646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889618E-6489-7496-E0E6-164C03F4C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1025539" y="3908492"/>
            <a:ext cx="2983482" cy="19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>
            <a:extLst>
              <a:ext uri="{FF2B5EF4-FFF2-40B4-BE49-F238E27FC236}">
                <a16:creationId xmlns:a16="http://schemas.microsoft.com/office/drawing/2014/main" id="{F466D2DF-EE0E-4154-557B-ADBE08DE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12" y="1256874"/>
            <a:ext cx="3110080" cy="1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61452" y="1642059"/>
            <a:ext cx="7495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Mark ___________________________. (like)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656708" y="4478915"/>
            <a:ext cx="699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The </a:t>
            </a:r>
            <a:r>
              <a:rPr lang="en-US" sz="3200">
                <a:effectLst/>
              </a:rPr>
              <a:t>girls ____________. </a:t>
            </a:r>
            <a:r>
              <a:rPr lang="en-US" sz="3200" dirty="0">
                <a:effectLst/>
              </a:rPr>
              <a:t>(enjoy)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1624950" y="1622746"/>
            <a:ext cx="577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likes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s</a:t>
            </a:r>
            <a:r>
              <a:rPr lang="en-US" sz="3200">
                <a:solidFill>
                  <a:srgbClr val="FF0000"/>
                </a:solidFill>
                <a:effectLst/>
              </a:rPr>
              <a:t>urfing / </a:t>
            </a:r>
            <a:r>
              <a:rPr lang="en-US" sz="3200" dirty="0">
                <a:solidFill>
                  <a:srgbClr val="FF0000"/>
                </a:solidFill>
                <a:effectLst/>
              </a:rPr>
              <a:t>to surf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611362" y="4478915"/>
            <a:ext cx="259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knitting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3384" y="289750"/>
            <a:ext cx="10298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0779" y="358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564" y="255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603760" y="1830615"/>
            <a:ext cx="6716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>
                <a:effectLst/>
              </a:rPr>
              <a:t>. My cousin __________</a:t>
            </a:r>
            <a:r>
              <a:rPr lang="en-US" sz="3200" dirty="0"/>
              <a:t>____</a:t>
            </a:r>
            <a:r>
              <a:rPr lang="en-US" sz="3200" dirty="0">
                <a:effectLst/>
              </a:rPr>
              <a:t>. (dislike)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272562" y="3913010"/>
            <a:ext cx="768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4. </a:t>
            </a:r>
            <a:r>
              <a:rPr lang="en-US" sz="3200" dirty="0">
                <a:effectLst/>
              </a:rPr>
              <a:t>My father________________________. (</a:t>
            </a:r>
            <a:r>
              <a:rPr lang="en-US" sz="3200" dirty="0"/>
              <a:t>hate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2883226" y="1839407"/>
            <a:ext cx="300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dislikes cooking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428292" y="3904218"/>
            <a:ext cx="489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hates going / to go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AD94-47CB-01C5-1755-4EEB27B7B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40" y="1216628"/>
            <a:ext cx="3206710" cy="2127955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>
            <a:extLst>
              <a:ext uri="{FF2B5EF4-FFF2-40B4-BE49-F238E27FC236}">
                <a16:creationId xmlns:a16="http://schemas.microsoft.com/office/drawing/2014/main" id="{12D476EE-29C9-3FA3-D2A6-4B8A0F52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814982" y="3913010"/>
            <a:ext cx="302363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4912" y="272783"/>
            <a:ext cx="102104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2307" y="33962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092" y="2369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413176" y="1812143"/>
            <a:ext cx="7313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Tom and his sister ______________________. (</a:t>
            </a:r>
            <a:r>
              <a:rPr lang="en-US" sz="3200" dirty="0"/>
              <a:t>prefer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369216" y="2330472"/>
            <a:ext cx="4902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prefer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doing / </a:t>
            </a:r>
            <a:r>
              <a:rPr lang="en-US" sz="3200" dirty="0">
                <a:solidFill>
                  <a:srgbClr val="FF0000"/>
                </a:solidFill>
              </a:rPr>
              <a:t>to do puzzles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C1676C-1C02-6C7F-3AE8-3613235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23" y="1277552"/>
            <a:ext cx="3818965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90" y="358098"/>
            <a:ext cx="60450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358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55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16241"/>
              </p:ext>
            </p:extLst>
          </p:nvPr>
        </p:nvGraphicFramePr>
        <p:xfrm>
          <a:off x="2640780" y="1058122"/>
          <a:ext cx="6747302" cy="4119676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695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51267"/>
                  </a:ext>
                </a:extLst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9244" name="Picture 28" descr="Green sad icon - Free green emoticon icons">
            <a:extLst>
              <a:ext uri="{FF2B5EF4-FFF2-40B4-BE49-F238E27FC236}">
                <a16:creationId xmlns:a16="http://schemas.microsoft.com/office/drawing/2014/main" id="{A70872AD-60C0-3CD0-EA1D-33A2AC02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5" y="1946290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>
            <a:extLst>
              <a:ext uri="{FF2B5EF4-FFF2-40B4-BE49-F238E27FC236}">
                <a16:creationId xmlns:a16="http://schemas.microsoft.com/office/drawing/2014/main" id="{F6A5F992-EC34-9C95-600D-BCE80CCD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73" y="1946290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554663"/>
              </p:ext>
            </p:extLst>
          </p:nvPr>
        </p:nvGraphicFramePr>
        <p:xfrm>
          <a:off x="1078804" y="1755242"/>
          <a:ext cx="9632834" cy="1935480"/>
        </p:xfrm>
        <a:graphic>
          <a:graphicData uri="http://schemas.openxmlformats.org/drawingml/2006/table">
            <a:tbl>
              <a:tblPr/>
              <a:tblGrid>
                <a:gridCol w="4816417">
                  <a:extLst>
                    <a:ext uri="{9D8B030D-6E8A-4147-A177-3AD203B41FA5}">
                      <a16:colId xmlns:a16="http://schemas.microsoft.com/office/drawing/2014/main" val="2177569561"/>
                    </a:ext>
                  </a:extLst>
                </a:gridCol>
                <a:gridCol w="4816417">
                  <a:extLst>
                    <a:ext uri="{9D8B030D-6E8A-4147-A177-3AD203B41FA5}">
                      <a16:colId xmlns:a16="http://schemas.microsoft.com/office/drawing/2014/main" val="29718040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like </a:t>
                      </a:r>
                      <a:r>
                        <a:rPr lang="en-US" sz="2800" b="1" dirty="0">
                          <a:effectLst/>
                        </a:rPr>
                        <a:t>messaging friends</a:t>
                      </a:r>
                      <a:r>
                        <a:rPr lang="en-US" sz="2800" b="0" dirty="0">
                          <a:effectLst/>
                        </a:rPr>
                        <a:t>.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dislike </a:t>
                      </a:r>
                      <a:r>
                        <a:rPr lang="en-US" sz="2800" b="1" dirty="0">
                          <a:effectLst/>
                        </a:rPr>
                        <a:t>doing puzzles</a:t>
                      </a:r>
                      <a:r>
                        <a:rPr lang="en-US" sz="2800" b="0" dirty="0">
                          <a:effectLst/>
                        </a:rPr>
                        <a:t>.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1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prefer </a:t>
                      </a:r>
                      <a:r>
                        <a:rPr lang="en-US" sz="2800" b="1" dirty="0">
                          <a:effectLst/>
                        </a:rPr>
                        <a:t>cooking</a:t>
                      </a:r>
                      <a:r>
                        <a:rPr lang="en-US" sz="2800" b="0" dirty="0">
                          <a:effectLst/>
                        </a:rPr>
                        <a:t>.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effectLst/>
                        </a:rPr>
                        <a:t>I hate </a:t>
                      </a:r>
                      <a:r>
                        <a:rPr lang="en-US" sz="2800" b="1" dirty="0">
                          <a:effectLst/>
                        </a:rPr>
                        <a:t>knitting</a:t>
                      </a:r>
                      <a:r>
                        <a:rPr lang="vi-VN" sz="2800" b="0" dirty="0">
                          <a:effectLst/>
                        </a:rPr>
                        <a:t>.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99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nn-NO" sz="2800" b="0" dirty="0">
                          <a:effectLst/>
                        </a:rPr>
                        <a:t>I love </a:t>
                      </a:r>
                      <a:r>
                        <a:rPr lang="nn-NO" sz="2800" b="1" dirty="0">
                          <a:effectLst/>
                        </a:rPr>
                        <a:t>singing</a:t>
                      </a:r>
                      <a:r>
                        <a:rPr lang="nn-NO" sz="2800" b="0" dirty="0">
                          <a:effectLst/>
                        </a:rPr>
                        <a:t>.</a:t>
                      </a:r>
                    </a:p>
                    <a:p>
                      <a:pPr fontAlgn="t"/>
                      <a:endParaRPr lang="nn-NO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detest </a:t>
                      </a:r>
                      <a:r>
                        <a:rPr lang="en-US" sz="2800" b="1" dirty="0">
                          <a:effectLst/>
                        </a:rPr>
                        <a:t>cleaning</a:t>
                      </a:r>
                      <a:r>
                        <a:rPr lang="en-US" sz="2800" b="1" baseline="0" dirty="0">
                          <a:effectLst/>
                        </a:rPr>
                        <a:t> the floor.</a:t>
                      </a:r>
                      <a:endParaRPr lang="en-US" sz="2800" b="0" dirty="0">
                        <a:effectLst/>
                      </a:endParaRPr>
                    </a:p>
                    <a:p>
                      <a:pPr fontAlgn="t"/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4999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1590" y="376571"/>
            <a:ext cx="60450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6198" y="3765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2739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556" y="2069789"/>
            <a:ext cx="116969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groups. One mimes a leisure activity he / she likes or dislikes.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The others guess the activity by asking yes / no questions using the verbs they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078804" y="3376960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A: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C: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</a:p>
          <a:p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512" y="1271288"/>
            <a:ext cx="39198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Likes and dislikes mimes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706" b="12899"/>
          <a:stretch/>
        </p:blipFill>
        <p:spPr>
          <a:xfrm>
            <a:off x="1249608" y="1327281"/>
            <a:ext cx="1599100" cy="4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163073"/>
            <a:ext cx="55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 around the classroom and find: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67593" y="998856"/>
            <a:ext cx="4285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who…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CFA2A4-3601-FFB9-4F64-8CF80125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13245"/>
              </p:ext>
            </p:extLst>
          </p:nvPr>
        </p:nvGraphicFramePr>
        <p:xfrm>
          <a:off x="5035574" y="1764150"/>
          <a:ext cx="5964935" cy="450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461">
                  <a:extLst>
                    <a:ext uri="{9D8B030D-6E8A-4147-A177-3AD203B41FA5}">
                      <a16:colId xmlns:a16="http://schemas.microsoft.com/office/drawing/2014/main" val="3284336024"/>
                    </a:ext>
                  </a:extLst>
                </a:gridCol>
                <a:gridCol w="1351474">
                  <a:extLst>
                    <a:ext uri="{9D8B030D-6E8A-4147-A177-3AD203B41FA5}">
                      <a16:colId xmlns:a16="http://schemas.microsoft.com/office/drawing/2014/main" val="4132285911"/>
                    </a:ext>
                  </a:extLst>
                </a:gridCol>
              </a:tblGrid>
              <a:tr h="527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who…</a:t>
                      </a:r>
                      <a:endParaRPr lang="x-none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  <a:r>
                        <a:rPr lang="x-none" sz="2800" dirty="0"/>
                        <a:t>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5516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likes playing computer games.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6582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enjoys knitting.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93436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detests cooking.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8470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fancies going shopping.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939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loves doing puzzles.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26741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US" sz="2400" dirty="0"/>
                        <a:t>hates hunting.</a:t>
                      </a:r>
                      <a:endParaRPr lang="x-none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6385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dislikes watching TV.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59754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prefers going to the cinema.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8116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</p:spTree>
    <p:extLst>
      <p:ext uri="{BB962C8B-B14F-4D97-AF65-F5344CB8AC3E}">
        <p14:creationId xmlns:p14="http://schemas.microsoft.com/office/powerpoint/2010/main" val="423801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9653" y="59334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287910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732051" y="5953979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322619" y="297267"/>
            <a:ext cx="29648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PELMANISM</a:t>
            </a:r>
          </a:p>
        </p:txBody>
      </p:sp>
      <p:pic>
        <p:nvPicPr>
          <p:cNvPr id="3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43877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75063" y="5898705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2336281" y="3314102"/>
            <a:ext cx="1686548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</a:rPr>
              <a:t>doing DIY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50835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8</a:t>
            </a: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4192789" y="3310196"/>
            <a:ext cx="1681537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surfing the net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48506" y="3198809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9</a:t>
            </a: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081230" y="3284734"/>
            <a:ext cx="1757966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going shopping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52068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10</a:t>
            </a: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8012286" y="3262992"/>
            <a:ext cx="1722838" cy="109248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playing sport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965644" y="3179905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11</a:t>
            </a: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9982110" y="3287977"/>
            <a:ext cx="1692653" cy="107105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messaging friends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879220" y="3145867"/>
            <a:ext cx="1833380" cy="1351296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12</a:t>
            </a: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391601" y="3292580"/>
            <a:ext cx="1677344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cooking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63043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7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90" y="1703719"/>
            <a:ext cx="1754329" cy="1101772"/>
          </a:xfrm>
          <a:prstGeom prst="roundRect">
            <a:avLst>
              <a:gd name="adj" fmla="val 16667"/>
            </a:avLst>
          </a:prstGeom>
          <a:ln w="12700"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045" y="1665389"/>
            <a:ext cx="1778091" cy="1158573"/>
          </a:xfrm>
          <a:prstGeom prst="rect">
            <a:avLst/>
          </a:prstGeom>
        </p:spPr>
      </p:pic>
      <p:pic>
        <p:nvPicPr>
          <p:cNvPr id="57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75" y="1699842"/>
            <a:ext cx="1757374" cy="1131205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2238260" y="1674285"/>
            <a:ext cx="1746670" cy="1131205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341776" y="1646215"/>
            <a:ext cx="1839948" cy="1143029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335340" y="1646215"/>
            <a:ext cx="1846384" cy="1177747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227553" y="1646215"/>
            <a:ext cx="1775849" cy="1177747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067704" y="1638648"/>
            <a:ext cx="1864924" cy="1211351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991945" y="1651073"/>
            <a:ext cx="1808191" cy="1198926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4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863846" y="1661978"/>
            <a:ext cx="1810566" cy="1206492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5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5262" y="1707877"/>
            <a:ext cx="1764710" cy="1081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8" name="Rectangle 77"/>
          <p:cNvSpPr/>
          <p:nvPr/>
        </p:nvSpPr>
        <p:spPr>
          <a:xfrm>
            <a:off x="9738122" y="1671426"/>
            <a:ext cx="1875061" cy="1187596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837" y="251746"/>
            <a:ext cx="153599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18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54" grpId="0" animBg="1"/>
      <p:bldP spid="54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78" grpId="0" animBg="1"/>
      <p:bldP spid="7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855330" y="1131682"/>
            <a:ext cx="7609682" cy="4121254"/>
          </a:xfrm>
        </p:spPr>
        <p:txBody>
          <a:bodyPr>
            <a:normAutofit lnSpcReduction="10000"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oranges.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My sister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enjoys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meals.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prefer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English.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dislikes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books.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up early.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My sister is fond of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 to English music.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85763" indent="-385763">
              <a:lnSpc>
                <a:spcPct val="150000"/>
              </a:lnSpc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2" name="Flowchart: Merge 11"/>
          <p:cNvSpPr/>
          <p:nvPr/>
        </p:nvSpPr>
        <p:spPr>
          <a:xfrm>
            <a:off x="5233480" y="6410525"/>
            <a:ext cx="1507787" cy="50584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97183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78059" y="1466715"/>
            <a:ext cx="4673600" cy="4673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00" r="16700"/>
          <a:stretch/>
        </p:blipFill>
        <p:spPr>
          <a:xfrm>
            <a:off x="508000" y="1099226"/>
            <a:ext cx="5413717" cy="5371289"/>
          </a:xfrm>
          <a:prstGeom prst="ellipse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0" y="3524115"/>
            <a:ext cx="1117600" cy="406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/>
          <p:cNvSpPr/>
          <p:nvPr/>
        </p:nvSpPr>
        <p:spPr>
          <a:xfrm>
            <a:off x="3029829" y="3651115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3765851" y="278757"/>
            <a:ext cx="4311732" cy="523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3946" y="1618590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0" name="Heptagon 9">
            <a:hlinkClick r:id="rId3" action="ppaction://hlinksldjump"/>
          </p:cNvPr>
          <p:cNvSpPr/>
          <p:nvPr/>
        </p:nvSpPr>
        <p:spPr>
          <a:xfrm>
            <a:off x="7997549" y="3407091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Heptagon 10">
            <a:hlinkClick r:id="rId4" action="ppaction://hlinksldjump"/>
          </p:cNvPr>
          <p:cNvSpPr/>
          <p:nvPr/>
        </p:nvSpPr>
        <p:spPr>
          <a:xfrm>
            <a:off x="7997549" y="4190309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Heptagon 11">
            <a:hlinkClick r:id="rId5" action="ppaction://hlinksldjump"/>
          </p:cNvPr>
          <p:cNvSpPr/>
          <p:nvPr/>
        </p:nvSpPr>
        <p:spPr>
          <a:xfrm>
            <a:off x="9085197" y="4190310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Heptagon 12">
            <a:hlinkClick r:id="rId6" action="ppaction://hlinksldjump"/>
          </p:cNvPr>
          <p:cNvSpPr/>
          <p:nvPr/>
        </p:nvSpPr>
        <p:spPr>
          <a:xfrm>
            <a:off x="9085197" y="2623873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Heptagon 13">
            <a:hlinkClick r:id="rId7" action="ppaction://hlinksldjump"/>
          </p:cNvPr>
          <p:cNvSpPr/>
          <p:nvPr/>
        </p:nvSpPr>
        <p:spPr>
          <a:xfrm>
            <a:off x="7997549" y="2623873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Heptagon 14">
            <a:hlinkClick r:id="rId5" action="ppaction://hlinksldjump"/>
          </p:cNvPr>
          <p:cNvSpPr/>
          <p:nvPr/>
        </p:nvSpPr>
        <p:spPr>
          <a:xfrm>
            <a:off x="9085197" y="3407091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10963072" y="6470515"/>
            <a:ext cx="544749" cy="387485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23423" y="1948805"/>
            <a:ext cx="8961827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4400" dirty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I like </a:t>
            </a:r>
            <a:r>
              <a:rPr lang="en-US" sz="4400" u="sng" dirty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___________</a:t>
            </a:r>
            <a:r>
              <a:rPr lang="en-US" sz="4400" dirty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 oranges.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315" y="2085445"/>
            <a:ext cx="183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eating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6" y="1943941"/>
            <a:ext cx="9496848" cy="41212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2. My sister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enjoys </a:t>
            </a:r>
            <a:r>
              <a:rPr lang="en-US" sz="3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US" sz="3200" u="sng" dirty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meals.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6459" y="2090460"/>
            <a:ext cx="1561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cooking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They prefer </a:t>
            </a:r>
            <a:r>
              <a:rPr lang="en-US" sz="3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English.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8967" y="2356616"/>
            <a:ext cx="1561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learning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4.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dislikes </a:t>
            </a:r>
            <a:r>
              <a:rPr lang="en-US" sz="3200" u="sng" dirty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books.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3693" y="2263122"/>
            <a:ext cx="196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reading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We hate </a:t>
            </a:r>
            <a:r>
              <a:rPr lang="en-US" sz="3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_________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 early.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6315" y="2401933"/>
            <a:ext cx="181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to get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1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 lnSpcReduction="10000"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oranges.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My sister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enjoys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meals.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prefer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English.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dislikes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books.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up early.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My sister is fond of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 to English music.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85763" indent="-385763">
              <a:lnSpc>
                <a:spcPct val="150000"/>
              </a:lnSpc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5748" y="1326688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eating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7419" y="2002913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cooking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6395" y="2716634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learning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0482" y="3352553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reading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4374" y="4060341"/>
            <a:ext cx="117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to get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3741" y="4818931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listening</a:t>
            </a: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94703" y="2234720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verbs of liking and disliking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97" y="91630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120" y="1793577"/>
            <a:ext cx="8149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Prepare lesson 4: </a:t>
            </a:r>
            <a:r>
              <a:rPr lang="en-US" sz="3600" b="1" dirty="0"/>
              <a:t>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27" y="4050509"/>
            <a:ext cx="3078196" cy="24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9653" y="59334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287910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732051" y="5953979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322619" y="297267"/>
            <a:ext cx="29648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PELMANISM</a:t>
            </a:r>
          </a:p>
        </p:txBody>
      </p:sp>
      <p:pic>
        <p:nvPicPr>
          <p:cNvPr id="3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43877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75063" y="5898705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6113588" y="3120101"/>
            <a:ext cx="1686548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</a:rPr>
              <a:t>doing DIY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9955141" y="3118480"/>
            <a:ext cx="1681537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surfing the net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8005710" y="3118480"/>
            <a:ext cx="1757966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going shopping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4185176" y="3100298"/>
            <a:ext cx="1722838" cy="109248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playing sport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341776" y="3121723"/>
            <a:ext cx="1692653" cy="107105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messaging friends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2274937" y="3118480"/>
            <a:ext cx="1677344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cooking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90" y="1703719"/>
            <a:ext cx="1754329" cy="1101772"/>
          </a:xfrm>
          <a:prstGeom prst="roundRect">
            <a:avLst>
              <a:gd name="adj" fmla="val 16667"/>
            </a:avLst>
          </a:prstGeom>
          <a:ln w="12700"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045" y="1665389"/>
            <a:ext cx="1778091" cy="1158573"/>
          </a:xfrm>
          <a:prstGeom prst="rect">
            <a:avLst/>
          </a:prstGeom>
        </p:spPr>
      </p:pic>
      <p:pic>
        <p:nvPicPr>
          <p:cNvPr id="57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75" y="1699842"/>
            <a:ext cx="1757374" cy="1131205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2238260" y="1674285"/>
            <a:ext cx="1746670" cy="1131205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341776" y="1646215"/>
            <a:ext cx="1839948" cy="114302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5262" y="1707877"/>
            <a:ext cx="1764710" cy="1081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14837" y="251746"/>
            <a:ext cx="153599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6255" y="4821382"/>
            <a:ext cx="538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I like cooking.</a:t>
            </a:r>
          </a:p>
          <a:p>
            <a:r>
              <a:rPr lang="en-US" sz="2400" b="1" i="1" dirty="0"/>
              <a:t>How about you? Do you like cooking?</a:t>
            </a:r>
          </a:p>
        </p:txBody>
      </p:sp>
    </p:spTree>
    <p:extLst>
      <p:ext uri="{BB962C8B-B14F-4D97-AF65-F5344CB8AC3E}">
        <p14:creationId xmlns:p14="http://schemas.microsoft.com/office/powerpoint/2010/main" val="4149554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065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99438" y="1338240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42" y="1169844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66794" y="1451005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019BD0AE-3A67-78BA-67DD-D48C0B75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42" y="2132277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31243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4BEF36-E73C-12AC-DC0F-D693F64BDF6B}"/>
              </a:ext>
            </a:extLst>
          </p:cNvPr>
          <p:cNvSpPr/>
          <p:nvPr/>
        </p:nvSpPr>
        <p:spPr>
          <a:xfrm>
            <a:off x="487067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</a:p>
        </p:txBody>
      </p:sp>
      <p:pic>
        <p:nvPicPr>
          <p:cNvPr id="1026" name="Picture 2" descr="Pink, like, thumb up Icon in Gesture">
            <a:extLst>
              <a:ext uri="{FF2B5EF4-FFF2-40B4-BE49-F238E27FC236}">
                <a16:creationId xmlns:a16="http://schemas.microsoft.com/office/drawing/2014/main" id="{7F988AF9-A90D-7C86-F677-54E7932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9" y="2489763"/>
            <a:ext cx="1817365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CEB066-5261-EF6D-D8D9-A36F8CEF7739}"/>
              </a:ext>
            </a:extLst>
          </p:cNvPr>
          <p:cNvSpPr/>
          <p:nvPr/>
        </p:nvSpPr>
        <p:spPr>
          <a:xfrm>
            <a:off x="7363014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75D51B4B-178E-BB9B-A568-11F48F0AE93F}"/>
              </a:ext>
            </a:extLst>
          </p:cNvPr>
          <p:cNvSpPr/>
          <p:nvPr/>
        </p:nvSpPr>
        <p:spPr>
          <a:xfrm>
            <a:off x="5147864" y="2487995"/>
            <a:ext cx="1802581" cy="95684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812A8-35D2-9BD1-005A-6D50586B40B8}"/>
              </a:ext>
            </a:extLst>
          </p:cNvPr>
          <p:cNvSpPr txBox="1"/>
          <p:nvPr/>
        </p:nvSpPr>
        <p:spPr>
          <a:xfrm>
            <a:off x="372590" y="4847617"/>
            <a:ext cx="1144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liking are used to express </a:t>
            </a:r>
            <a:r>
              <a:rPr lang="en-US" sz="4000" b="1" dirty="0"/>
              <a:t>positive</a:t>
            </a:r>
            <a:r>
              <a:rPr lang="en-US" sz="4000" dirty="0"/>
              <a:t> attitudes towards people or things.</a:t>
            </a: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18634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0FA571-29A8-B0F5-9D1A-DF73B1BA59C5}"/>
              </a:ext>
            </a:extLst>
          </p:cNvPr>
          <p:cNvSpPr/>
          <p:nvPr/>
        </p:nvSpPr>
        <p:spPr>
          <a:xfrm>
            <a:off x="999485" y="686288"/>
            <a:ext cx="3909087" cy="2271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</a:p>
        </p:txBody>
      </p:sp>
      <p:pic>
        <p:nvPicPr>
          <p:cNvPr id="1028" name="Picture 4" descr="Pink, unlike Icon">
            <a:extLst>
              <a:ext uri="{FF2B5EF4-FFF2-40B4-BE49-F238E27FC236}">
                <a16:creationId xmlns:a16="http://schemas.microsoft.com/office/drawing/2014/main" id="{36FB2FA8-D999-A5FA-F687-C2C0AC42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74" y="1423740"/>
            <a:ext cx="1400899" cy="1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F6834652-379E-3212-F94D-F63C89C15A4D}"/>
              </a:ext>
            </a:extLst>
          </p:cNvPr>
          <p:cNvSpPr/>
          <p:nvPr/>
        </p:nvSpPr>
        <p:spPr>
          <a:xfrm>
            <a:off x="5130084" y="1363754"/>
            <a:ext cx="1517710" cy="737572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7678DA-CC4C-824B-7521-6F07FC38AB96}"/>
              </a:ext>
            </a:extLst>
          </p:cNvPr>
          <p:cNvSpPr/>
          <p:nvPr/>
        </p:nvSpPr>
        <p:spPr>
          <a:xfrm>
            <a:off x="6834138" y="686288"/>
            <a:ext cx="4128533" cy="2271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</a:p>
          <a:p>
            <a:pPr algn="ctr"/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</a:p>
          <a:p>
            <a:pPr algn="ctr"/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3478B-BD8A-7347-847E-D69E710F7018}"/>
              </a:ext>
            </a:extLst>
          </p:cNvPr>
          <p:cNvSpPr txBox="1"/>
          <p:nvPr/>
        </p:nvSpPr>
        <p:spPr>
          <a:xfrm>
            <a:off x="128612" y="3426635"/>
            <a:ext cx="1169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disliking are used to express </a:t>
            </a:r>
            <a:r>
              <a:rPr lang="en-US" sz="4000" b="1" dirty="0"/>
              <a:t>negative</a:t>
            </a:r>
            <a:r>
              <a:rPr lang="en-US" sz="4000" dirty="0"/>
              <a:t> attitudes towards people or things.</a:t>
            </a: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1" y="96788"/>
            <a:ext cx="2669016" cy="19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3032421" y="917775"/>
            <a:ext cx="8670052" cy="38422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verbs of liking and disliking can be followed by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only.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dislike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surfing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 net.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are followed by both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and 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hronicaPro"/>
            </a:endParaRPr>
          </a:p>
          <a:p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hronicaPro"/>
              </a:rPr>
              <a:t>    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BookIt"/>
              </a:rPr>
              <a:t>to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-infinitives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I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love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going / to go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to the cinema.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6327" y="306187"/>
            <a:ext cx="12013915" cy="5851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* </a:t>
            </a:r>
            <a:r>
              <a:rPr lang="en-US" sz="3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Verbs of liking </a:t>
            </a:r>
          </a:p>
          <a:p>
            <a:pPr>
              <a:buNone/>
            </a:pP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Adore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Love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Like, enjoy, fancy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Don’t mind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phiền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ghét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Detest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căm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ghét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6127102" y="3653710"/>
            <a:ext cx="388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25881" y="2867948"/>
            <a:ext cx="312033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 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Gerund </a:t>
            </a:r>
          </a:p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(V-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293284" y="504965"/>
            <a:ext cx="2784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Degree</a:t>
            </a:r>
          </a:p>
        </p:txBody>
      </p:sp>
      <p:sp>
        <p:nvSpPr>
          <p:cNvPr id="7" name="Isosceles Triangle 6"/>
          <p:cNvSpPr/>
          <p:nvPr/>
        </p:nvSpPr>
        <p:spPr>
          <a:xfrm flipH="1" flipV="1">
            <a:off x="6567883" y="1794531"/>
            <a:ext cx="1066559" cy="354983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814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8085" y="599572"/>
            <a:ext cx="12013915" cy="335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Love</a:t>
            </a: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Prefer(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)                 + V-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ing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/  to Verb </a:t>
            </a: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Like</a:t>
            </a:r>
            <a:endParaRPr lang="en-US" sz="36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Hate</a:t>
            </a:r>
            <a:endParaRPr lang="en-US" sz="36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904198" y="1109610"/>
            <a:ext cx="369871" cy="2315109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813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4160</TotalTime>
  <Words>984</Words>
  <Application>Microsoft Office PowerPoint</Application>
  <PresentationFormat>Widescreen</PresentationFormat>
  <Paragraphs>222</Paragraphs>
  <Slides>30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.VnBodoniH</vt:lpstr>
      <vt:lpstr>Adobe Gothic Std B</vt:lpstr>
      <vt:lpstr>Arial</vt:lpstr>
      <vt:lpstr>Arial Black</vt:lpstr>
      <vt:lpstr>Bahnschrift Condensed</vt:lpstr>
      <vt:lpstr>Calibri</vt:lpstr>
      <vt:lpstr>Calibri Light</vt:lpstr>
      <vt:lpstr>ChronicaPro</vt:lpstr>
      <vt:lpstr>ChronicaProBookIt</vt:lpstr>
      <vt:lpstr>Myriad Pro</vt:lpstr>
      <vt:lpstr>Times New Roman</vt:lpstr>
      <vt:lpstr>VNI-Ariston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Bùi Hữu Nam</cp:lastModifiedBy>
  <cp:revision>235</cp:revision>
  <dcterms:created xsi:type="dcterms:W3CDTF">2020-12-09T02:04:09Z</dcterms:created>
  <dcterms:modified xsi:type="dcterms:W3CDTF">2025-09-08T15:01:05Z</dcterms:modified>
</cp:coreProperties>
</file>