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3" r:id="rId4"/>
    <p:sldId id="256" r:id="rId5"/>
    <p:sldId id="259" r:id="rId6"/>
    <p:sldId id="264" r:id="rId7"/>
    <p:sldId id="265" r:id="rId8"/>
    <p:sldId id="267" r:id="rId9"/>
    <p:sldId id="272" r:id="rId10"/>
    <p:sldId id="271" r:id="rId11"/>
    <p:sldId id="269" r:id="rId12"/>
    <p:sldId id="270" r:id="rId13"/>
    <p:sldId id="268" r:id="rId14"/>
    <p:sldId id="266" r:id="rId15"/>
    <p:sldId id="260" r:id="rId16"/>
    <p:sldId id="273" r:id="rId17"/>
    <p:sldId id="274" r:id="rId18"/>
    <p:sldId id="261" r:id="rId19"/>
    <p:sldId id="258"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9C0622-FD38-9F8E-5DC0-DA7A6259D3D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89871269-243F-3A7D-5F8F-C6CCC9FC1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30E6C13-4254-1009-AB39-2989C0623626}"/>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82E1766B-7FD8-32F9-441C-1BBB25835E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4DBC50-E77C-457D-878D-4E0EFB10ACE8}"/>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2664410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A84611-9F7C-56D7-838E-92403AE6BA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65121F-9249-14C4-8E4D-D86CB6DE994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534E868-2046-C347-0592-74F91F2F6BE9}"/>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ADBB3904-AEA1-BA01-AA02-9A9BC9F0B68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A84281-DFA7-B006-AFC6-5A851A9C2B53}"/>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223291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EFD7EC2-88A2-A4CC-5BD7-EF088BFAAB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544D7FA-D88B-A0D6-B6FF-721D1A4EC81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46B3B8D-5FAE-71A4-7C82-FDDFBC781449}"/>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30FCD5C8-3E88-5673-7D37-4C858059F08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044E5EE-A4BE-DB45-6051-FBC5135454A3}"/>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36214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A46386-14C3-B023-A68D-E57AAC02F2F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8A672C-627B-1283-D1A4-B1E9D82B9F9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8D105FE-7FD8-56CE-22AF-99F2D4E4D71E}"/>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E84A8EDE-7FE7-1635-2ED8-8159A8AA6D6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A742B69-FB19-F74F-AB45-4BD04CABE721}"/>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26658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181517-F260-1D58-56FB-38F52EC7F6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430CA94-68ED-7958-390F-B4B12BBBD3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76D431A-F930-2B96-E073-EEEC5B3F5F32}"/>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E4EA8724-CF71-0AED-F4FB-BC0AC2CF35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E369153-081E-23EB-4667-573542D19B9D}"/>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10388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8B72BE-F3CA-762E-E52C-DC1551CB85D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56CDB04-7D12-6966-738D-3DFF02E159B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DB244E9-C8C9-86A5-53E4-EFFD458D720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73DEA16-57B7-835B-7A4E-15B04B4A8981}"/>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6" name="Chỗ dành sẵn cho Chân trang 5">
            <a:extLst>
              <a:ext uri="{FF2B5EF4-FFF2-40B4-BE49-F238E27FC236}">
                <a16:creationId xmlns:a16="http://schemas.microsoft.com/office/drawing/2014/main" id="{6574DA71-D063-4F05-E5A0-674E7EC6F37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807B1C6-084D-87B8-F8A9-B1ED6A544A44}"/>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380747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4BF4B6-A684-18AC-FE68-83042B36B71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E30A2E2-1056-DEFE-24BB-56B064084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98A04AE-49D9-E553-EB21-691F2BC8C08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17B8944-C687-5048-D16D-301C50270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A01001B-0524-FC82-5E3F-34A0FF43DC4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D8A98EB-E352-C2B2-0A3A-186F5E3577A8}"/>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8" name="Chỗ dành sẵn cho Chân trang 7">
            <a:extLst>
              <a:ext uri="{FF2B5EF4-FFF2-40B4-BE49-F238E27FC236}">
                <a16:creationId xmlns:a16="http://schemas.microsoft.com/office/drawing/2014/main" id="{0C492651-06D4-373B-3F0A-62B44BA0A4B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BADAA19-DE2D-10BB-C9A9-62F5B6E85240}"/>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336896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BCD6A2-9685-4DA7-8DF8-15C8B77B777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97A24CB-C12C-FD96-AE6A-57E2B4D39F37}"/>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4" name="Chỗ dành sẵn cho Chân trang 3">
            <a:extLst>
              <a:ext uri="{FF2B5EF4-FFF2-40B4-BE49-F238E27FC236}">
                <a16:creationId xmlns:a16="http://schemas.microsoft.com/office/drawing/2014/main" id="{2607AF49-8B48-3489-66F7-10B6AE23B82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8F161BA-9731-B438-4409-10B906EBC856}"/>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421628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170F226-3ED6-E691-F82A-4CA1AB71B385}"/>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3" name="Chỗ dành sẵn cho Chân trang 2">
            <a:extLst>
              <a:ext uri="{FF2B5EF4-FFF2-40B4-BE49-F238E27FC236}">
                <a16:creationId xmlns:a16="http://schemas.microsoft.com/office/drawing/2014/main" id="{A27D74AA-274C-F44B-B537-A0BC1A6F6A1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E85A16C-275D-792A-E15C-54BC0A297ADB}"/>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152707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C47D7F-CEA6-98D6-8258-E1BB9FF9D6C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CC3B41D-D124-B8DA-585F-E05158849A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E09F8-9D29-7A09-36B4-E900132B5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9CF48D-B340-C1A7-E12E-05641854EDCB}"/>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6" name="Chỗ dành sẵn cho Chân trang 5">
            <a:extLst>
              <a:ext uri="{FF2B5EF4-FFF2-40B4-BE49-F238E27FC236}">
                <a16:creationId xmlns:a16="http://schemas.microsoft.com/office/drawing/2014/main" id="{F6522B22-5AAB-BADC-3A89-57738D53A56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5D08460-9564-F5B3-E667-D67EE9E6FFAA}"/>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124091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12B9C8-27B3-DA9A-D970-A58477E2544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E71F380-ABA0-9EFB-B723-B013F121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7E328C0-1C6D-FF0C-6AF3-38C3FC653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CE3EF8-6FD6-4C45-94E9-A7ABCD839574}"/>
              </a:ext>
            </a:extLst>
          </p:cNvPr>
          <p:cNvSpPr>
            <a:spLocks noGrp="1"/>
          </p:cNvSpPr>
          <p:nvPr>
            <p:ph type="dt" sz="half" idx="10"/>
          </p:nvPr>
        </p:nvSpPr>
        <p:spPr/>
        <p:txBody>
          <a:bodyPr/>
          <a:lstStyle/>
          <a:p>
            <a:fld id="{92D4080F-9CE9-4428-A214-FE0181AAA802}" type="datetimeFigureOut">
              <a:rPr lang="en-US" smtClean="0"/>
              <a:t>10/9/2023</a:t>
            </a:fld>
            <a:endParaRPr lang="en-US"/>
          </a:p>
        </p:txBody>
      </p:sp>
      <p:sp>
        <p:nvSpPr>
          <p:cNvPr id="6" name="Chỗ dành sẵn cho Chân trang 5">
            <a:extLst>
              <a:ext uri="{FF2B5EF4-FFF2-40B4-BE49-F238E27FC236}">
                <a16:creationId xmlns:a16="http://schemas.microsoft.com/office/drawing/2014/main" id="{BE03E377-7EA3-BEF1-3DDD-D47B848D3B7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59DE418-969D-931A-E80D-ADD405B1CEEF}"/>
              </a:ext>
            </a:extLst>
          </p:cNvPr>
          <p:cNvSpPr>
            <a:spLocks noGrp="1"/>
          </p:cNvSpPr>
          <p:nvPr>
            <p:ph type="sldNum" sz="quarter" idx="12"/>
          </p:nvPr>
        </p:nvSpPr>
        <p:spPr/>
        <p:txBody>
          <a:bodyPr/>
          <a:lstStyle/>
          <a:p>
            <a:fld id="{C47C40E1-4FB5-4400-9474-6298D8EFE700}" type="slidenum">
              <a:rPr lang="en-US" smtClean="0"/>
              <a:t>‹#›</a:t>
            </a:fld>
            <a:endParaRPr lang="en-US"/>
          </a:p>
        </p:txBody>
      </p:sp>
    </p:spTree>
    <p:extLst>
      <p:ext uri="{BB962C8B-B14F-4D97-AF65-F5344CB8AC3E}">
        <p14:creationId xmlns:p14="http://schemas.microsoft.com/office/powerpoint/2010/main" val="425968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60FF7F8-BC35-35E6-E790-B0A0033EC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D60E77D-A3FD-1C79-9657-6DD72315A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4A4C90-0676-CA75-5057-CD1455078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4080F-9CE9-4428-A214-FE0181AAA802}" type="datetimeFigureOut">
              <a:rPr lang="en-US" smtClean="0"/>
              <a:t>10/9/2023</a:t>
            </a:fld>
            <a:endParaRPr lang="en-US"/>
          </a:p>
        </p:txBody>
      </p:sp>
      <p:sp>
        <p:nvSpPr>
          <p:cNvPr id="5" name="Chỗ dành sẵn cho Chân trang 4">
            <a:extLst>
              <a:ext uri="{FF2B5EF4-FFF2-40B4-BE49-F238E27FC236}">
                <a16:creationId xmlns:a16="http://schemas.microsoft.com/office/drawing/2014/main" id="{1DDE86CB-BB9B-B02A-605C-62C281AB5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BA1C9B4-B076-28FC-26B0-79181130E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C40E1-4FB5-4400-9474-6298D8EFE700}" type="slidenum">
              <a:rPr lang="en-US" smtClean="0"/>
              <a:t>‹#›</a:t>
            </a:fld>
            <a:endParaRPr lang="en-US"/>
          </a:p>
        </p:txBody>
      </p:sp>
    </p:spTree>
    <p:extLst>
      <p:ext uri="{BB962C8B-B14F-4D97-AF65-F5344CB8AC3E}">
        <p14:creationId xmlns:p14="http://schemas.microsoft.com/office/powerpoint/2010/main" val="1842716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A4F14562-52A5-3D04-5A7B-6C653A0C9575}"/>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Khởi Động</a:t>
            </a:r>
          </a:p>
        </p:txBody>
      </p:sp>
    </p:spTree>
    <p:extLst>
      <p:ext uri="{BB962C8B-B14F-4D97-AF65-F5344CB8AC3E}">
        <p14:creationId xmlns:p14="http://schemas.microsoft.com/office/powerpoint/2010/main" val="6276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CF8ECC7A-B5AD-85B2-3AEF-08EA7E90262B}"/>
              </a:ext>
            </a:extLst>
          </p:cNvPr>
          <p:cNvSpPr>
            <a:spLocks noGrp="1"/>
          </p:cNvSpPr>
          <p:nvPr>
            <p:ph type="title"/>
          </p:nvPr>
        </p:nvSpPr>
        <p:spPr>
          <a:xfrm>
            <a:off x="838200" y="365125"/>
            <a:ext cx="10515600" cy="1325563"/>
          </a:xfrm>
        </p:spPr>
        <p:txBody>
          <a:bodyPr>
            <a:normAutofit/>
          </a:bodyPr>
          <a:lstStyle/>
          <a:p>
            <a:r>
              <a:rPr lang="en-US" sz="5400" dirty="0"/>
              <a:t>Câu hỏi:</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97976093-E4CF-15F9-43B0-6CFD73B4F262}"/>
              </a:ext>
            </a:extLst>
          </p:cNvPr>
          <p:cNvSpPr>
            <a:spLocks noGrp="1"/>
          </p:cNvSpPr>
          <p:nvPr>
            <p:ph idx="1"/>
          </p:nvPr>
        </p:nvSpPr>
        <p:spPr>
          <a:xfrm>
            <a:off x="838200" y="1929384"/>
            <a:ext cx="10515600" cy="4251960"/>
          </a:xfrm>
        </p:spPr>
        <p:txBody>
          <a:bodyPr>
            <a:normAutofit/>
          </a:bodyPr>
          <a:lstStyle/>
          <a:p>
            <a:pPr marL="0" indent="0">
              <a:buNone/>
            </a:pPr>
            <a:r>
              <a:rPr lang="vi-VN" sz="2200" b="0" i="0" dirty="0">
                <a:effectLst/>
                <a:latin typeface="Open Sans" panose="020B0606030504020204" pitchFamily="34" charset="0"/>
              </a:rPr>
              <a:t>b, Em hãy nêu những biểu hiện của việc học tập tự giác, tích cực và chưa tự giác tích cực qua các bức tranh trên.</a:t>
            </a:r>
          </a:p>
          <a:p>
            <a:pPr marL="0" indent="0">
              <a:buNone/>
            </a:pPr>
            <a:r>
              <a:rPr lang="vi-VN" sz="2200" b="0" i="0" dirty="0">
                <a:effectLst/>
                <a:latin typeface="Open Sans" panose="020B0606030504020204" pitchFamily="34" charset="0"/>
              </a:rPr>
              <a:t>c, Em hãy kể thêm những biểu hiện khác của học tập tự giác, tích cực và chưa tự giác, tích cực mà em biết.</a:t>
            </a:r>
          </a:p>
          <a:p>
            <a:endParaRPr lang="en-US" sz="2200" dirty="0"/>
          </a:p>
        </p:txBody>
      </p:sp>
    </p:spTree>
    <p:extLst>
      <p:ext uri="{BB962C8B-B14F-4D97-AF65-F5344CB8AC3E}">
        <p14:creationId xmlns:p14="http://schemas.microsoft.com/office/powerpoint/2010/main" val="3439162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38DBA07-5FAD-8994-F1BF-48621A3C5032}"/>
              </a:ext>
            </a:extLst>
          </p:cNvPr>
          <p:cNvSpPr>
            <a:spLocks noGrp="1"/>
          </p:cNvSpPr>
          <p:nvPr>
            <p:ph type="title"/>
          </p:nvPr>
        </p:nvSpPr>
        <p:spPr>
          <a:xfrm>
            <a:off x="838200" y="365125"/>
            <a:ext cx="10515600" cy="1325563"/>
          </a:xfrm>
        </p:spPr>
        <p:txBody>
          <a:bodyPr>
            <a:normAutofit/>
          </a:bodyPr>
          <a:lstStyle/>
          <a:p>
            <a:r>
              <a:rPr lang="en-US" sz="5400"/>
              <a:t>Trả lời: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801E3D6B-94C6-1793-0FF9-301B21917BF6}"/>
              </a:ext>
            </a:extLst>
          </p:cNvPr>
          <p:cNvSpPr>
            <a:spLocks noGrp="1"/>
          </p:cNvSpPr>
          <p:nvPr>
            <p:ph idx="1"/>
          </p:nvPr>
        </p:nvSpPr>
        <p:spPr>
          <a:xfrm>
            <a:off x="838200" y="1929384"/>
            <a:ext cx="10515600" cy="4251960"/>
          </a:xfrm>
        </p:spPr>
        <p:txBody>
          <a:bodyPr>
            <a:normAutofit/>
          </a:bodyPr>
          <a:lstStyle/>
          <a:p>
            <a:pPr marL="0" indent="0">
              <a:buNone/>
            </a:pPr>
            <a:r>
              <a:rPr lang="vi-VN" sz="2200" b="1" i="0" dirty="0">
                <a:effectLst/>
                <a:latin typeface="Open Sans" panose="020B0606030504020204" pitchFamily="34" charset="0"/>
              </a:rPr>
              <a:t>b) </a:t>
            </a:r>
            <a:r>
              <a:rPr lang="vi-VN" sz="2200" b="0" i="0" dirty="0">
                <a:effectLst/>
                <a:latin typeface="Open Sans" panose="020B0606030504020204" pitchFamily="34" charset="0"/>
              </a:rPr>
              <a:t>Những biểu hiện của học tập tự giác, tích cực trong các bức tranh</a:t>
            </a:r>
          </a:p>
          <a:p>
            <a:pPr marL="0" indent="0">
              <a:buNone/>
            </a:pPr>
            <a:r>
              <a:rPr lang="vi-VN" sz="2200" b="0" i="0" dirty="0">
                <a:effectLst/>
                <a:latin typeface="Open Sans" panose="020B0606030504020204" pitchFamily="34" charset="0"/>
              </a:rPr>
              <a:t>+ Bức tranh 1: bạn học sinh đang nêu quan điểm, ý kiến của mình về bài học</a:t>
            </a:r>
          </a:p>
          <a:p>
            <a:pPr marL="0" indent="0">
              <a:buNone/>
            </a:pPr>
            <a:r>
              <a:rPr lang="vi-VN" sz="2200" b="0" i="0" dirty="0">
                <a:effectLst/>
                <a:latin typeface="Open Sans" panose="020B0606030504020204" pitchFamily="34" charset="0"/>
              </a:rPr>
              <a:t>+ Bức tranh 2: bạn học sinh làm bài tập đúng giờ</a:t>
            </a:r>
          </a:p>
          <a:p>
            <a:pPr marL="0" indent="0">
              <a:buNone/>
            </a:pPr>
            <a:r>
              <a:rPr lang="vi-VN" sz="2200" b="0" i="0" dirty="0">
                <a:effectLst/>
                <a:latin typeface="Open Sans" panose="020B0606030504020204" pitchFamily="34" charset="0"/>
              </a:rPr>
              <a:t>+ Bức tranh 3: bạn học sinh soạn bài trước khi lên lớp</a:t>
            </a:r>
          </a:p>
          <a:p>
            <a:pPr marL="0" indent="0">
              <a:buNone/>
            </a:pPr>
            <a:r>
              <a:rPr lang="vi-VN" sz="2200" b="0" i="0" dirty="0">
                <a:effectLst/>
                <a:latin typeface="Open Sans" panose="020B0606030504020204" pitchFamily="34" charset="0"/>
              </a:rPr>
              <a:t>+ Bức tranh 4: các bạn học sinh hăng hái phát biểu xây dựng bài</a:t>
            </a:r>
          </a:p>
          <a:p>
            <a:pPr marL="0" indent="0">
              <a:buNone/>
            </a:pPr>
            <a:r>
              <a:rPr lang="vi-VN" sz="2200" b="0" i="0" dirty="0">
                <a:effectLst/>
                <a:latin typeface="Open Sans" panose="020B0606030504020204" pitchFamily="34" charset="0"/>
              </a:rPr>
              <a:t>- Biểu hiện của học tập chưa tự giác, tích cực thể hiện trong bức tranh 1: trong khi các bạn đang tích cực thảo luận, làm việc; một bạn học sinh nữ đã không chú ý, làm việc riêng.</a:t>
            </a:r>
          </a:p>
          <a:p>
            <a:endParaRPr lang="en-US" sz="2200" dirty="0"/>
          </a:p>
        </p:txBody>
      </p:sp>
    </p:spTree>
    <p:extLst>
      <p:ext uri="{BB962C8B-B14F-4D97-AF65-F5344CB8AC3E}">
        <p14:creationId xmlns:p14="http://schemas.microsoft.com/office/powerpoint/2010/main" val="215955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0ACA8FD2-027C-DF6B-CF86-83F281C2B33B}"/>
              </a:ext>
            </a:extLst>
          </p:cNvPr>
          <p:cNvSpPr>
            <a:spLocks noGrp="1"/>
          </p:cNvSpPr>
          <p:nvPr>
            <p:ph type="title"/>
          </p:nvPr>
        </p:nvSpPr>
        <p:spPr>
          <a:xfrm>
            <a:off x="838200" y="365125"/>
            <a:ext cx="10515600" cy="1325563"/>
          </a:xfrm>
        </p:spPr>
        <p:txBody>
          <a:bodyPr>
            <a:normAutofit/>
          </a:bodyPr>
          <a:lstStyle/>
          <a:p>
            <a:r>
              <a:rPr lang="en-US" sz="5400" dirty="0"/>
              <a:t>Trả lời: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F76A2A8F-D94D-0F6E-5BA3-7FAA986C0CA9}"/>
              </a:ext>
            </a:extLst>
          </p:cNvPr>
          <p:cNvSpPr>
            <a:spLocks noGrp="1"/>
          </p:cNvSpPr>
          <p:nvPr>
            <p:ph idx="1"/>
          </p:nvPr>
        </p:nvSpPr>
        <p:spPr>
          <a:xfrm>
            <a:off x="838200" y="1929384"/>
            <a:ext cx="10515600" cy="4251960"/>
          </a:xfrm>
        </p:spPr>
        <p:txBody>
          <a:bodyPr>
            <a:normAutofit/>
          </a:bodyPr>
          <a:lstStyle/>
          <a:p>
            <a:pPr marL="0" indent="0">
              <a:buNone/>
            </a:pPr>
            <a:r>
              <a:rPr lang="vi-VN" sz="2200" b="1" i="0" dirty="0">
                <a:effectLst/>
                <a:latin typeface="Open Sans" panose="020B0606030504020204" pitchFamily="34" charset="0"/>
              </a:rPr>
              <a:t>c)  </a:t>
            </a:r>
            <a:r>
              <a:rPr lang="vi-VN" sz="2200" b="0" i="0" dirty="0">
                <a:effectLst/>
                <a:latin typeface="Open Sans" panose="020B0606030504020204" pitchFamily="34" charset="0"/>
              </a:rPr>
              <a:t>Những biểu hiện của học tập tự giác, tích cực khác mà em biết:</a:t>
            </a:r>
          </a:p>
          <a:p>
            <a:pPr marL="0" indent="0">
              <a:buNone/>
            </a:pPr>
            <a:r>
              <a:rPr lang="vi-VN" sz="2200" b="0" i="0" dirty="0">
                <a:effectLst/>
                <a:latin typeface="Open Sans" panose="020B0606030504020204" pitchFamily="34" charset="0"/>
              </a:rPr>
              <a:t>+ Hoàn thành bài tập về nhà trước khi lên lớp;</a:t>
            </a:r>
          </a:p>
          <a:p>
            <a:pPr marL="0" indent="0">
              <a:buNone/>
            </a:pPr>
            <a:r>
              <a:rPr lang="vi-VN" sz="2200" b="0" i="0" dirty="0">
                <a:effectLst/>
                <a:latin typeface="Open Sans" panose="020B0606030504020204" pitchFamily="34" charset="0"/>
              </a:rPr>
              <a:t>+ Tìm cách giải những bài toán khó;</a:t>
            </a:r>
            <a:endParaRPr lang="en-US" sz="2200" b="0" i="0" dirty="0">
              <a:effectLst/>
              <a:latin typeface="Open Sans" panose="020B0606030504020204" pitchFamily="34" charset="0"/>
            </a:endParaRPr>
          </a:p>
          <a:p>
            <a:pPr marL="0" indent="0">
              <a:buNone/>
            </a:pPr>
            <a:r>
              <a:rPr lang="vi-VN" sz="2200" b="0" i="0" dirty="0">
                <a:effectLst/>
                <a:latin typeface="Open Sans" panose="020B0606030504020204" pitchFamily="34" charset="0"/>
              </a:rPr>
              <a:t>+ Đọc bài, tìm hiểu bài ở nhà (trước khi đến lớp).</a:t>
            </a:r>
          </a:p>
          <a:p>
            <a:pPr marL="0" indent="0">
              <a:buNone/>
            </a:pPr>
            <a:endParaRPr lang="en-US" sz="2200" dirty="0"/>
          </a:p>
        </p:txBody>
      </p:sp>
    </p:spTree>
    <p:extLst>
      <p:ext uri="{BB962C8B-B14F-4D97-AF65-F5344CB8AC3E}">
        <p14:creationId xmlns:p14="http://schemas.microsoft.com/office/powerpoint/2010/main" val="124449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926FD174-9DD7-6240-5BB5-CDF2989DA103}"/>
              </a:ext>
            </a:extLst>
          </p:cNvPr>
          <p:cNvSpPr>
            <a:spLocks noGrp="1"/>
          </p:cNvSpPr>
          <p:nvPr>
            <p:ph idx="1"/>
          </p:nvPr>
        </p:nvSpPr>
        <p:spPr>
          <a:xfrm>
            <a:off x="1008184" y="1459907"/>
            <a:ext cx="10175630" cy="767904"/>
          </a:xfrm>
        </p:spPr>
        <p:txBody>
          <a:bodyPr anchor="ctr">
            <a:normAutofit/>
          </a:bodyPr>
          <a:lstStyle/>
          <a:p>
            <a:pPr marL="0" indent="0" algn="ctr">
              <a:buNone/>
            </a:pPr>
            <a:r>
              <a:rPr lang="en-US" sz="4800" dirty="0"/>
              <a:t>Học tập tự giác, tích cực là gì?</a:t>
            </a:r>
          </a:p>
        </p:txBody>
      </p:sp>
      <p:pic>
        <p:nvPicPr>
          <p:cNvPr id="7" name="Graphic 6" descr="Phác thảo robot">
            <a:extLst>
              <a:ext uri="{FF2B5EF4-FFF2-40B4-BE49-F238E27FC236}">
                <a16:creationId xmlns:a16="http://schemas.microsoft.com/office/drawing/2014/main" id="{90259ECD-5C9D-9C8F-2923-75C0BB6EBE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3255" y="2405149"/>
            <a:ext cx="3899393" cy="3899393"/>
          </a:xfrm>
          <a:prstGeom prst="rect">
            <a:avLst/>
          </a:prstGeom>
        </p:spPr>
      </p:pic>
    </p:spTree>
    <p:extLst>
      <p:ext uri="{BB962C8B-B14F-4D97-AF65-F5344CB8AC3E}">
        <p14:creationId xmlns:p14="http://schemas.microsoft.com/office/powerpoint/2010/main" val="112682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văn bản, Phông chữ, ảnh chụp màn hình, tài liệu&#10;&#10;Mô tả được tạo tự động">
            <a:extLst>
              <a:ext uri="{FF2B5EF4-FFF2-40B4-BE49-F238E27FC236}">
                <a16:creationId xmlns:a16="http://schemas.microsoft.com/office/drawing/2014/main" id="{28351881-5C0F-BCCE-3A18-55D1456BCB7E}"/>
              </a:ext>
            </a:extLst>
          </p:cNvPr>
          <p:cNvPicPr>
            <a:picLocks noGrp="1" noChangeAspect="1"/>
          </p:cNvPicPr>
          <p:nvPr>
            <p:ph idx="1"/>
          </p:nvPr>
        </p:nvPicPr>
        <p:blipFill>
          <a:blip r:embed="rId2"/>
          <a:stretch>
            <a:fillRect/>
          </a:stretch>
        </p:blipFill>
        <p:spPr>
          <a:xfrm>
            <a:off x="643467" y="1806871"/>
            <a:ext cx="10905066" cy="3244257"/>
          </a:xfrm>
          <a:prstGeom prst="rect">
            <a:avLst/>
          </a:prstGeom>
        </p:spPr>
      </p:pic>
    </p:spTree>
    <p:extLst>
      <p:ext uri="{BB962C8B-B14F-4D97-AF65-F5344CB8AC3E}">
        <p14:creationId xmlns:p14="http://schemas.microsoft.com/office/powerpoint/2010/main" val="251724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A4F14562-52A5-3D04-5A7B-6C653A0C9575}"/>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6000" kern="1200">
                <a:solidFill>
                  <a:srgbClr val="FFFFFF"/>
                </a:solidFill>
                <a:latin typeface="+mj-lt"/>
                <a:ea typeface="+mj-ea"/>
                <a:cs typeface="+mj-cs"/>
              </a:rPr>
              <a:t>Luyện Tập</a:t>
            </a:r>
          </a:p>
        </p:txBody>
      </p:sp>
      <p:cxnSp>
        <p:nvCxnSpPr>
          <p:cNvPr id="11" name="Straight Connector 10">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Arc 20">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2714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51F4EDA-5D5B-1D70-69AE-32087E8935C2}"/>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Bài tập 1:</a:t>
            </a: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a:extLst>
              <a:ext uri="{FF2B5EF4-FFF2-40B4-BE49-F238E27FC236}">
                <a16:creationId xmlns:a16="http://schemas.microsoft.com/office/drawing/2014/main" id="{2EA7BFD7-80AB-BEA3-6752-843D984FD90D}"/>
              </a:ext>
            </a:extLst>
          </p:cNvPr>
          <p:cNvPicPr>
            <a:picLocks noGrp="1" noChangeAspect="1"/>
          </p:cNvPicPr>
          <p:nvPr>
            <p:ph idx="1"/>
          </p:nvPr>
        </p:nvPicPr>
        <p:blipFill>
          <a:blip r:embed="rId2"/>
          <a:stretch>
            <a:fillRect/>
          </a:stretch>
        </p:blipFill>
        <p:spPr>
          <a:xfrm>
            <a:off x="320040" y="2679882"/>
            <a:ext cx="11548872" cy="3493533"/>
          </a:xfrm>
          <a:prstGeom prst="rect">
            <a:avLst/>
          </a:prstGeom>
        </p:spPr>
      </p:pic>
    </p:spTree>
    <p:extLst>
      <p:ext uri="{BB962C8B-B14F-4D97-AF65-F5344CB8AC3E}">
        <p14:creationId xmlns:p14="http://schemas.microsoft.com/office/powerpoint/2010/main" val="394438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êu đề 1">
            <a:extLst>
              <a:ext uri="{FF2B5EF4-FFF2-40B4-BE49-F238E27FC236}">
                <a16:creationId xmlns:a16="http://schemas.microsoft.com/office/drawing/2014/main" id="{21377CFB-A329-6BDE-FC06-886ADB4DFD7E}"/>
              </a:ext>
            </a:extLst>
          </p:cNvPr>
          <p:cNvSpPr>
            <a:spLocks noGrp="1"/>
          </p:cNvSpPr>
          <p:nvPr>
            <p:ph type="title"/>
          </p:nvPr>
        </p:nvSpPr>
        <p:spPr>
          <a:xfrm>
            <a:off x="1047750" y="372677"/>
            <a:ext cx="10515600" cy="1325563"/>
          </a:xfrm>
        </p:spPr>
        <p:txBody>
          <a:bodyPr>
            <a:normAutofit/>
          </a:bodyPr>
          <a:lstStyle/>
          <a:p>
            <a:r>
              <a:rPr lang="en-US" dirty="0"/>
              <a:t>Trả lời: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hỗ dành sẵn cho Nội dung 2">
            <a:extLst>
              <a:ext uri="{FF2B5EF4-FFF2-40B4-BE49-F238E27FC236}">
                <a16:creationId xmlns:a16="http://schemas.microsoft.com/office/drawing/2014/main" id="{80DE6FB3-146E-FF4C-D60C-9C7B187CD239}"/>
              </a:ext>
            </a:extLst>
          </p:cNvPr>
          <p:cNvSpPr>
            <a:spLocks noGrp="1"/>
          </p:cNvSpPr>
          <p:nvPr>
            <p:ph idx="1"/>
          </p:nvPr>
        </p:nvSpPr>
        <p:spPr>
          <a:xfrm>
            <a:off x="1047750" y="1698241"/>
            <a:ext cx="10515600" cy="4351338"/>
          </a:xfrm>
        </p:spPr>
        <p:txBody>
          <a:bodyPr>
            <a:normAutofit/>
          </a:bodyPr>
          <a:lstStyle/>
          <a:p>
            <a:pPr marL="0" indent="0">
              <a:buNone/>
            </a:pPr>
            <a:r>
              <a:rPr lang="vi-VN" sz="2400" b="0" i="0" dirty="0">
                <a:effectLst/>
                <a:latin typeface="Open Sans" panose="020B0606030504020204" pitchFamily="34" charset="0"/>
              </a:rPr>
              <a:t>- Đồng tình với ý kiến a). Vì: chủ động thực hiện nhiệm vụ học tập mà không cần ai nhắc nhở chính là biểu hiện của học tập tự giác, tích cực.</a:t>
            </a:r>
          </a:p>
          <a:p>
            <a:pPr marL="0" indent="0">
              <a:buNone/>
            </a:pPr>
            <a:r>
              <a:rPr lang="vi-VN" sz="2400" b="0" i="0" dirty="0">
                <a:effectLst/>
                <a:latin typeface="Open Sans" panose="020B0606030504020204" pitchFamily="34" charset="0"/>
              </a:rPr>
              <a:t>- Không đồng tình với ý kiến b). Vì: phải tự giác, tích cực học tập mọi lúc thì mới mang lại kết quả học tập tốt.</a:t>
            </a:r>
          </a:p>
          <a:p>
            <a:pPr marL="0" indent="0">
              <a:buNone/>
            </a:pPr>
            <a:r>
              <a:rPr lang="vi-VN" sz="2400" b="0" i="0" dirty="0">
                <a:effectLst/>
                <a:latin typeface="Open Sans" panose="020B0606030504020204" pitchFamily="34" charset="0"/>
              </a:rPr>
              <a:t>- Không đồng tình với ý kiến c). Vì: có kế hoạch nhưng không thực hiện, hoặc lúc thực hiện lúc không thì bản kế hoạch học tập đó cũng không còn ý nghĩa nữa.</a:t>
            </a:r>
          </a:p>
          <a:p>
            <a:pPr marL="0" indent="0">
              <a:buNone/>
            </a:pPr>
            <a:r>
              <a:rPr lang="vi-VN" sz="2400" b="0" i="0" dirty="0">
                <a:effectLst/>
                <a:latin typeface="Open Sans" panose="020B0606030504020204" pitchFamily="34" charset="0"/>
              </a:rPr>
              <a:t>- Đồng tình với ý kiến d). Vì: Tự giác, tích cực học tập có ý nghĩa lớn trong việc giúp chúng ta rèn luyện tính tự lập, tự chủ và tích lũy kiến thức cho bản thân.</a:t>
            </a:r>
          </a:p>
          <a:p>
            <a:pPr marL="0" indent="0">
              <a:buNone/>
            </a:pPr>
            <a:endParaRPr lang="en-US" sz="2400" dirty="0"/>
          </a:p>
        </p:txBody>
      </p:sp>
    </p:spTree>
    <p:extLst>
      <p:ext uri="{BB962C8B-B14F-4D97-AF65-F5344CB8AC3E}">
        <p14:creationId xmlns:p14="http://schemas.microsoft.com/office/powerpoint/2010/main" val="3656422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A4F14562-52A5-3D04-5A7B-6C653A0C9575}"/>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Vận Dụng</a:t>
            </a: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6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Diner restaurant">
            <a:extLst>
              <a:ext uri="{FF2B5EF4-FFF2-40B4-BE49-F238E27FC236}">
                <a16:creationId xmlns:a16="http://schemas.microsoft.com/office/drawing/2014/main" id="{F24B117A-90DA-BAD4-A3C3-700F3B6AC5EE}"/>
              </a:ext>
            </a:extLst>
          </p:cNvPr>
          <p:cNvPicPr>
            <a:picLocks noChangeAspect="1"/>
          </p:cNvPicPr>
          <p:nvPr/>
        </p:nvPicPr>
        <p:blipFill rotWithShape="1">
          <a:blip r:embed="rId2">
            <a:alphaModFix amt="55000"/>
          </a:blip>
          <a:srcRect t="2808" b="12922"/>
          <a:stretch/>
        </p:blipFill>
        <p:spPr>
          <a:xfrm>
            <a:off x="20" y="-9107"/>
            <a:ext cx="12191980" cy="6858000"/>
          </a:xfrm>
          <a:prstGeom prst="rect">
            <a:avLst/>
          </a:prstGeom>
        </p:spPr>
      </p:pic>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Nội dung 2">
            <a:extLst>
              <a:ext uri="{FF2B5EF4-FFF2-40B4-BE49-F238E27FC236}">
                <a16:creationId xmlns:a16="http://schemas.microsoft.com/office/drawing/2014/main" id="{7635290A-C510-E686-CFBA-9EA4C25D4564}"/>
              </a:ext>
            </a:extLst>
          </p:cNvPr>
          <p:cNvSpPr>
            <a:spLocks noGrp="1"/>
          </p:cNvSpPr>
          <p:nvPr>
            <p:ph idx="1"/>
          </p:nvPr>
        </p:nvSpPr>
        <p:spPr>
          <a:xfrm>
            <a:off x="838200" y="1825625"/>
            <a:ext cx="10515600" cy="4351338"/>
          </a:xfrm>
        </p:spPr>
        <p:txBody>
          <a:bodyPr>
            <a:normAutofit/>
          </a:bodyPr>
          <a:lstStyle/>
          <a:p>
            <a:pPr algn="ctr"/>
            <a:r>
              <a:rPr lang="vi-VN" b="0" i="0" dirty="0">
                <a:effectLst/>
                <a:highlight>
                  <a:srgbClr val="C0C0C0"/>
                </a:highlight>
                <a:latin typeface="Open Sans" panose="020B0606030504020204" pitchFamily="34" charset="0"/>
              </a:rPr>
              <a:t>Em hãy viết về một tấm gương học tập tự giác, tích cực mà em biết. Em học tập được điều gì từ tấm gương đó.</a:t>
            </a:r>
            <a:endParaRPr lang="en-US" dirty="0">
              <a:highlight>
                <a:srgbClr val="C0C0C0"/>
              </a:highlight>
            </a:endParaRPr>
          </a:p>
        </p:txBody>
      </p:sp>
    </p:spTree>
    <p:extLst>
      <p:ext uri="{BB962C8B-B14F-4D97-AF65-F5344CB8AC3E}">
        <p14:creationId xmlns:p14="http://schemas.microsoft.com/office/powerpoint/2010/main" val="1487221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30AAA825-3D79-171A-A33E-125902F6C171}"/>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Các em hãy xem clip và trả lời câu hỏi</a:t>
            </a: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ổng Dám Đâu ✿ Thần Đồng Âm Nhạc Việt Nam Bé MAI VY ♪ #NamvietThieunhi">
            <a:hlinkClick r:id="" action="ppaction://media"/>
            <a:extLst>
              <a:ext uri="{FF2B5EF4-FFF2-40B4-BE49-F238E27FC236}">
                <a16:creationId xmlns:a16="http://schemas.microsoft.com/office/drawing/2014/main" id="{93662FCA-B855-9F55-AE05-9B22C666EE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54296" y="648653"/>
            <a:ext cx="6894576" cy="3878198"/>
          </a:xfrm>
          <a:prstGeom prst="rect">
            <a:avLst/>
          </a:prstGeom>
        </p:spPr>
      </p:pic>
      <p:sp>
        <p:nvSpPr>
          <p:cNvPr id="5" name="Hộp Văn bản 4">
            <a:extLst>
              <a:ext uri="{FF2B5EF4-FFF2-40B4-BE49-F238E27FC236}">
                <a16:creationId xmlns:a16="http://schemas.microsoft.com/office/drawing/2014/main" id="{26B18870-3B5E-258F-B03B-80F101B5F773}"/>
              </a:ext>
            </a:extLst>
          </p:cNvPr>
          <p:cNvSpPr txBox="1"/>
          <p:nvPr/>
        </p:nvSpPr>
        <p:spPr>
          <a:xfrm>
            <a:off x="4674108" y="5443764"/>
            <a:ext cx="6894576" cy="497323"/>
          </a:xfrm>
          <a:prstGeom prst="rect">
            <a:avLst/>
          </a:prstGeom>
        </p:spPr>
        <p:txBody>
          <a:bodyPr vert="horz" lIns="91440" tIns="45720" rIns="91440" bIns="45720" rtlCol="0" anchor="t">
            <a:normAutofit/>
          </a:bodyPr>
          <a:lstStyle/>
          <a:p>
            <a:pPr>
              <a:lnSpc>
                <a:spcPct val="90000"/>
              </a:lnSpc>
              <a:spcAft>
                <a:spcPts val="600"/>
              </a:spcAft>
            </a:pPr>
            <a:r>
              <a:rPr lang="en-US" sz="2400" dirty="0" err="1">
                <a:latin typeface="Times New Roman" panose="02020603050405020304" pitchFamily="18" charset="0"/>
                <a:cs typeface="Times New Roman" panose="02020603050405020304" pitchFamily="18" charset="0"/>
              </a:rPr>
              <a:t>B</a:t>
            </a:r>
            <a:r>
              <a:rPr lang="en-US" sz="2400" b="0" i="0" dirty="0" err="1">
                <a:effectLst/>
                <a:latin typeface="Times New Roman" panose="02020603050405020304" pitchFamily="18" charset="0"/>
                <a:cs typeface="Times New Roman" panose="02020603050405020304" pitchFamily="18" charset="0"/>
              </a:rPr>
              <a:t>ạn</a:t>
            </a:r>
            <a:r>
              <a:rPr lang="en-US" sz="2400" b="0" i="0" dirty="0">
                <a:effectLst/>
                <a:latin typeface="Times New Roman" panose="02020603050405020304" pitchFamily="18" charset="0"/>
                <a:cs typeface="Times New Roman" panose="02020603050405020304" pitchFamily="18" charset="0"/>
              </a:rPr>
              <a:t> nhỏ trong </a:t>
            </a:r>
            <a:r>
              <a:rPr lang="en-US" sz="2400" b="0" i="0" dirty="0" err="1">
                <a:effectLst/>
                <a:latin typeface="Times New Roman" panose="02020603050405020304" pitchFamily="18" charset="0"/>
                <a:cs typeface="Times New Roman" panose="02020603050405020304" pitchFamily="18" charset="0"/>
              </a:rPr>
              <a:t>bài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hát</a:t>
            </a:r>
            <a:r>
              <a:rPr lang="en-US" sz="2400" b="0" i="0" dirty="0">
                <a:effectLst/>
                <a:latin typeface="Times New Roman" panose="02020603050405020304" pitchFamily="18" charset="0"/>
                <a:cs typeface="Times New Roman" panose="02020603050405020304" pitchFamily="18" charset="0"/>
              </a:rPr>
              <a:t> đã tự </a:t>
            </a:r>
            <a:r>
              <a:rPr lang="en-US" sz="2400" b="0" i="0" dirty="0" err="1">
                <a:effectLst/>
                <a:latin typeface="Times New Roman" panose="02020603050405020304" pitchFamily="18" charset="0"/>
                <a:cs typeface="Times New Roman" panose="02020603050405020304" pitchFamily="18" charset="0"/>
              </a:rPr>
              <a:t>giác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học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tập</a:t>
            </a:r>
            <a:r>
              <a:rPr lang="en-US" sz="2400" b="0" i="0" dirty="0">
                <a:effectLst/>
                <a:latin typeface="Times New Roman" panose="02020603050405020304" pitchFamily="18" charset="0"/>
                <a:cs typeface="Times New Roman" panose="02020603050405020304" pitchFamily="18" charset="0"/>
              </a:rPr>
              <a:t> như thế </a:t>
            </a:r>
            <a:r>
              <a:rPr lang="en-US" sz="2400" b="0" i="0" dirty="0" err="1">
                <a:effectLst/>
                <a:latin typeface="Times New Roman" panose="02020603050405020304" pitchFamily="18" charset="0"/>
                <a:cs typeface="Times New Roman" panose="02020603050405020304" pitchFamily="18" charset="0"/>
              </a:rPr>
              <a:t>nào</a:t>
            </a:r>
            <a:r>
              <a:rPr lang="en-US" sz="2400" b="0" i="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êu đề 1">
            <a:extLst>
              <a:ext uri="{FF2B5EF4-FFF2-40B4-BE49-F238E27FC236}">
                <a16:creationId xmlns:a16="http://schemas.microsoft.com/office/drawing/2014/main" id="{93D8F3BA-702C-4FC6-DCFB-A4F2F7118C05}"/>
              </a:ext>
            </a:extLst>
          </p:cNvPr>
          <p:cNvSpPr>
            <a:spLocks noGrp="1"/>
          </p:cNvSpPr>
          <p:nvPr>
            <p:ph type="title"/>
          </p:nvPr>
        </p:nvSpPr>
        <p:spPr>
          <a:xfrm>
            <a:off x="838200" y="401221"/>
            <a:ext cx="10515600" cy="1348065"/>
          </a:xfrm>
        </p:spPr>
        <p:txBody>
          <a:bodyPr>
            <a:normAutofit/>
          </a:bodyPr>
          <a:lstStyle/>
          <a:p>
            <a:r>
              <a:rPr lang="vi-VN" sz="4200" b="0" i="0">
                <a:solidFill>
                  <a:srgbClr val="FFFFFF"/>
                </a:solidFill>
                <a:effectLst/>
                <a:latin typeface="Open Sans" panose="020B0606030504020204" pitchFamily="34" charset="0"/>
              </a:rPr>
              <a:t>Tấm gương tự giác, tích cực học tập:</a:t>
            </a:r>
            <a:br>
              <a:rPr lang="vi-VN" sz="4200" b="0" i="0">
                <a:solidFill>
                  <a:srgbClr val="FFFFFF"/>
                </a:solidFill>
                <a:effectLst/>
                <a:latin typeface="Open Sans" panose="020B0606030504020204" pitchFamily="34" charset="0"/>
              </a:rPr>
            </a:br>
            <a:endParaRPr lang="en-US" sz="4200">
              <a:solidFill>
                <a:srgbClr val="FFFFFF"/>
              </a:solidFill>
            </a:endParaRPr>
          </a:p>
        </p:txBody>
      </p:sp>
      <p:sp>
        <p:nvSpPr>
          <p:cNvPr id="3" name="Chỗ dành sẵn cho Nội dung 2">
            <a:extLst>
              <a:ext uri="{FF2B5EF4-FFF2-40B4-BE49-F238E27FC236}">
                <a16:creationId xmlns:a16="http://schemas.microsoft.com/office/drawing/2014/main" id="{538F06A8-64FF-AD92-4813-3ADBD1B9E620}"/>
              </a:ext>
            </a:extLst>
          </p:cNvPr>
          <p:cNvSpPr>
            <a:spLocks noGrp="1"/>
          </p:cNvSpPr>
          <p:nvPr>
            <p:ph idx="1"/>
          </p:nvPr>
        </p:nvSpPr>
        <p:spPr>
          <a:xfrm>
            <a:off x="136588" y="2471239"/>
            <a:ext cx="11915775" cy="4262936"/>
          </a:xfrm>
        </p:spPr>
        <p:txBody>
          <a:bodyPr>
            <a:normAutofit/>
          </a:bodyPr>
          <a:lstStyle/>
          <a:p>
            <a:pPr marL="0" indent="0">
              <a:buNone/>
            </a:pPr>
            <a:r>
              <a:rPr lang="vi-VN" sz="2200" b="0" i="0" dirty="0">
                <a:effectLst/>
                <a:latin typeface="Open Sans" panose="020B0606030504020204" pitchFamily="34" charset="0"/>
              </a:rPr>
              <a:t>Bác Hồ là tấm gương sáng v ề tinh thần tự học, đặc biệt là học ngoại ngữ.</a:t>
            </a:r>
          </a:p>
          <a:p>
            <a:pPr marL="0" indent="0">
              <a:buNone/>
            </a:pPr>
            <a:r>
              <a:rPr lang="vi-VN" sz="2200" b="0" i="0" dirty="0">
                <a:effectLst/>
                <a:latin typeface="Open Sans" panose="020B0606030504020204" pitchFamily="34" charset="0"/>
              </a:rPr>
              <a:t>+ Nhờ tích cực, tự giác, bác có thể nói được một số tiếng nước ngoài như: tiếng Pháp, tiếng Anh, tiếng Nga, tiếng Trung Quốc…</a:t>
            </a:r>
          </a:p>
          <a:p>
            <a:pPr marL="0" indent="0">
              <a:buNone/>
            </a:pPr>
            <a:r>
              <a:rPr lang="vi-VN" sz="2200" b="0" i="0" dirty="0">
                <a:effectLst/>
                <a:latin typeface="Open Sans" panose="020B0606030504020204" pitchFamily="34" charset="0"/>
              </a:rPr>
              <a:t>- Bài học:</a:t>
            </a:r>
          </a:p>
          <a:p>
            <a:pPr marL="0" indent="0">
              <a:buNone/>
            </a:pPr>
            <a:r>
              <a:rPr lang="vi-VN" sz="2200" b="0" i="0" dirty="0">
                <a:effectLst/>
                <a:latin typeface="Open Sans" panose="020B0606030504020204" pitchFamily="34" charset="0"/>
              </a:rPr>
              <a:t>+ Rèn luyện tinh thần tự giác, tích cực học tập.</a:t>
            </a:r>
          </a:p>
          <a:p>
            <a:pPr marL="0" indent="0">
              <a:buNone/>
            </a:pPr>
            <a:r>
              <a:rPr lang="vi-VN" sz="2200" b="0" i="0" dirty="0">
                <a:effectLst/>
                <a:latin typeface="Open Sans" panose="020B0606030504020204" pitchFamily="34" charset="0"/>
              </a:rPr>
              <a:t>+ Siêng năng, kiên trì, không ngại khó khăn, gian khổ.</a:t>
            </a:r>
          </a:p>
          <a:p>
            <a:pPr marL="0" indent="0">
              <a:buNone/>
            </a:pPr>
            <a:r>
              <a:rPr lang="vi-VN" sz="2200" b="0" i="0" dirty="0">
                <a:effectLst/>
                <a:latin typeface="Open Sans" panose="020B0606030504020204" pitchFamily="34" charset="0"/>
              </a:rPr>
              <a:t>+ Xác định phương pháp học tập đúng, phù hợp với bản thân.</a:t>
            </a:r>
          </a:p>
          <a:p>
            <a:endParaRPr lang="en-US" sz="2200" dirty="0"/>
          </a:p>
        </p:txBody>
      </p:sp>
    </p:spTree>
    <p:extLst>
      <p:ext uri="{BB962C8B-B14F-4D97-AF65-F5344CB8AC3E}">
        <p14:creationId xmlns:p14="http://schemas.microsoft.com/office/powerpoint/2010/main" val="177051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BBEFDB0B-EB07-F9BE-C985-BAD3501DAC0C}"/>
              </a:ext>
            </a:extLst>
          </p:cNvPr>
          <p:cNvSpPr>
            <a:spLocks noGrp="1"/>
          </p:cNvSpPr>
          <p:nvPr>
            <p:ph type="title"/>
          </p:nvPr>
        </p:nvSpPr>
        <p:spPr>
          <a:xfrm>
            <a:off x="5297762" y="329184"/>
            <a:ext cx="6251110" cy="1783080"/>
          </a:xfrm>
        </p:spPr>
        <p:txBody>
          <a:bodyPr anchor="b">
            <a:normAutofit/>
          </a:bodyPr>
          <a:lstStyle/>
          <a:p>
            <a:r>
              <a:rPr lang="en-US" sz="5400" dirty="0"/>
              <a:t>Trả lời:</a:t>
            </a:r>
          </a:p>
        </p:txBody>
      </p:sp>
      <p:pic>
        <p:nvPicPr>
          <p:cNvPr id="14" name="Picture 4" descr="Diner restaurant">
            <a:extLst>
              <a:ext uri="{FF2B5EF4-FFF2-40B4-BE49-F238E27FC236}">
                <a16:creationId xmlns:a16="http://schemas.microsoft.com/office/drawing/2014/main" id="{FDD64A07-5784-AC90-07AA-FE511BD97F8E}"/>
              </a:ext>
            </a:extLst>
          </p:cNvPr>
          <p:cNvPicPr>
            <a:picLocks noChangeAspect="1"/>
          </p:cNvPicPr>
          <p:nvPr/>
        </p:nvPicPr>
        <p:blipFill rotWithShape="1">
          <a:blip r:embed="rId2"/>
          <a:srcRect l="29464" r="2520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4BE6B87E-C502-B37B-783E-7A5B2E30AB0C}"/>
              </a:ext>
            </a:extLst>
          </p:cNvPr>
          <p:cNvSpPr>
            <a:spLocks noGrp="1"/>
          </p:cNvSpPr>
          <p:nvPr>
            <p:ph idx="1"/>
          </p:nvPr>
        </p:nvSpPr>
        <p:spPr>
          <a:xfrm>
            <a:off x="5297762" y="2706624"/>
            <a:ext cx="6251110" cy="3483864"/>
          </a:xfrm>
        </p:spPr>
        <p:txBody>
          <a:bodyPr>
            <a:normAutofit/>
          </a:bodyPr>
          <a:lstStyle/>
          <a:p>
            <a:pPr marL="0" indent="0">
              <a:buNone/>
            </a:pPr>
            <a:r>
              <a:rPr lang="vi-VN" sz="2200" b="0" i="0" dirty="0">
                <a:effectLst/>
                <a:latin typeface="Open Sans" panose="020B0606030504020204" pitchFamily="34" charset="0"/>
              </a:rPr>
              <a:t>- Bạn nhỏ trong bài hát đã rất tự giác học bài, dù cho bạn bè có rủ đi chơi nhiều trò chơi hấp dẫn như: đá bóng, đá cầu,. nhảy dây, bắn bi, trốn tìm…nhưng bạn nhỏ vẫn nhất quyết từ chối.</a:t>
            </a:r>
          </a:p>
          <a:p>
            <a:pPr marL="0" indent="0">
              <a:buNone/>
            </a:pPr>
            <a:br>
              <a:rPr lang="vi-VN" sz="2200" dirty="0"/>
            </a:br>
            <a:endParaRPr lang="en-US" sz="2200" dirty="0"/>
          </a:p>
        </p:txBody>
      </p:sp>
    </p:spTree>
    <p:extLst>
      <p:ext uri="{BB962C8B-B14F-4D97-AF65-F5344CB8AC3E}">
        <p14:creationId xmlns:p14="http://schemas.microsoft.com/office/powerpoint/2010/main" val="161122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B098FE6D-7262-4839-92B0-81ABB0881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8A0A8A-5CB9-4746-BACC-CBCC98D0C8FF}"/>
              </a:ext>
            </a:extLst>
          </p:cNvPr>
          <p:cNvPicPr>
            <a:picLocks noChangeAspect="1"/>
          </p:cNvPicPr>
          <p:nvPr/>
        </p:nvPicPr>
        <p:blipFill rotWithShape="1">
          <a:blip r:embed="rId2"/>
          <a:srcRect l="3111" r="1" b="1"/>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 useBgFill="1">
        <p:nvSpPr>
          <p:cNvPr id="23" name="Rectangle 17">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86398"/>
            <a:ext cx="12192000" cy="1371599"/>
          </a:xfrm>
          <a:prstGeom prst="rect">
            <a:avLst/>
          </a:prstGeom>
          <a:ln>
            <a:noFill/>
          </a:ln>
          <a:effectLst>
            <a:outerShdw blurRad="190500" dist="38100" dir="162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7F4DF977-8DEA-4DD8-97F6-624E550963F7}"/>
              </a:ext>
            </a:extLst>
          </p:cNvPr>
          <p:cNvSpPr>
            <a:spLocks noGrp="1"/>
          </p:cNvSpPr>
          <p:nvPr>
            <p:ph type="ctrTitle"/>
          </p:nvPr>
        </p:nvSpPr>
        <p:spPr>
          <a:xfrm>
            <a:off x="589558" y="5778816"/>
            <a:ext cx="7015496" cy="786763"/>
          </a:xfrm>
        </p:spPr>
        <p:txBody>
          <a:bodyPr anchor="ctr">
            <a:normAutofit/>
          </a:bodyPr>
          <a:lstStyle/>
          <a:p>
            <a:pPr algn="l"/>
            <a:r>
              <a:rPr lang="en-US" sz="3600"/>
              <a:t>Bài 3: Học Tập Tự Giác, Tích Cực</a:t>
            </a:r>
            <a:endParaRPr lang="en-US" sz="3600" dirty="0"/>
          </a:p>
        </p:txBody>
      </p:sp>
      <p:sp>
        <p:nvSpPr>
          <p:cNvPr id="3" name="Tiêu đề phụ 2">
            <a:extLst>
              <a:ext uri="{FF2B5EF4-FFF2-40B4-BE49-F238E27FC236}">
                <a16:creationId xmlns:a16="http://schemas.microsoft.com/office/drawing/2014/main" id="{7EB5D04E-26BF-F666-C19F-61EF4398BCA8}"/>
              </a:ext>
            </a:extLst>
          </p:cNvPr>
          <p:cNvSpPr>
            <a:spLocks noGrp="1"/>
          </p:cNvSpPr>
          <p:nvPr>
            <p:ph type="subTitle" idx="1"/>
          </p:nvPr>
        </p:nvSpPr>
        <p:spPr>
          <a:xfrm>
            <a:off x="7605056" y="5778815"/>
            <a:ext cx="4114800" cy="786765"/>
          </a:xfrm>
        </p:spPr>
        <p:txBody>
          <a:bodyPr anchor="ctr">
            <a:normAutofit/>
          </a:bodyPr>
          <a:lstStyle/>
          <a:p>
            <a:pPr algn="r"/>
            <a:r>
              <a:rPr lang="en-US" sz="2000" dirty="0">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186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A4F14562-52A5-3D04-5A7B-6C653A0C9575}"/>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Khám Phá</a:t>
            </a: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306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BF3E949F-112A-B154-7EBE-3D0C5702E5DA}"/>
              </a:ext>
            </a:extLst>
          </p:cNvPr>
          <p:cNvSpPr>
            <a:spLocks noGrp="1"/>
          </p:cNvSpPr>
          <p:nvPr>
            <p:ph type="title"/>
          </p:nvPr>
        </p:nvSpPr>
        <p:spPr>
          <a:xfrm>
            <a:off x="245130" y="219075"/>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1. Biểu hiện của học tập tự giác, tích cực</a:t>
            </a:r>
          </a:p>
        </p:txBody>
      </p:sp>
      <p:pic>
        <p:nvPicPr>
          <p:cNvPr id="5" name="Chỗ dành sẵn cho Nội dung 4">
            <a:extLst>
              <a:ext uri="{FF2B5EF4-FFF2-40B4-BE49-F238E27FC236}">
                <a16:creationId xmlns:a16="http://schemas.microsoft.com/office/drawing/2014/main" id="{A2A9BE79-803B-30EE-79AF-FFD4C8C4B6E4}"/>
              </a:ext>
            </a:extLst>
          </p:cNvPr>
          <p:cNvPicPr>
            <a:picLocks noGrp="1" noChangeAspect="1"/>
          </p:cNvPicPr>
          <p:nvPr>
            <p:ph idx="1"/>
          </p:nvPr>
        </p:nvPicPr>
        <p:blipFill>
          <a:blip r:embed="rId2"/>
          <a:stretch>
            <a:fillRect/>
          </a:stretch>
        </p:blipFill>
        <p:spPr>
          <a:xfrm>
            <a:off x="3162766" y="825215"/>
            <a:ext cx="8863951" cy="5207570"/>
          </a:xfrm>
          <a:prstGeom prst="rect">
            <a:avLst/>
          </a:prstGeom>
        </p:spPr>
      </p:pic>
    </p:spTree>
    <p:extLst>
      <p:ext uri="{BB962C8B-B14F-4D97-AF65-F5344CB8AC3E}">
        <p14:creationId xmlns:p14="http://schemas.microsoft.com/office/powerpoint/2010/main" val="201643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CF8ECC7A-B5AD-85B2-3AEF-08EA7E90262B}"/>
              </a:ext>
            </a:extLst>
          </p:cNvPr>
          <p:cNvSpPr>
            <a:spLocks noGrp="1"/>
          </p:cNvSpPr>
          <p:nvPr>
            <p:ph type="title"/>
          </p:nvPr>
        </p:nvSpPr>
        <p:spPr>
          <a:xfrm>
            <a:off x="838200" y="365125"/>
            <a:ext cx="10515600" cy="1325563"/>
          </a:xfrm>
        </p:spPr>
        <p:txBody>
          <a:bodyPr>
            <a:normAutofit/>
          </a:bodyPr>
          <a:lstStyle/>
          <a:p>
            <a:r>
              <a:rPr lang="en-US" sz="5400" dirty="0"/>
              <a:t>Câu hỏi:</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97976093-E4CF-15F9-43B0-6CFD73B4F262}"/>
              </a:ext>
            </a:extLst>
          </p:cNvPr>
          <p:cNvSpPr>
            <a:spLocks noGrp="1"/>
          </p:cNvSpPr>
          <p:nvPr>
            <p:ph idx="1"/>
          </p:nvPr>
        </p:nvSpPr>
        <p:spPr>
          <a:xfrm>
            <a:off x="838200" y="1929384"/>
            <a:ext cx="10515600" cy="4251960"/>
          </a:xfrm>
        </p:spPr>
        <p:txBody>
          <a:bodyPr>
            <a:normAutofit/>
          </a:bodyPr>
          <a:lstStyle/>
          <a:p>
            <a:pPr marL="0" indent="0">
              <a:buNone/>
            </a:pPr>
            <a:r>
              <a:rPr lang="vi-VN" sz="2200" b="0" i="0" dirty="0">
                <a:effectLst/>
                <a:latin typeface="Open Sans" panose="020B0606030504020204" pitchFamily="34" charset="0"/>
              </a:rPr>
              <a:t>a, Bác Hồ đã tự học ngoại ngữ như thế nào?</a:t>
            </a:r>
          </a:p>
          <a:p>
            <a:pPr marL="0" indent="0">
              <a:buNone/>
            </a:pPr>
            <a:endParaRPr lang="en-US" sz="2200" dirty="0"/>
          </a:p>
        </p:txBody>
      </p:sp>
    </p:spTree>
    <p:extLst>
      <p:ext uri="{BB962C8B-B14F-4D97-AF65-F5344CB8AC3E}">
        <p14:creationId xmlns:p14="http://schemas.microsoft.com/office/powerpoint/2010/main" val="3430817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0ACA8FD2-027C-DF6B-CF86-83F281C2B33B}"/>
              </a:ext>
            </a:extLst>
          </p:cNvPr>
          <p:cNvSpPr>
            <a:spLocks noGrp="1"/>
          </p:cNvSpPr>
          <p:nvPr>
            <p:ph type="title"/>
          </p:nvPr>
        </p:nvSpPr>
        <p:spPr>
          <a:xfrm>
            <a:off x="838200" y="365125"/>
            <a:ext cx="10515600" cy="1325563"/>
          </a:xfrm>
        </p:spPr>
        <p:txBody>
          <a:bodyPr>
            <a:normAutofit/>
          </a:bodyPr>
          <a:lstStyle/>
          <a:p>
            <a:r>
              <a:rPr lang="en-US" sz="5400" dirty="0"/>
              <a:t>Trả lời: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F76A2A8F-D94D-0F6E-5BA3-7FAA986C0CA9}"/>
              </a:ext>
            </a:extLst>
          </p:cNvPr>
          <p:cNvSpPr>
            <a:spLocks noGrp="1"/>
          </p:cNvSpPr>
          <p:nvPr>
            <p:ph idx="1"/>
          </p:nvPr>
        </p:nvSpPr>
        <p:spPr>
          <a:xfrm>
            <a:off x="838200" y="1929384"/>
            <a:ext cx="10515600" cy="4251960"/>
          </a:xfrm>
        </p:spPr>
        <p:txBody>
          <a:bodyPr>
            <a:normAutofit/>
          </a:bodyPr>
          <a:lstStyle/>
          <a:p>
            <a:pPr marL="0" indent="0">
              <a:buNone/>
            </a:pPr>
            <a:r>
              <a:rPr lang="vi-VN" sz="2200" b="1" i="0">
                <a:effectLst/>
                <a:latin typeface="Open Sans" panose="020B0606030504020204" pitchFamily="34" charset="0"/>
              </a:rPr>
              <a:t>a) </a:t>
            </a:r>
            <a:r>
              <a:rPr lang="vi-VN" sz="2200" b="0" i="0">
                <a:effectLst/>
                <a:latin typeface="Open Sans" panose="020B0606030504020204" pitchFamily="34" charset="0"/>
              </a:rPr>
              <a:t>Bác Hồ đã tự học ngoại ngữ bằng cách rèn luyện không ngừng nghỉ với tinh thần cầu tiến, sự quyết tâm cao và phương pháp đúng: </a:t>
            </a:r>
            <a:endParaRPr lang="en-US" sz="2200" b="0" i="0">
              <a:effectLst/>
              <a:latin typeface="Open Sans" panose="020B0606030504020204" pitchFamily="34" charset="0"/>
            </a:endParaRPr>
          </a:p>
          <a:p>
            <a:pPr marL="0" indent="0">
              <a:buNone/>
            </a:pPr>
            <a:r>
              <a:rPr lang="vi-VN" sz="2200" b="0" i="0">
                <a:effectLst/>
                <a:latin typeface="Open Sans" panose="020B0606030504020204" pitchFamily="34" charset="0"/>
              </a:rPr>
              <a:t>- Bác đã dành thêm 2 giờ mỗi ngày để học ngoại ngữ.</a:t>
            </a:r>
          </a:p>
          <a:p>
            <a:pPr marL="0" indent="0">
              <a:buNone/>
            </a:pPr>
            <a:r>
              <a:rPr lang="vi-VN" sz="2200" b="0" i="0">
                <a:effectLst/>
                <a:latin typeface="Open Sans" panose="020B0606030504020204" pitchFamily="34" charset="0"/>
              </a:rPr>
              <a:t>- Nhờ người Pháp giảng lại khi gặp từ không hiểu.</a:t>
            </a:r>
          </a:p>
          <a:p>
            <a:pPr marL="0" indent="0">
              <a:buNone/>
            </a:pPr>
            <a:r>
              <a:rPr lang="vi-VN" sz="2200" b="0" i="0">
                <a:effectLst/>
                <a:latin typeface="Open Sans" panose="020B0606030504020204" pitchFamily="34" charset="0"/>
              </a:rPr>
              <a:t>- Viết 10 từ mới vào tay để vừa làm việc vừa học.</a:t>
            </a:r>
          </a:p>
          <a:p>
            <a:pPr marL="0" indent="0">
              <a:buNone/>
            </a:pPr>
            <a:r>
              <a:rPr lang="vi-VN" sz="2200" b="0" i="0">
                <a:effectLst/>
                <a:latin typeface="Open Sans" panose="020B0606030504020204" pitchFamily="34" charset="0"/>
              </a:rPr>
              <a:t>- Bác còn học tiếng Anh với giáo sư người Ý vào mỗi dịp cuối tuần được nghỉ.</a:t>
            </a:r>
          </a:p>
          <a:p>
            <a:pPr marL="0" indent="0">
              <a:buNone/>
            </a:pPr>
            <a:r>
              <a:rPr lang="vi-VN" sz="2200" b="0" i="0">
                <a:effectLst/>
                <a:latin typeface="Open Sans" panose="020B0606030504020204" pitchFamily="34" charset="0"/>
              </a:rPr>
              <a:t>- Tới bất cứ nước nào Bác cũng tự học tiếng nước ấy, khi đọc sách báo, gặp một từ mới không hiểu Bác đều tra từ điển hoặc nhờ người thạo tiếng nước ấy giải thích và ghi lại vào sổ.</a:t>
            </a:r>
          </a:p>
          <a:p>
            <a:pPr marL="0" indent="0">
              <a:buNone/>
            </a:pPr>
            <a:endParaRPr lang="en-US" sz="2200"/>
          </a:p>
        </p:txBody>
      </p:sp>
    </p:spTree>
    <p:extLst>
      <p:ext uri="{BB962C8B-B14F-4D97-AF65-F5344CB8AC3E}">
        <p14:creationId xmlns:p14="http://schemas.microsoft.com/office/powerpoint/2010/main" val="164620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9646B7F0-A7B6-8E38-285A-2DBCC8D64199}"/>
              </a:ext>
            </a:extLst>
          </p:cNvPr>
          <p:cNvPicPr>
            <a:picLocks noGrp="1" noChangeAspect="1"/>
          </p:cNvPicPr>
          <p:nvPr>
            <p:ph idx="1"/>
          </p:nvPr>
        </p:nvPicPr>
        <p:blipFill>
          <a:blip r:embed="rId2"/>
          <a:stretch>
            <a:fillRect/>
          </a:stretch>
        </p:blipFill>
        <p:spPr>
          <a:xfrm>
            <a:off x="2432482" y="0"/>
            <a:ext cx="9632272" cy="6818517"/>
          </a:xfrm>
        </p:spPr>
      </p:pic>
      <p:sp>
        <p:nvSpPr>
          <p:cNvPr id="6" name="Hộp Văn bản 5">
            <a:extLst>
              <a:ext uri="{FF2B5EF4-FFF2-40B4-BE49-F238E27FC236}">
                <a16:creationId xmlns:a16="http://schemas.microsoft.com/office/drawing/2014/main" id="{A09F7F18-2BA8-1AC8-5D14-798DB8243BA0}"/>
              </a:ext>
            </a:extLst>
          </p:cNvPr>
          <p:cNvSpPr txBox="1"/>
          <p:nvPr/>
        </p:nvSpPr>
        <p:spPr>
          <a:xfrm>
            <a:off x="127246" y="2663301"/>
            <a:ext cx="2154316" cy="646331"/>
          </a:xfrm>
          <a:prstGeom prst="rect">
            <a:avLst/>
          </a:prstGeom>
          <a:noFill/>
        </p:spPr>
        <p:txBody>
          <a:bodyPr wrap="square" rtlCol="0">
            <a:spAutoFit/>
          </a:bodyPr>
          <a:lstStyle/>
          <a:p>
            <a:r>
              <a:rPr lang="en-US" dirty="0"/>
              <a:t>Xem Bức tranh và trả lời câu hỏi</a:t>
            </a:r>
          </a:p>
        </p:txBody>
      </p:sp>
      <p:sp>
        <p:nvSpPr>
          <p:cNvPr id="7" name="Hình Bầu dục 6">
            <a:extLst>
              <a:ext uri="{FF2B5EF4-FFF2-40B4-BE49-F238E27FC236}">
                <a16:creationId xmlns:a16="http://schemas.microsoft.com/office/drawing/2014/main" id="{228F92AB-6CA4-0E8B-4A28-DD8BDACE7100}"/>
              </a:ext>
            </a:extLst>
          </p:cNvPr>
          <p:cNvSpPr/>
          <p:nvPr/>
        </p:nvSpPr>
        <p:spPr>
          <a:xfrm>
            <a:off x="127246" y="2085975"/>
            <a:ext cx="2305236" cy="19431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Xem 4 bức tranh và trả lời câu hỏi</a:t>
            </a:r>
          </a:p>
        </p:txBody>
      </p:sp>
    </p:spTree>
    <p:extLst>
      <p:ext uri="{BB962C8B-B14F-4D97-AF65-F5344CB8AC3E}">
        <p14:creationId xmlns:p14="http://schemas.microsoft.com/office/powerpoint/2010/main" val="650174685"/>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837</Words>
  <Application>Microsoft Office PowerPoint</Application>
  <PresentationFormat>Màn hình rộng</PresentationFormat>
  <Paragraphs>53</Paragraphs>
  <Slides>20</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20</vt:i4>
      </vt:variant>
    </vt:vector>
  </HeadingPairs>
  <TitlesOfParts>
    <vt:vector size="26" baseType="lpstr">
      <vt:lpstr>Arial</vt:lpstr>
      <vt:lpstr>Calibri</vt:lpstr>
      <vt:lpstr>Calibri Light</vt:lpstr>
      <vt:lpstr>Open Sans</vt:lpstr>
      <vt:lpstr>Times New Roman</vt:lpstr>
      <vt:lpstr>Chủ đề Office</vt:lpstr>
      <vt:lpstr>Khởi Động</vt:lpstr>
      <vt:lpstr>Các em hãy xem clip và trả lời câu hỏi</vt:lpstr>
      <vt:lpstr>Trả lời:</vt:lpstr>
      <vt:lpstr>Bài 3: Học Tập Tự Giác, Tích Cực</vt:lpstr>
      <vt:lpstr>Khám Phá</vt:lpstr>
      <vt:lpstr>1. Biểu hiện của học tập tự giác, tích cực</vt:lpstr>
      <vt:lpstr>Câu hỏi:</vt:lpstr>
      <vt:lpstr>Trả lời:</vt:lpstr>
      <vt:lpstr>Bản trình bày PowerPoint</vt:lpstr>
      <vt:lpstr>Câu hỏi:</vt:lpstr>
      <vt:lpstr>Trả lời:</vt:lpstr>
      <vt:lpstr>Trả lời:</vt:lpstr>
      <vt:lpstr>Bản trình bày PowerPoint</vt:lpstr>
      <vt:lpstr>Bản trình bày PowerPoint</vt:lpstr>
      <vt:lpstr>Luyện Tập</vt:lpstr>
      <vt:lpstr>Bài tập 1:</vt:lpstr>
      <vt:lpstr>Trả lời:</vt:lpstr>
      <vt:lpstr>Vận Dụng</vt:lpstr>
      <vt:lpstr>Bản trình bày PowerPoint</vt:lpstr>
      <vt:lpstr>Tấm gương tự giác, tích cực học tập: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Son Pham</dc:creator>
  <cp:lastModifiedBy>Son Pham</cp:lastModifiedBy>
  <cp:revision>1</cp:revision>
  <dcterms:created xsi:type="dcterms:W3CDTF">2023-10-09T01:20:54Z</dcterms:created>
  <dcterms:modified xsi:type="dcterms:W3CDTF">2023-10-09T02:53:30Z</dcterms:modified>
</cp:coreProperties>
</file>