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7" r:id="rId2"/>
    <p:sldId id="335" r:id="rId3"/>
    <p:sldId id="325" r:id="rId4"/>
    <p:sldId id="336" r:id="rId5"/>
    <p:sldId id="278" r:id="rId6"/>
    <p:sldId id="337" r:id="rId7"/>
    <p:sldId id="354" r:id="rId8"/>
    <p:sldId id="286" r:id="rId9"/>
    <p:sldId id="340" r:id="rId10"/>
    <p:sldId id="287" r:id="rId11"/>
    <p:sldId id="341" r:id="rId12"/>
    <p:sldId id="285" r:id="rId13"/>
    <p:sldId id="342" r:id="rId14"/>
    <p:sldId id="288" r:id="rId15"/>
    <p:sldId id="343" r:id="rId16"/>
    <p:sldId id="328" r:id="rId17"/>
    <p:sldId id="344" r:id="rId18"/>
    <p:sldId id="345" r:id="rId19"/>
    <p:sldId id="346" r:id="rId20"/>
    <p:sldId id="347" r:id="rId21"/>
    <p:sldId id="291" r:id="rId22"/>
    <p:sldId id="349" r:id="rId23"/>
    <p:sldId id="348" r:id="rId24"/>
    <p:sldId id="292" r:id="rId25"/>
    <p:sldId id="305" r:id="rId26"/>
    <p:sldId id="306"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1E1"/>
    <a:srgbClr val="FFE18B"/>
    <a:srgbClr val="00AD9C"/>
    <a:srgbClr val="E65C7E"/>
    <a:srgbClr val="FFE8A7"/>
    <a:srgbClr val="FFA288"/>
    <a:srgbClr val="FF99CC"/>
    <a:srgbClr val="DCCBB2"/>
    <a:srgbClr val="97FFD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87234-097A-49B5-A35C-3DB09D4E8EFF}" type="slidenum">
              <a:rPr lang="en-US" smtClean="0"/>
              <a:t>5</a:t>
            </a:fld>
            <a:endParaRPr lang="en-US"/>
          </a:p>
        </p:txBody>
      </p:sp>
    </p:spTree>
    <p:extLst>
      <p:ext uri="{BB962C8B-B14F-4D97-AF65-F5344CB8AC3E}">
        <p14:creationId xmlns:p14="http://schemas.microsoft.com/office/powerpoint/2010/main" val="2557951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2.png"/><Relationship Id="rId18" Type="http://schemas.openxmlformats.org/officeDocument/2006/relationships/image" Target="../media/image33.svg"/><Relationship Id="rId3" Type="http://schemas.openxmlformats.org/officeDocument/2006/relationships/image" Target="../media/image24.png"/><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13.svg"/><Relationship Id="rId17" Type="http://schemas.openxmlformats.org/officeDocument/2006/relationships/image" Target="../media/image32.png"/><Relationship Id="rId2" Type="http://schemas.openxmlformats.org/officeDocument/2006/relationships/image" Target="../media/image3.jpeg"/><Relationship Id="rId16" Type="http://schemas.openxmlformats.org/officeDocument/2006/relationships/image" Target="../media/image17.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26.png"/><Relationship Id="rId15" Type="http://schemas.openxmlformats.org/officeDocument/2006/relationships/image" Target="../media/image16.png"/><Relationship Id="rId10" Type="http://schemas.openxmlformats.org/officeDocument/2006/relationships/image" Target="../media/image31.svg"/><Relationship Id="rId19" Type="http://schemas.openxmlformats.org/officeDocument/2006/relationships/image" Target="../media/image34.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2.png"/><Relationship Id="rId18" Type="http://schemas.openxmlformats.org/officeDocument/2006/relationships/image" Target="../media/image33.svg"/><Relationship Id="rId3" Type="http://schemas.openxmlformats.org/officeDocument/2006/relationships/image" Target="../media/image24.png"/><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13.svg"/><Relationship Id="rId17" Type="http://schemas.openxmlformats.org/officeDocument/2006/relationships/image" Target="../media/image32.png"/><Relationship Id="rId2" Type="http://schemas.openxmlformats.org/officeDocument/2006/relationships/image" Target="../media/image3.jpeg"/><Relationship Id="rId16" Type="http://schemas.openxmlformats.org/officeDocument/2006/relationships/image" Target="../media/image17.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26.png"/><Relationship Id="rId15" Type="http://schemas.openxmlformats.org/officeDocument/2006/relationships/image" Target="../media/image16.png"/><Relationship Id="rId10" Type="http://schemas.openxmlformats.org/officeDocument/2006/relationships/image" Target="../media/image31.svg"/><Relationship Id="rId19" Type="http://schemas.openxmlformats.org/officeDocument/2006/relationships/image" Target="../media/image34.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svg"/><Relationship Id="rId7" Type="http://schemas.openxmlformats.org/officeDocument/2006/relationships/image" Target="../media/image1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2.png"/><Relationship Id="rId18" Type="http://schemas.openxmlformats.org/officeDocument/2006/relationships/image" Target="../media/image33.svg"/><Relationship Id="rId3" Type="http://schemas.openxmlformats.org/officeDocument/2006/relationships/image" Target="../media/image24.png"/><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13.svg"/><Relationship Id="rId17" Type="http://schemas.openxmlformats.org/officeDocument/2006/relationships/image" Target="../media/image32.png"/><Relationship Id="rId2" Type="http://schemas.openxmlformats.org/officeDocument/2006/relationships/image" Target="../media/image3.jpeg"/><Relationship Id="rId16" Type="http://schemas.openxmlformats.org/officeDocument/2006/relationships/image" Target="../media/image17.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2.png"/><Relationship Id="rId5" Type="http://schemas.openxmlformats.org/officeDocument/2006/relationships/image" Target="../media/image26.png"/><Relationship Id="rId15" Type="http://schemas.openxmlformats.org/officeDocument/2006/relationships/image" Target="../media/image16.png"/><Relationship Id="rId10" Type="http://schemas.openxmlformats.org/officeDocument/2006/relationships/image" Target="../media/image31.svg"/><Relationship Id="rId19" Type="http://schemas.openxmlformats.org/officeDocument/2006/relationships/image" Target="../media/image34.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538837" y="3314700"/>
            <a:ext cx="6276151" cy="1046440"/>
          </a:xfrm>
          <a:prstGeom prst="rect">
            <a:avLst/>
          </a:prstGeom>
          <a:noFill/>
        </p:spPr>
        <p:txBody>
          <a:bodyPr wrap="square" rtlCol="0">
            <a:spAutoFit/>
          </a:bodyPr>
          <a:lstStyle/>
          <a:p>
            <a:pPr algn="ctr"/>
            <a:r>
              <a:rPr lang="en-US" sz="6200" b="1" dirty="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sp>
        <p:nvSpPr>
          <p:cNvPr id="49" name="Freeform 3"/>
          <p:cNvSpPr/>
          <p:nvPr/>
        </p:nvSpPr>
        <p:spPr>
          <a:xfrm>
            <a:off x="6019800" y="990598"/>
            <a:ext cx="11240025" cy="8305801"/>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pic>
        <p:nvPicPr>
          <p:cNvPr id="50" name="Picture 19"/>
          <p:cNvPicPr>
            <a:picLocks noChangeAspect="1"/>
          </p:cNvPicPr>
          <p:nvPr/>
        </p:nvPicPr>
        <p:blipFill>
          <a:blip r:embed="rId2"/>
          <a:srcRect/>
          <a:stretch>
            <a:fillRect/>
          </a:stretch>
        </p:blipFill>
        <p:spPr>
          <a:xfrm>
            <a:off x="762000" y="5753100"/>
            <a:ext cx="6137344" cy="4618351"/>
          </a:xfrm>
          <a:prstGeom prst="rect">
            <a:avLst/>
          </a:prstGeom>
        </p:spPr>
      </p:pic>
      <p:sp>
        <p:nvSpPr>
          <p:cNvPr id="2" name="Rectangle 1"/>
          <p:cNvSpPr/>
          <p:nvPr/>
        </p:nvSpPr>
        <p:spPr>
          <a:xfrm>
            <a:off x="7122506" y="1491377"/>
            <a:ext cx="9829800" cy="2482667"/>
          </a:xfrm>
          <a:prstGeom prst="rect">
            <a:avLst/>
          </a:prstGeom>
        </p:spPr>
        <p:txBody>
          <a:bodyPr wrap="square">
            <a:spAutoFit/>
          </a:bodyPr>
          <a:lstStyle/>
          <a:p>
            <a:pPr algn="just">
              <a:lnSpc>
                <a:spcPct val="150000"/>
              </a:lnSpc>
              <a:spcAft>
                <a:spcPts val="0"/>
              </a:spcAft>
            </a:pPr>
            <a:r>
              <a:rPr lang="fr-FR" sz="3600" dirty="0">
                <a:latin typeface="Arial" panose="020B0604020202020204" pitchFamily="34" charset="0"/>
                <a:ea typeface="Calibri" panose="020F0502020204030204" pitchFamily="34" charset="0"/>
                <a:cs typeface="Arial" panose="020B0604020202020204" pitchFamily="34" charset="0"/>
              </a:rPr>
              <a:t>Khi </a:t>
            </a:r>
            <a:r>
              <a:rPr lang="fr-FR" sz="3600" dirty="0" err="1">
                <a:latin typeface="Arial" panose="020B0604020202020204" pitchFamily="34" charset="0"/>
                <a:ea typeface="Calibri" panose="020F0502020204030204" pitchFamily="34" charset="0"/>
                <a:cs typeface="Arial" panose="020B0604020202020204" pitchFamily="34" charset="0"/>
              </a:rPr>
              <a:t>đốt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cháy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một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chảy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lỏng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một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bị</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cháy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Cây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ngắn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dần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Vậy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phần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nào</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đã</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bị</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biến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đổi</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thành</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chất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mới</a:t>
            </a:r>
            <a:r>
              <a:rPr lang="fr-FR"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IMG_256"/>
          <p:cNvPicPr/>
          <p:nvPr/>
        </p:nvPicPr>
        <p:blipFill>
          <a:blip r:embed="rId3"/>
          <a:srcRect t="6046" r="30267" b="33994"/>
          <a:stretch>
            <a:fillRect/>
          </a:stretch>
        </p:blipFill>
        <p:spPr>
          <a:xfrm>
            <a:off x="7122506" y="4533900"/>
            <a:ext cx="9829800" cy="4110355"/>
          </a:xfrm>
          <a:prstGeom prst="rect">
            <a:avLst/>
          </a:prstGeom>
          <a:noFill/>
          <a:ln w="9525">
            <a:noFill/>
          </a:ln>
          <a:effectLst>
            <a:outerShdw blurRad="50800" dist="38100" dir="2700000" algn="tl" rotWithShape="0">
              <a:prstClr val="black">
                <a:alpha val="40000"/>
              </a:prst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95400" y="3650830"/>
            <a:ext cx="5644580" cy="6217070"/>
          </a:xfrm>
          <a:prstGeom prst="rect">
            <a:avLst/>
          </a:prstGeom>
        </p:spPr>
      </p:pic>
      <p:grpSp>
        <p:nvGrpSpPr>
          <p:cNvPr id="2" name="Group 1"/>
          <p:cNvGrpSpPr/>
          <p:nvPr/>
        </p:nvGrpSpPr>
        <p:grpSpPr>
          <a:xfrm>
            <a:off x="7105812" y="1308987"/>
            <a:ext cx="9658187" cy="6150814"/>
            <a:chOff x="7105812" y="1308987"/>
            <a:chExt cx="9658187" cy="6150814"/>
          </a:xfrm>
        </p:grpSpPr>
        <p:pic>
          <p:nvPicPr>
            <p:cNvPr id="1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7105812" y="1308987"/>
              <a:ext cx="9658187" cy="6150814"/>
            </a:xfrm>
            <a:prstGeom prst="rect">
              <a:avLst/>
            </a:prstGeom>
          </p:spPr>
        </p:pic>
        <p:sp>
          <p:nvSpPr>
            <p:cNvPr id="5" name="Rectangle 4"/>
            <p:cNvSpPr/>
            <p:nvPr/>
          </p:nvSpPr>
          <p:spPr>
            <a:xfrm>
              <a:off x="7669008" y="1943100"/>
              <a:ext cx="8531793" cy="3600986"/>
            </a:xfrm>
            <a:prstGeom prst="rect">
              <a:avLst/>
            </a:prstGeom>
          </p:spPr>
          <p:txBody>
            <a:bodyPr wrap="square">
              <a:spAutoFit/>
            </a:bodyPr>
            <a:lstStyle/>
            <a:p>
              <a:pPr algn="just">
                <a:lnSpc>
                  <a:spcPct val="150000"/>
                </a:lnSpc>
              </a:pPr>
              <a:r>
                <a:rPr lang="en-US" sz="3800" dirty="0" err="1">
                  <a:latin typeface="Arial" panose="020B0604020202020204" pitchFamily="34" charset="0"/>
                  <a:ea typeface="Calibri" panose="020F0502020204030204" pitchFamily="34" charset="0"/>
                  <a:cs typeface="Arial" panose="020B0604020202020204" pitchFamily="34" charset="0"/>
                </a:rPr>
                <a:t>Quá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sắt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lưu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huỳnh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dưới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dụng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nhiệt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hóa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hóa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gì</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063882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497592" y="8039323"/>
            <a:ext cx="1561805" cy="2239147"/>
          </a:xfrm>
          <a:prstGeom prst="rect">
            <a:avLst/>
          </a:prstGeom>
        </p:spPr>
      </p:pic>
      <p:pic>
        <p:nvPicPr>
          <p:cNvPr id="12"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95400" y="3650830"/>
            <a:ext cx="5644580" cy="6217070"/>
          </a:xfrm>
          <a:prstGeom prst="rect">
            <a:avLst/>
          </a:prstGeom>
        </p:spPr>
      </p:pic>
      <p:pic>
        <p:nvPicPr>
          <p:cNvPr id="1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7105811" y="1308987"/>
            <a:ext cx="10343988" cy="6150814"/>
          </a:xfrm>
          <a:prstGeom prst="rect">
            <a:avLst/>
          </a:prstGeom>
        </p:spPr>
      </p:pic>
      <p:sp>
        <p:nvSpPr>
          <p:cNvPr id="5" name="Rectangle 4"/>
          <p:cNvSpPr/>
          <p:nvPr/>
        </p:nvSpPr>
        <p:spPr>
          <a:xfrm>
            <a:off x="7783600" y="1465937"/>
            <a:ext cx="8713992" cy="4369786"/>
          </a:xfrm>
          <a:prstGeom prst="rect">
            <a:avLst/>
          </a:prstGeom>
        </p:spPr>
        <p:txBody>
          <a:bodyPr wrap="square">
            <a:spAutoFit/>
          </a:bodyPr>
          <a:lstStyle/>
          <a:p>
            <a:pPr algn="just">
              <a:lnSpc>
                <a:spcPct val="150000"/>
              </a:lnSpc>
            </a:pPr>
            <a:r>
              <a:rPr lang="fr-FR" sz="3800" b="1" dirty="0" err="1">
                <a:solidFill>
                  <a:srgbClr val="FF0000"/>
                </a:solidFill>
                <a:latin typeface="Arial" panose="020B0604020202020204" pitchFamily="34" charset="0"/>
                <a:cs typeface="Arial" panose="020B0604020202020204" pitchFamily="34" charset="0"/>
              </a:rPr>
              <a:t>Biến</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đổi</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hóa</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học</a:t>
            </a:r>
            <a:r>
              <a:rPr lang="fr-FR" sz="3800" b="1" dirty="0">
                <a:solidFill>
                  <a:srgbClr val="FF0000"/>
                </a:solidFill>
                <a:latin typeface="Arial" panose="020B0604020202020204" pitchFamily="34" charset="0"/>
                <a:cs typeface="Arial" panose="020B0604020202020204" pitchFamily="34" charset="0"/>
              </a:rPr>
              <a:t> là </a:t>
            </a:r>
            <a:r>
              <a:rPr lang="fr-FR" sz="3800" b="1" dirty="0" err="1">
                <a:solidFill>
                  <a:srgbClr val="FF0000"/>
                </a:solidFill>
                <a:latin typeface="Arial" panose="020B0604020202020204" pitchFamily="34" charset="0"/>
                <a:cs typeface="Arial" panose="020B0604020202020204" pitchFamily="34" charset="0"/>
              </a:rPr>
              <a:t>biến</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đổi</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có</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sự</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tạo</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thành</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chất</a:t>
            </a:r>
            <a:r>
              <a:rPr lang="fr-FR" sz="3800" b="1" dirty="0">
                <a:solidFill>
                  <a:srgbClr val="FF0000"/>
                </a:solidFill>
                <a:latin typeface="Arial" panose="020B0604020202020204" pitchFamily="34" charset="0"/>
                <a:cs typeface="Arial" panose="020B0604020202020204" pitchFamily="34" charset="0"/>
              </a:rPr>
              <a:t> </a:t>
            </a:r>
            <a:r>
              <a:rPr lang="fr-FR" sz="3800" b="1" dirty="0" err="1">
                <a:solidFill>
                  <a:srgbClr val="FF0000"/>
                </a:solidFill>
                <a:latin typeface="Arial" panose="020B0604020202020204" pitchFamily="34" charset="0"/>
                <a:cs typeface="Arial" panose="020B0604020202020204" pitchFamily="34" charset="0"/>
              </a:rPr>
              <a:t>mới</a:t>
            </a:r>
            <a:r>
              <a:rPr lang="fr-FR" sz="3800" b="1" dirty="0">
                <a:solidFill>
                  <a:srgbClr val="FF0000"/>
                </a:solidFill>
                <a:latin typeface="Arial" panose="020B0604020202020204" pitchFamily="34" charset="0"/>
                <a:cs typeface="Arial" panose="020B0604020202020204" pitchFamily="34" charset="0"/>
              </a:rPr>
              <a:t>.</a:t>
            </a:r>
          </a:p>
          <a:p>
            <a:pPr algn="just">
              <a:lnSpc>
                <a:spcPct val="150000"/>
              </a:lnSpc>
            </a:pPr>
            <a:r>
              <a:rPr lang="fr-FR" sz="3800" dirty="0" err="1">
                <a:latin typeface="Arial" panose="020B0604020202020204" pitchFamily="34" charset="0"/>
                <a:cs typeface="Arial" panose="020B0604020202020204" pitchFamily="34" charset="0"/>
              </a:rPr>
              <a:t>Các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quá</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trình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như</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đốt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cháy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nhiên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liệu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phân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hủy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chất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tổng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hợp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chất</a:t>
            </a:r>
            <a:r>
              <a:rPr lang="fr-FR" sz="3800" dirty="0">
                <a:latin typeface="Arial" panose="020B0604020202020204" pitchFamily="34" charset="0"/>
                <a:cs typeface="Arial" panose="020B0604020202020204" pitchFamily="34" charset="0"/>
              </a:rPr>
              <a:t>,… là </a:t>
            </a:r>
            <a:r>
              <a:rPr lang="fr-FR" sz="3800" dirty="0" err="1">
                <a:latin typeface="Arial" panose="020B0604020202020204" pitchFamily="34" charset="0"/>
                <a:cs typeface="Arial" panose="020B0604020202020204" pitchFamily="34" charset="0"/>
              </a:rPr>
              <a:t>biến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đổi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hóa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học</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6661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862137"/>
            <a:ext cx="17531574" cy="1046440"/>
          </a:xfrm>
          <a:prstGeom prst="rect">
            <a:avLst/>
          </a:prstGeom>
          <a:noFill/>
        </p:spPr>
        <p:txBody>
          <a:bodyPr wrap="square" rtlCol="0">
            <a:spAutoFit/>
          </a:bodyPr>
          <a:lstStyle/>
          <a:p>
            <a:pPr algn="ctr"/>
            <a:r>
              <a:rPr lang="en-US" sz="6200" b="1">
                <a:solidFill>
                  <a:schemeClr val="accent4">
                    <a:lumMod val="75000"/>
                  </a:schemeClr>
                </a:solidFill>
                <a:latin typeface="Arial" panose="020B0604020202020204" pitchFamily="34" charset="0"/>
                <a:cs typeface="Arial" panose="020B0604020202020204" pitchFamily="34" charset="0"/>
              </a:rPr>
              <a:t>Bài tập</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537180"/>
            <a:ext cx="11790339"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xảy ra biến đổi vật lý: hòa tan đường, muối, băng / đá tan, cồn để trong lọ không kín bị bay hơi,..</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xảy ra sự biến đổi hóa học: đốt cháy cồn, sắt bị gỉ,…</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4553" y="6621904"/>
            <a:ext cx="1967346" cy="1246872"/>
          </a:xfrm>
          <a:prstGeom prst="rect">
            <a:avLst/>
          </a:prstGeom>
        </p:spPr>
      </p:pic>
      <p:grpSp>
        <p:nvGrpSpPr>
          <p:cNvPr id="2" name="Group 1"/>
          <p:cNvGrpSpPr/>
          <p:nvPr/>
        </p:nvGrpSpPr>
        <p:grpSpPr>
          <a:xfrm>
            <a:off x="1764553" y="2578921"/>
            <a:ext cx="14758890" cy="2183579"/>
            <a:chOff x="2340115" y="2172259"/>
            <a:chExt cx="14758890" cy="2183579"/>
          </a:xfrm>
        </p:grpSpPr>
        <p:sp>
          <p:nvSpPr>
            <p:cNvPr id="28" name="Rectangle 27"/>
            <p:cNvSpPr/>
            <p:nvPr/>
          </p:nvSpPr>
          <p:spPr>
            <a:xfrm>
              <a:off x="4876800" y="2386885"/>
              <a:ext cx="12222205" cy="1754326"/>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Câu hỏi (SGK tr.12). </a:t>
              </a:r>
              <a:r>
                <a:rPr lang="fr-FR" sz="3600">
                  <a:latin typeface="Arial" panose="020B0604020202020204" pitchFamily="34" charset="0"/>
                  <a:cs typeface="Arial" panose="020B0604020202020204" pitchFamily="34" charset="0"/>
                </a:rPr>
                <a:t>Lấy một ví dụ trong đời sống về các quá trình xảy ra sự biến đổi vật lí, biến đổi hoá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4"/>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5"/>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6"/>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8" dur="500"/>
                                        <p:tgtEl>
                                          <p:spTgt spid="30">
                                            <p:txEl>
                                              <p:pRg st="0" end="0"/>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II. Phản ứng </a:t>
                </a:r>
              </a:p>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19954348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14" name="Group 13"/>
          <p:cNvGrpSpPr/>
          <p:nvPr/>
        </p:nvGrpSpPr>
        <p:grpSpPr>
          <a:xfrm>
            <a:off x="6579552" y="2655051"/>
            <a:ext cx="9803448" cy="6374648"/>
            <a:chOff x="757964" y="-168818"/>
            <a:chExt cx="16213177" cy="9974561"/>
          </a:xfrm>
        </p:grpSpPr>
        <p:pic>
          <p:nvPicPr>
            <p:cNvPr id="15"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rcRect t="12165" r="50724" b="48490"/>
            <a:stretch>
              <a:fillRect/>
            </a:stretch>
          </p:blipFill>
          <p:spPr>
            <a:xfrm>
              <a:off x="757964" y="633834"/>
              <a:ext cx="16213177" cy="9171909"/>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4"/>
            <a:srcRect/>
            <a:stretch>
              <a:fillRect/>
            </a:stretch>
          </p:blipFill>
          <p:spPr>
            <a:xfrm>
              <a:off x="8003013" y="-168818"/>
              <a:ext cx="1723078" cy="1605301"/>
            </a:xfrm>
            <a:prstGeom prst="rect">
              <a:avLst/>
            </a:prstGeom>
          </p:spPr>
        </p:pic>
      </p:grpSp>
      <p:sp>
        <p:nvSpPr>
          <p:cNvPr id="17" name="Rectangle 16"/>
          <p:cNvSpPr/>
          <p:nvPr/>
        </p:nvSpPr>
        <p:spPr>
          <a:xfrm>
            <a:off x="6935067" y="4096583"/>
            <a:ext cx="9092415" cy="4247317"/>
          </a:xfrm>
          <a:prstGeom prst="rect">
            <a:avLst/>
          </a:prstGeom>
        </p:spPr>
        <p:txBody>
          <a:bodyPr wrap="square">
            <a:spAutoFit/>
          </a:bodyPr>
          <a:lstStyle/>
          <a:p>
            <a:pPr algn="just">
              <a:lnSpc>
                <a:spcPct val="150000"/>
              </a:lnSpc>
            </a:pPr>
            <a:r>
              <a:rPr lang="fr-FR" sz="3600" i="1">
                <a:solidFill>
                  <a:srgbClr val="FF0000"/>
                </a:solidFill>
                <a:latin typeface="Arial" panose="020B0604020202020204" pitchFamily="34" charset="0"/>
                <a:cs typeface="Arial" panose="020B0604020202020204" pitchFamily="34" charset="0"/>
              </a:rPr>
              <a:t>Phản ứng hóa học là quá trình biến đổi từ chất này thành chất khác.</a:t>
            </a:r>
            <a:endParaRPr lang="en-US" sz="3600" i="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Chất phản ứng / chất tham gia là chất ban đầu bị biến đổi trong phản ứng.</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Chất sản phẩm là chất mới được sinh ra.</a:t>
            </a:r>
            <a:endParaRPr lang="en-US" sz="3600">
              <a:latin typeface="Arial" panose="020B0604020202020204" pitchFamily="34" charset="0"/>
              <a:cs typeface="Arial" panose="020B0604020202020204" pitchFamily="34" charset="0"/>
            </a:endParaRPr>
          </a:p>
        </p:txBody>
      </p:sp>
      <p:pic>
        <p:nvPicPr>
          <p:cNvPr id="18"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90371" y="3561074"/>
            <a:ext cx="3043242" cy="6469796"/>
          </a:xfrm>
          <a:prstGeom prst="rect">
            <a:avLst/>
          </a:prstGeom>
        </p:spPr>
      </p:pic>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pic>
        <p:nvPicPr>
          <p:cNvPr id="11" name="Picture 15"/>
          <p:cNvPicPr>
            <a:picLocks noChangeAspect="1"/>
          </p:cNvPicPr>
          <p:nvPr/>
        </p:nvPicPr>
        <p:blipFill>
          <a:blip r:embed="rId7"/>
          <a:srcRect/>
          <a:stretch>
            <a:fillRect/>
          </a:stretch>
        </p:blipFill>
        <p:spPr>
          <a:xfrm rot="21268614">
            <a:off x="16484771" y="188735"/>
            <a:ext cx="1558593" cy="1991811"/>
          </a:xfrm>
          <a:prstGeom prst="rect">
            <a:avLst/>
          </a:prstGeom>
        </p:spPr>
      </p:pic>
    </p:spTree>
    <p:extLst>
      <p:ext uri="{BB962C8B-B14F-4D97-AF65-F5344CB8AC3E}">
        <p14:creationId xmlns:p14="http://schemas.microsoft.com/office/powerpoint/2010/main" val="258622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dissolve">
                                      <p:cBhvr>
                                        <p:cTn id="16" dur="500"/>
                                        <p:tgtEl>
                                          <p:spTgt spid="17">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dissolve">
                                      <p:cBhvr>
                                        <p:cTn id="2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812619"/>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7" name="Rectangle 16"/>
          <p:cNvSpPr/>
          <p:nvPr/>
        </p:nvSpPr>
        <p:spPr>
          <a:xfrm>
            <a:off x="2362198" y="2885480"/>
            <a:ext cx="13563599" cy="251607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Phản ứng hóa học được biểu diễn bằng phương trình dạng chữ:</a:t>
            </a:r>
            <a:endParaRPr lang="en-US" sz="3500">
              <a:latin typeface="Arial" panose="020B0604020202020204" pitchFamily="34" charset="0"/>
              <a:cs typeface="Arial" panose="020B0604020202020204" pitchFamily="34" charset="0"/>
            </a:endParaRPr>
          </a:p>
          <a:p>
            <a:pPr algn="ctr">
              <a:lnSpc>
                <a:spcPct val="150000"/>
              </a:lnSpc>
            </a:pPr>
            <a:r>
              <a:rPr lang="fr-FR" sz="3500" b="1" i="1">
                <a:solidFill>
                  <a:srgbClr val="FF0000"/>
                </a:solidFill>
                <a:latin typeface="Arial" panose="020B0604020202020204" pitchFamily="34" charset="0"/>
                <a:cs typeface="Arial" panose="020B0604020202020204" pitchFamily="34" charset="0"/>
              </a:rPr>
              <a:t>Tên các chất phản ứng → Tên các chất sản phẩm</a:t>
            </a:r>
          </a:p>
          <a:p>
            <a:pPr marL="571500" indent="-571500" algn="just">
              <a:lnSpc>
                <a:spcPct val="150000"/>
              </a:lnSpc>
              <a:buFont typeface="Wingdings" panose="05000000000000000000" pitchFamily="2" charset="2"/>
              <a:buChar char="§"/>
            </a:pPr>
            <a:r>
              <a:rPr lang="fr-FR" sz="3500">
                <a:latin typeface="Arial" panose="020B0604020202020204" pitchFamily="34" charset="0"/>
                <a:cs typeface="Arial" panose="020B0604020202020204" pitchFamily="34" charset="0"/>
              </a:rPr>
              <a:t>Trong quá trình phản ứng:</a:t>
            </a:r>
            <a:endParaRPr lang="en-US" sz="3500">
              <a:latin typeface="Arial" panose="020B0604020202020204" pitchFamily="34" charset="0"/>
              <a:cs typeface="Arial" panose="020B0604020202020204" pitchFamily="34" charset="0"/>
            </a:endParaRPr>
          </a:p>
        </p:txBody>
      </p:sp>
      <p:sp>
        <p:nvSpPr>
          <p:cNvPr id="21" name="Rounded Rectangle 20"/>
          <p:cNvSpPr/>
          <p:nvPr/>
        </p:nvSpPr>
        <p:spPr>
          <a:xfrm>
            <a:off x="990600" y="952500"/>
            <a:ext cx="5842785"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a:solidFill>
                  <a:schemeClr val="tx2"/>
                </a:solidFill>
                <a:latin typeface="Arial" panose="020B0604020202020204" pitchFamily="34" charset="0"/>
                <a:cs typeface="Arial" panose="020B0604020202020204" pitchFamily="34" charset="0"/>
              </a:rPr>
              <a:t>1. Khái niệm</a:t>
            </a:r>
            <a:endParaRPr lang="en-US" sz="5800" b="1">
              <a:solidFill>
                <a:schemeClr val="tx2"/>
              </a:solidFill>
              <a:latin typeface="Arial" panose="020B0604020202020204" pitchFamily="34" charset="0"/>
              <a:cs typeface="Arial" panose="020B0604020202020204" pitchFamily="34" charset="0"/>
            </a:endParaRPr>
          </a:p>
        </p:txBody>
      </p:sp>
      <p:grpSp>
        <p:nvGrpSpPr>
          <p:cNvPr id="3" name="Group 2"/>
          <p:cNvGrpSpPr/>
          <p:nvPr/>
        </p:nvGrpSpPr>
        <p:grpSpPr>
          <a:xfrm>
            <a:off x="1371600" y="6203866"/>
            <a:ext cx="4671472" cy="3007058"/>
            <a:chOff x="1576256" y="6134100"/>
            <a:chExt cx="4671472" cy="3007058"/>
          </a:xfrm>
        </p:grpSpPr>
        <p:pic>
          <p:nvPicPr>
            <p:cNvPr id="11" name="Picture 5"/>
            <p:cNvPicPr>
              <a:picLocks noChangeAspect="1"/>
            </p:cNvPicPr>
            <p:nvPr/>
          </p:nvPicPr>
          <p:blipFill>
            <a:blip r:embed="rId2"/>
            <a:srcRect/>
            <a:stretch>
              <a:fillRect/>
            </a:stretch>
          </p:blipFill>
          <p:spPr>
            <a:xfrm>
              <a:off x="3135282" y="6134100"/>
              <a:ext cx="1553420" cy="1875547"/>
            </a:xfrm>
            <a:prstGeom prst="rect">
              <a:avLst/>
            </a:prstGeom>
          </p:spPr>
        </p:pic>
        <p:sp>
          <p:nvSpPr>
            <p:cNvPr id="2" name="Rectangle 1"/>
            <p:cNvSpPr/>
            <p:nvPr/>
          </p:nvSpPr>
          <p:spPr>
            <a:xfrm>
              <a:off x="1576256" y="8494827"/>
              <a:ext cx="4671472"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Lượng chất phản ứng</a:t>
              </a:r>
              <a:endParaRPr lang="en-US" sz="3600">
                <a:latin typeface="Arial" panose="020B0604020202020204" pitchFamily="34" charset="0"/>
                <a:cs typeface="Arial" panose="020B0604020202020204" pitchFamily="34" charset="0"/>
              </a:endParaRPr>
            </a:p>
          </p:txBody>
        </p:sp>
      </p:grpSp>
      <p:grpSp>
        <p:nvGrpSpPr>
          <p:cNvPr id="5" name="Group 4"/>
          <p:cNvGrpSpPr/>
          <p:nvPr/>
        </p:nvGrpSpPr>
        <p:grpSpPr>
          <a:xfrm>
            <a:off x="6195472" y="6080289"/>
            <a:ext cx="2133600" cy="3130635"/>
            <a:chOff x="6043072" y="6080289"/>
            <a:chExt cx="2133600" cy="3130635"/>
          </a:xfrm>
        </p:grpSpPr>
        <p:sp>
          <p:nvSpPr>
            <p:cNvPr id="19" name="Right Arrow 18"/>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6481219" y="6543923"/>
              <a:ext cx="1257303" cy="1569660"/>
            </a:xfrm>
            <a:prstGeom prst="rect">
              <a:avLst/>
            </a:prstGeom>
            <a:noFill/>
          </p:spPr>
          <p:txBody>
            <a:bodyPr wrap="square" rtlCol="0">
              <a:spAutoFit/>
            </a:bodyPr>
            <a:lstStyle/>
            <a:p>
              <a:pPr algn="ctr">
                <a:lnSpc>
                  <a:spcPct val="150000"/>
                </a:lnSpc>
              </a:pPr>
              <a:r>
                <a:rPr lang="en-US" sz="3200" dirty="0" err="1">
                  <a:latin typeface="Arial" panose="020B0604020202020204" pitchFamily="34" charset="0"/>
                  <a:cs typeface="Arial" panose="020B0604020202020204" pitchFamily="34" charset="0"/>
                </a:rPr>
                <a:t>Giảm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dần</a:t>
              </a:r>
              <a:endParaRPr lang="en-US" sz="3200" dirty="0">
                <a:latin typeface="Arial" panose="020B0604020202020204" pitchFamily="34" charset="0"/>
                <a:cs typeface="Arial" panose="020B0604020202020204" pitchFamily="34" charset="0"/>
              </a:endParaRPr>
            </a:p>
          </p:txBody>
        </p:sp>
      </p:grpSp>
      <p:grpSp>
        <p:nvGrpSpPr>
          <p:cNvPr id="6" name="Group 5"/>
          <p:cNvGrpSpPr/>
          <p:nvPr/>
        </p:nvGrpSpPr>
        <p:grpSpPr>
          <a:xfrm>
            <a:off x="10439400" y="5981700"/>
            <a:ext cx="3720890" cy="3229223"/>
            <a:chOff x="9763647" y="5981700"/>
            <a:chExt cx="3720890" cy="3229223"/>
          </a:xfrm>
        </p:grpSpPr>
        <p:pic>
          <p:nvPicPr>
            <p:cNvPr id="23" name="Picture 4"/>
            <p:cNvPicPr>
              <a:picLocks noChangeAspect="1"/>
            </p:cNvPicPr>
            <p:nvPr/>
          </p:nvPicPr>
          <p:blipFill>
            <a:blip r:embed="rId3"/>
            <a:srcRect/>
            <a:stretch>
              <a:fillRect/>
            </a:stretch>
          </p:blipFill>
          <p:spPr>
            <a:xfrm>
              <a:off x="10687293" y="5981700"/>
              <a:ext cx="1873599" cy="2142276"/>
            </a:xfrm>
            <a:prstGeom prst="rect">
              <a:avLst/>
            </a:prstGeom>
          </p:spPr>
        </p:pic>
        <p:sp>
          <p:nvSpPr>
            <p:cNvPr id="24" name="Rectangle 23"/>
            <p:cNvSpPr/>
            <p:nvPr/>
          </p:nvSpPr>
          <p:spPr>
            <a:xfrm>
              <a:off x="9763647" y="8564592"/>
              <a:ext cx="372089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Lượng sản phẩm</a:t>
              </a:r>
              <a:endParaRPr lang="en-US" sz="3600">
                <a:latin typeface="Arial" panose="020B0604020202020204" pitchFamily="34" charset="0"/>
                <a:cs typeface="Arial" panose="020B0604020202020204" pitchFamily="34" charset="0"/>
              </a:endParaRPr>
            </a:p>
          </p:txBody>
        </p:sp>
      </p:grpSp>
      <p:grpSp>
        <p:nvGrpSpPr>
          <p:cNvPr id="25" name="Group 24"/>
          <p:cNvGrpSpPr/>
          <p:nvPr/>
        </p:nvGrpSpPr>
        <p:grpSpPr>
          <a:xfrm rot="10800000">
            <a:off x="14401800" y="6080288"/>
            <a:ext cx="2133600" cy="3130635"/>
            <a:chOff x="6043072" y="6080289"/>
            <a:chExt cx="2133600" cy="3130635"/>
          </a:xfrm>
        </p:grpSpPr>
        <p:sp>
          <p:nvSpPr>
            <p:cNvPr id="26" name="Right Arrow 25"/>
            <p:cNvSpPr/>
            <p:nvPr/>
          </p:nvSpPr>
          <p:spPr>
            <a:xfrm rot="5400000">
              <a:off x="5544554" y="6578807"/>
              <a:ext cx="3130635" cy="2133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TextBox 26"/>
            <p:cNvSpPr txBox="1"/>
            <p:nvPr/>
          </p:nvSpPr>
          <p:spPr>
            <a:xfrm rot="10800000">
              <a:off x="6481219" y="6635165"/>
              <a:ext cx="1257303" cy="1478418"/>
            </a:xfrm>
            <a:prstGeom prst="rect">
              <a:avLst/>
            </a:prstGeom>
            <a:noFill/>
          </p:spPr>
          <p:txBody>
            <a:bodyPr wrap="square" rtlCol="0">
              <a:spAutoFit/>
            </a:bodyPr>
            <a:lstStyle/>
            <a:p>
              <a:pPr algn="ctr">
                <a:lnSpc>
                  <a:spcPct val="150000"/>
                </a:lnSpc>
              </a:pPr>
              <a:r>
                <a:rPr lang="en-US" sz="3200">
                  <a:latin typeface="Arial" panose="020B0604020202020204" pitchFamily="34" charset="0"/>
                  <a:cs typeface="Arial" panose="020B0604020202020204" pitchFamily="34" charset="0"/>
                </a:rPr>
                <a:t>Tăng dần</a:t>
              </a:r>
            </a:p>
          </p:txBody>
        </p:sp>
      </p:grpSp>
      <p:pic>
        <p:nvPicPr>
          <p:cNvPr id="28" name="Picture 15"/>
          <p:cNvPicPr>
            <a:picLocks noChangeAspect="1"/>
          </p:cNvPicPr>
          <p:nvPr/>
        </p:nvPicPr>
        <p:blipFill>
          <a:blip r:embed="rId4"/>
          <a:srcRect/>
          <a:stretch>
            <a:fillRect/>
          </a:stretch>
        </p:blipFill>
        <p:spPr>
          <a:xfrm rot="21268614">
            <a:off x="16484771" y="188735"/>
            <a:ext cx="1558593" cy="1991811"/>
          </a:xfrm>
          <a:prstGeom prst="rect">
            <a:avLst/>
          </a:prstGeom>
        </p:spPr>
      </p:pic>
      <p:sp>
        <p:nvSpPr>
          <p:cNvPr id="7" name="Rectangle 6"/>
          <p:cNvSpPr/>
          <p:nvPr/>
        </p:nvSpPr>
        <p:spPr>
          <a:xfrm>
            <a:off x="2133600" y="9357549"/>
            <a:ext cx="8581196" cy="677108"/>
          </a:xfrm>
          <a:prstGeom prst="rect">
            <a:avLst/>
          </a:prstGeom>
        </p:spPr>
        <p:txBody>
          <a:bodyPr wrap="none">
            <a:spAutoFit/>
          </a:bodyPr>
          <a:lstStyle/>
          <a:p>
            <a:pPr algn="ctr"/>
            <a:r>
              <a:rPr lang="fr-FR" sz="3800" dirty="0" err="1">
                <a:latin typeface="Arial" panose="020B0604020202020204" pitchFamily="34" charset="0"/>
                <a:ea typeface="Calibri" panose="020F0502020204030204" pitchFamily="34" charset="0"/>
                <a:cs typeface="Arial" panose="020B0604020202020204" pitchFamily="34" charset="0"/>
              </a:rPr>
              <a:t>Ví</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dụ</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b="1" i="1" dirty="0" err="1">
                <a:solidFill>
                  <a:srgbClr val="FF0000"/>
                </a:solidFill>
                <a:latin typeface="Arial" panose="020B0604020202020204" pitchFamily="34" charset="0"/>
                <a:ea typeface="Calibri" panose="020F0502020204030204" pitchFamily="34" charset="0"/>
                <a:cs typeface="Arial" panose="020B0604020202020204" pitchFamily="34" charset="0"/>
              </a:rPr>
              <a:t>Iron</a:t>
            </a:r>
            <a:r>
              <a:rPr lang="fr-FR" sz="3800" b="1" i="1"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3800" b="1" i="1" dirty="0" err="1">
                <a:solidFill>
                  <a:srgbClr val="FF0000"/>
                </a:solidFill>
                <a:latin typeface="Arial" panose="020B0604020202020204" pitchFamily="34" charset="0"/>
                <a:ea typeface="Calibri" panose="020F0502020204030204" pitchFamily="34" charset="0"/>
                <a:cs typeface="Arial" panose="020B0604020202020204" pitchFamily="34" charset="0"/>
              </a:rPr>
              <a:t>Sulfur</a:t>
            </a:r>
            <a:r>
              <a:rPr lang="fr-FR" sz="3800" b="1" i="1"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3800" b="1" i="1" dirty="0" err="1">
                <a:solidFill>
                  <a:srgbClr val="FF0000"/>
                </a:solidFill>
                <a:latin typeface="Arial" panose="020B0604020202020204" pitchFamily="34" charset="0"/>
                <a:ea typeface="Calibri" panose="020F0502020204030204" pitchFamily="34" charset="0"/>
                <a:cs typeface="Arial" panose="020B0604020202020204" pitchFamily="34" charset="0"/>
              </a:rPr>
              <a:t>Iron</a:t>
            </a:r>
            <a:r>
              <a:rPr lang="fr-FR" sz="3800" b="1" i="1" dirty="0">
                <a:solidFill>
                  <a:srgbClr val="FF0000"/>
                </a:solidFill>
                <a:latin typeface="Arial" panose="020B0604020202020204" pitchFamily="34" charset="0"/>
                <a:ea typeface="Calibri" panose="020F0502020204030204" pitchFamily="34" charset="0"/>
                <a:cs typeface="Arial" panose="020B0604020202020204" pitchFamily="34" charset="0"/>
              </a:rPr>
              <a:t> (II) sulfide</a:t>
            </a:r>
            <a:endParaRPr lang="en-US" sz="38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wipe(left)">
                                      <p:cBhvr>
                                        <p:cTn id="11" dur="500"/>
                                        <p:tgtEl>
                                          <p:spTgt spid="17">
                                            <p:txEl>
                                              <p:pRg st="1" end="1"/>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wipe(down)">
                                      <p:cBhvr>
                                        <p:cTn id="14" dur="500"/>
                                        <p:tgtEl>
                                          <p:spTgt spid="17">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22"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8" name="Picture 16"/>
          <p:cNvPicPr>
            <a:picLocks noChangeAspect="1"/>
          </p:cNvPicPr>
          <p:nvPr/>
        </p:nvPicPr>
        <p:blipFill rotWithShape="1">
          <a:blip r:embed="rId2"/>
          <a:srcRect l="3037"/>
          <a:stretch/>
        </p:blipFill>
        <p:spPr>
          <a:xfrm>
            <a:off x="538836" y="778789"/>
            <a:ext cx="2310027" cy="1545312"/>
          </a:xfrm>
          <a:prstGeom prst="rect">
            <a:avLst/>
          </a:prstGeom>
        </p:spPr>
      </p:pic>
      <p:sp>
        <p:nvSpPr>
          <p:cNvPr id="5" name="Rectangle 4"/>
          <p:cNvSpPr/>
          <p:nvPr/>
        </p:nvSpPr>
        <p:spPr>
          <a:xfrm>
            <a:off x="2209800" y="1236185"/>
            <a:ext cx="15431352" cy="6124112"/>
          </a:xfrm>
          <a:prstGeom prst="rect">
            <a:avLst/>
          </a:prstGeom>
        </p:spPr>
        <p:txBody>
          <a:bodyPr wrap="square">
            <a:spAutoFit/>
          </a:bodyPr>
          <a:lstStyle/>
          <a:p>
            <a:pPr algn="ctr">
              <a:lnSpc>
                <a:spcPct val="150000"/>
              </a:lnSpc>
              <a:spcAft>
                <a:spcPts val="0"/>
              </a:spcAft>
            </a:pP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Bài</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tập</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0"/>
              </a:spcAft>
            </a:pPr>
            <a:r>
              <a:rPr lang="fr-FR" sz="3800" dirty="0" err="1">
                <a:latin typeface="Arial" panose="020B0604020202020204" pitchFamily="34" charset="0"/>
                <a:ea typeface="Calibri" panose="020F0502020204030204" pitchFamily="34" charset="0"/>
                <a:cs typeface="Arial" panose="020B0604020202020204" pitchFamily="34" charset="0"/>
              </a:rPr>
              <a:t>Than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thành</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phần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chính</a:t>
            </a:r>
            <a:r>
              <a:rPr lang="fr-FR" sz="3800" dirty="0">
                <a:latin typeface="Arial" panose="020B0604020202020204" pitchFamily="34" charset="0"/>
                <a:ea typeface="Calibri" panose="020F0502020204030204" pitchFamily="34" charset="0"/>
                <a:cs typeface="Arial" panose="020B0604020202020204" pitchFamily="34" charset="0"/>
              </a:rPr>
              <a:t> là </a:t>
            </a:r>
            <a:r>
              <a:rPr lang="fr-FR" sz="3800" dirty="0" err="1">
                <a:latin typeface="Arial" panose="020B0604020202020204" pitchFamily="34" charset="0"/>
                <a:ea typeface="Calibri" panose="020F0502020204030204" pitchFamily="34" charset="0"/>
                <a:cs typeface="Arial" panose="020B0604020202020204" pitchFamily="34" charset="0"/>
              </a:rPr>
              <a:t>carbon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cháy</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trong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không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khí</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tạo</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thành</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carbon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dioxide</a:t>
            </a:r>
            <a:r>
              <a:rPr lang="fr-FR" sz="3800" dirty="0">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742950" lvl="0" indent="-742950" algn="just">
              <a:lnSpc>
                <a:spcPct val="150000"/>
              </a:lnSpc>
              <a:spcAft>
                <a:spcPts val="0"/>
              </a:spcAft>
              <a:buAutoNum type="alphaLcPeriod"/>
            </a:pPr>
            <a:r>
              <a:rPr lang="fr-FR" sz="3800" dirty="0" err="1">
                <a:latin typeface="Arial" panose="020B0604020202020204" pitchFamily="34" charset="0"/>
                <a:ea typeface="Calibri" panose="020F0502020204030204" pitchFamily="34" charset="0"/>
                <a:cs typeface="Arial" panose="020B0604020202020204" pitchFamily="34" charset="0"/>
              </a:rPr>
              <a:t>Hãy</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viết</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phương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trình</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phản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ứng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dạng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chữ</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của</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phản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ứng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này</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Chất</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nào</a:t>
            </a:r>
            <a:r>
              <a:rPr lang="fr-FR" sz="3800" dirty="0">
                <a:latin typeface="Arial" panose="020B0604020202020204" pitchFamily="34" charset="0"/>
                <a:ea typeface="Calibri" panose="020F0502020204030204" pitchFamily="34" charset="0"/>
                <a:cs typeface="Arial" panose="020B0604020202020204" pitchFamily="34" charset="0"/>
              </a:rPr>
              <a:t> là </a:t>
            </a:r>
            <a:r>
              <a:rPr lang="fr-FR" sz="3800" dirty="0" err="1">
                <a:latin typeface="Arial" panose="020B0604020202020204" pitchFamily="34" charset="0"/>
                <a:ea typeface="Calibri" panose="020F0502020204030204" pitchFamily="34" charset="0"/>
                <a:cs typeface="Arial" panose="020B0604020202020204" pitchFamily="34" charset="0"/>
              </a:rPr>
              <a:t>chất</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phản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ứng</a:t>
            </a:r>
            <a:r>
              <a:rPr lang="fr-FR"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phẩm</a:t>
            </a:r>
            <a:r>
              <a:rPr lang="en-US" sz="3800" dirty="0">
                <a:latin typeface="Arial" panose="020B0604020202020204" pitchFamily="34" charset="0"/>
                <a:ea typeface="Calibri" panose="020F0502020204030204" pitchFamily="34" charset="0"/>
                <a:cs typeface="Arial" panose="020B0604020202020204" pitchFamily="34" charset="0"/>
              </a:rPr>
              <a:t>?</a:t>
            </a:r>
          </a:p>
          <a:p>
            <a:pPr marL="742950" lvl="0" indent="-742950" algn="just">
              <a:lnSpc>
                <a:spcPct val="150000"/>
              </a:lnSpc>
              <a:spcAft>
                <a:spcPts val="0"/>
              </a:spcAft>
              <a:buAutoNum type="alphaLcPeriod"/>
            </a:pPr>
            <a:r>
              <a:rPr lang="en-US" sz="3800" dirty="0">
                <a:latin typeface="Arial" panose="020B0604020202020204" pitchFamily="34" charset="0"/>
                <a:ea typeface="Calibri" panose="020F0502020204030204" pitchFamily="34" charset="0"/>
                <a:cs typeface="Arial" panose="020B0604020202020204" pitchFamily="34" charset="0"/>
              </a:rPr>
              <a:t>Trong </a:t>
            </a:r>
            <a:r>
              <a:rPr lang="en-US" sz="3800" dirty="0" err="1">
                <a:latin typeface="Arial" panose="020B0604020202020204" pitchFamily="34" charset="0"/>
                <a:ea typeface="Calibri" panose="020F0502020204030204" pitchFamily="34" charset="0"/>
                <a:cs typeface="Arial" panose="020B0604020202020204" pitchFamily="34" charset="0"/>
              </a:rPr>
              <a:t>quá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lượng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giảm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Lượng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tăng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dần</a:t>
            </a:r>
            <a:r>
              <a:rPr lang="en-US" sz="3800" dirty="0">
                <a:latin typeface="Arial" panose="020B0604020202020204" pitchFamily="34" charset="0"/>
                <a:ea typeface="Calibri" panose="020F0502020204030204" pitchFamily="34" charset="0"/>
                <a:cs typeface="Arial" panose="020B0604020202020204" pitchFamily="34" charset="0"/>
              </a:rPr>
              <a:t>?</a:t>
            </a:r>
          </a:p>
        </p:txBody>
      </p:sp>
      <p:pic>
        <p:nvPicPr>
          <p:cNvPr id="14" name="Picture 5"/>
          <p:cNvPicPr>
            <a:picLocks noChangeAspect="1"/>
          </p:cNvPicPr>
          <p:nvPr/>
        </p:nvPicPr>
        <p:blipFill>
          <a:blip r:embed="rId3"/>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3428849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5" name="Rectangle 4"/>
          <p:cNvSpPr/>
          <p:nvPr/>
        </p:nvSpPr>
        <p:spPr>
          <a:xfrm>
            <a:off x="1371598" y="1588679"/>
            <a:ext cx="15544800" cy="7109639"/>
          </a:xfrm>
          <a:prstGeom prst="rect">
            <a:avLst/>
          </a:prstGeom>
        </p:spPr>
        <p:txBody>
          <a:bodyPr wrap="square">
            <a:spAutoFit/>
          </a:bodyPr>
          <a:lstStyle/>
          <a:p>
            <a:pPr algn="ctr">
              <a:lnSpc>
                <a:spcPct val="150000"/>
              </a:lnSpc>
              <a:spcAft>
                <a:spcPts val="0"/>
              </a:spcAft>
            </a:pP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marL="742950" indent="-742950" algn="just">
              <a:lnSpc>
                <a:spcPct val="150000"/>
              </a:lnSpc>
              <a:spcAft>
                <a:spcPts val="0"/>
              </a:spcAft>
              <a:buAutoNum type="alphaLcPeriod"/>
            </a:pPr>
            <a:r>
              <a:rPr lang="fr-FR" sz="3800" dirty="0" err="1">
                <a:latin typeface="Arial" panose="020B0604020202020204" pitchFamily="34" charset="0"/>
                <a:ea typeface="Calibri" panose="020F0502020204030204" pitchFamily="34" charset="0"/>
                <a:cs typeface="Arial" panose="020B0604020202020204" pitchFamily="34" charset="0"/>
              </a:rPr>
              <a:t>Phương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trình</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phản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ứng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dạng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chữ</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của</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than</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cháy</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trong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không</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khí</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tạo</a:t>
            </a:r>
            <a:r>
              <a:rPr lang="fr-FR" sz="3800" dirty="0">
                <a:latin typeface="Arial" panose="020B0604020202020204" pitchFamily="34" charset="0"/>
                <a:ea typeface="Calibri" panose="020F0502020204030204" pitchFamily="34" charset="0"/>
                <a:cs typeface="Arial" panose="020B0604020202020204" pitchFamily="34" charset="0"/>
              </a:rPr>
              <a:t> </a:t>
            </a:r>
            <a:r>
              <a:rPr lang="fr-FR" sz="3800" dirty="0" err="1">
                <a:latin typeface="Arial" panose="020B0604020202020204" pitchFamily="34" charset="0"/>
                <a:ea typeface="Calibri" panose="020F0502020204030204" pitchFamily="34" charset="0"/>
                <a:cs typeface="Arial" panose="020B0604020202020204" pitchFamily="34" charset="0"/>
              </a:rPr>
              <a:t>thành</a:t>
            </a:r>
            <a:r>
              <a:rPr lang="fr-FR" sz="3800" dirty="0">
                <a:latin typeface="Arial" panose="020B0604020202020204" pitchFamily="34" charset="0"/>
                <a:ea typeface="Calibri" panose="020F0502020204030204" pitchFamily="34" charset="0"/>
                <a:cs typeface="Arial" panose="020B0604020202020204" pitchFamily="34" charset="0"/>
              </a:rPr>
              <a:t> Carbon </a:t>
            </a:r>
            <a:r>
              <a:rPr lang="fr-FR" sz="3800" dirty="0" err="1">
                <a:latin typeface="Arial" panose="020B0604020202020204" pitchFamily="34" charset="0"/>
                <a:ea typeface="Calibri" panose="020F0502020204030204" pitchFamily="34" charset="0"/>
                <a:cs typeface="Arial" panose="020B0604020202020204" pitchFamily="34" charset="0"/>
              </a:rPr>
              <a:t>dioxide</a:t>
            </a:r>
            <a:r>
              <a:rPr lang="fr-FR" sz="3800" dirty="0">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800" b="1" i="1" dirty="0">
                <a:solidFill>
                  <a:srgbClr val="FF0000"/>
                </a:solidFill>
                <a:latin typeface="Arial" panose="020B0604020202020204" pitchFamily="34" charset="0"/>
                <a:cs typeface="Arial" panose="020B0604020202020204" pitchFamily="34" charset="0"/>
              </a:rPr>
              <a:t>Carbon + Oxygen → Carbon dioxide</a:t>
            </a:r>
            <a:endParaRPr lang="en-US" sz="3800" b="1" dirty="0">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Chất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ứng</a:t>
            </a:r>
            <a:r>
              <a:rPr lang="en-US" sz="3800" dirty="0">
                <a:latin typeface="Arial" panose="020B0604020202020204" pitchFamily="34" charset="0"/>
                <a:cs typeface="Arial" panose="020B0604020202020204" pitchFamily="34" charset="0"/>
              </a:rPr>
              <a:t>: Carbon, Oxygen</a:t>
            </a:r>
          </a:p>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Sản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Carbon dioxide</a:t>
            </a:r>
            <a:endParaRPr lang="en-US" sz="38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mj-lt"/>
              <a:buAutoNum type="alphaLcPeriod" startAt="2"/>
            </a:pPr>
            <a:r>
              <a:rPr lang="en-US" sz="3800" dirty="0">
                <a:latin typeface="Arial" panose="020B0604020202020204" pitchFamily="34" charset="0"/>
                <a:cs typeface="Arial" panose="020B0604020202020204" pitchFamily="34" charset="0"/>
              </a:rPr>
              <a:t>Trong </a:t>
            </a:r>
            <a:r>
              <a:rPr lang="en-US" sz="3800" dirty="0" err="1">
                <a:latin typeface="Arial" panose="020B0604020202020204" pitchFamily="34" charset="0"/>
                <a:cs typeface="Arial" panose="020B0604020202020204" pitchFamily="34" charset="0"/>
              </a:rPr>
              <a:t>quá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lượng</a:t>
            </a:r>
            <a:r>
              <a:rPr lang="en-US" sz="3800" dirty="0">
                <a:latin typeface="Arial" panose="020B0604020202020204" pitchFamily="34" charset="0"/>
                <a:cs typeface="Arial" panose="020B0604020202020204" pitchFamily="34" charset="0"/>
              </a:rPr>
              <a:t> Carbon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Oxygen </a:t>
            </a:r>
            <a:r>
              <a:rPr lang="en-US" sz="3800" dirty="0" err="1">
                <a:latin typeface="Arial" panose="020B0604020202020204" pitchFamily="34" charset="0"/>
                <a:cs typeface="Arial" panose="020B0604020202020204" pitchFamily="34" charset="0"/>
              </a:rPr>
              <a:t>giảm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lượng</a:t>
            </a:r>
            <a:r>
              <a:rPr lang="en-US" sz="3800" dirty="0">
                <a:latin typeface="Arial" panose="020B0604020202020204" pitchFamily="34" charset="0"/>
                <a:cs typeface="Arial" panose="020B0604020202020204" pitchFamily="34" charset="0"/>
              </a:rPr>
              <a:t> Carbon dioxide </a:t>
            </a:r>
            <a:r>
              <a:rPr lang="en-US" sz="3800" dirty="0" err="1">
                <a:latin typeface="Arial" panose="020B0604020202020204" pitchFamily="34" charset="0"/>
                <a:cs typeface="Arial" panose="020B0604020202020204" pitchFamily="34" charset="0"/>
              </a:rPr>
              <a:t>tăng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dần</a:t>
            </a:r>
            <a:r>
              <a:rPr lang="en-US" sz="3800" dirty="0">
                <a:latin typeface="Arial" panose="020B0604020202020204" pitchFamily="34" charset="0"/>
                <a:cs typeface="Arial" panose="020B0604020202020204" pitchFamily="34" charset="0"/>
              </a:rPr>
              <a:t>.</a:t>
            </a:r>
          </a:p>
        </p:txBody>
      </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pic>
        <p:nvPicPr>
          <p:cNvPr id="10" name="Picture 3"/>
          <p:cNvPicPr>
            <a:picLocks noChangeAspect="1"/>
          </p:cNvPicPr>
          <p:nvPr/>
        </p:nvPicPr>
        <p:blipFill>
          <a:blip r:embed="rId3"/>
          <a:srcRect/>
          <a:stretch>
            <a:fillRect/>
          </a:stretch>
        </p:blipFill>
        <p:spPr>
          <a:xfrm>
            <a:off x="-76200" y="-167212"/>
            <a:ext cx="1580261" cy="1752600"/>
          </a:xfrm>
          <a:prstGeom prst="rect">
            <a:avLst/>
          </a:prstGeom>
        </p:spPr>
      </p:pic>
    </p:spTree>
    <p:extLst>
      <p:ext uri="{BB962C8B-B14F-4D97-AF65-F5344CB8AC3E}">
        <p14:creationId xmlns:p14="http://schemas.microsoft.com/office/powerpoint/2010/main" val="63288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wipe(down)">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749163"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1046440"/>
          </a:xfrm>
          <a:prstGeom prst="rect">
            <a:avLst/>
          </a:prstGeom>
          <a:noFill/>
        </p:spPr>
        <p:txBody>
          <a:bodyPr wrap="square" rtlCol="0">
            <a:spAutoFit/>
          </a:bodyPr>
          <a:lstStyle/>
          <a:p>
            <a:pPr algn="ctr"/>
            <a:r>
              <a:rPr lang="en-US" sz="6200" b="1">
                <a:solidFill>
                  <a:schemeClr val="tx2"/>
                </a:solidFill>
                <a:latin typeface="Arial" panose="020B0604020202020204" pitchFamily="34" charset="0"/>
                <a:cs typeface="Arial" panose="020B0604020202020204" pitchFamily="34" charset="0"/>
              </a:rPr>
              <a:t>2. Diễn biến phản ứng hoá học</a:t>
            </a:r>
            <a:endParaRPr lang="en-US" sz="620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324102" y="2297028"/>
            <a:ext cx="13182595" cy="677108"/>
          </a:xfrm>
          <a:prstGeom prst="rect">
            <a:avLst/>
          </a:prstGeom>
        </p:spPr>
        <p:txBody>
          <a:bodyPr wrap="square">
            <a:spAutoFit/>
          </a:bodyPr>
          <a:lstStyle/>
          <a:p>
            <a:pPr algn="ct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Quan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sát</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hình</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2.3,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trả</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lời</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câu</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hỏi</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3800" b="1" dirty="0" err="1">
                <a:solidFill>
                  <a:schemeClr val="accent2"/>
                </a:solidFill>
                <a:latin typeface="Arial" panose="020B0604020202020204" pitchFamily="34" charset="0"/>
                <a:ea typeface="Calibri" panose="020F0502020204030204" pitchFamily="34" charset="0"/>
                <a:cs typeface="Arial" panose="020B0604020202020204" pitchFamily="34" charset="0"/>
              </a:rPr>
              <a:t>mục</a:t>
            </a:r>
            <a:r>
              <a:rPr lang="en-US" sz="3800" b="1" dirty="0">
                <a:solidFill>
                  <a:schemeClr val="accent2"/>
                </a:solidFill>
                <a:latin typeface="Arial" panose="020B0604020202020204" pitchFamily="34" charset="0"/>
                <a:ea typeface="Calibri" panose="020F0502020204030204" pitchFamily="34" charset="0"/>
                <a:cs typeface="Arial" panose="020B0604020202020204" pitchFamily="34" charset="0"/>
              </a:rPr>
              <a:t> II.2 (SGK tr.13):</a:t>
            </a:r>
            <a:endParaRPr lang="en-US" sz="3800" b="1" dirty="0">
              <a:solidFill>
                <a:schemeClr val="accent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4400" y="3384747"/>
            <a:ext cx="9712780" cy="6254553"/>
          </a:xfrm>
          <a:prstGeom prst="rect">
            <a:avLst/>
          </a:prstGeom>
          <a:ln w="28575">
            <a:solidFill>
              <a:schemeClr val="tx1"/>
            </a:solidFill>
          </a:ln>
          <a:effectLst>
            <a:outerShdw blurRad="50800" dist="38100" dir="2700000" algn="tl" rotWithShape="0">
              <a:prstClr val="black">
                <a:alpha val="40000"/>
              </a:prstClr>
            </a:outerShdw>
          </a:effectLst>
        </p:spPr>
      </p:pic>
      <p:sp>
        <p:nvSpPr>
          <p:cNvPr id="3" name="Rectangle 2"/>
          <p:cNvSpPr/>
          <p:nvPr/>
        </p:nvSpPr>
        <p:spPr>
          <a:xfrm>
            <a:off x="10760590" y="3276828"/>
            <a:ext cx="6517821" cy="5806654"/>
          </a:xfrm>
          <a:prstGeom prst="rect">
            <a:avLst/>
          </a:prstGeom>
        </p:spPr>
        <p:txBody>
          <a:bodyPr wrap="square">
            <a:spAutoFit/>
          </a:bodyPr>
          <a:lstStyle/>
          <a:p>
            <a:pPr marL="571500" lvl="0" indent="-571500" algn="just">
              <a:lnSpc>
                <a:spcPct val="150000"/>
              </a:lnSpc>
              <a:spcAft>
                <a:spcPts val="0"/>
              </a:spcAft>
              <a:buFont typeface="Wingdings" panose="05000000000000000000" pitchFamily="2" charset="2"/>
              <a:buChar char="§"/>
            </a:pPr>
            <a:r>
              <a:rPr lang="en-US" sz="3600" dirty="0" err="1">
                <a:latin typeface="Arial" panose="020B0604020202020204" pitchFamily="34" charset="0"/>
                <a:ea typeface="Calibri" panose="020F0502020204030204" pitchFamily="34" charset="0"/>
                <a:cs typeface="Arial" panose="020B0604020202020204" pitchFamily="34" charset="0"/>
              </a:rPr>
              <a:t>Trước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sau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phản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ứng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nguyên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nào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liên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nhau</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0"/>
              </a:spcAft>
              <a:buFont typeface="Wingdings" panose="05000000000000000000" pitchFamily="2" charset="2"/>
              <a:buChar char="§"/>
            </a:pPr>
            <a:r>
              <a:rPr lang="en-US" sz="3600" dirty="0">
                <a:latin typeface="Arial" panose="020B0604020202020204" pitchFamily="34" charset="0"/>
                <a:ea typeface="Calibri" panose="020F0502020204030204" pitchFamily="34" charset="0"/>
                <a:cs typeface="Arial" panose="020B0604020202020204" pitchFamily="34" charset="0"/>
              </a:rPr>
              <a:t>Trong </a:t>
            </a:r>
            <a:r>
              <a:rPr lang="en-US" sz="3600" dirty="0" err="1">
                <a:latin typeface="Arial" panose="020B0604020202020204" pitchFamily="34" charset="0"/>
                <a:ea typeface="Calibri" panose="020F0502020204030204" pitchFamily="34" charset="0"/>
                <a:cs typeface="Arial" panose="020B0604020202020204" pitchFamily="34" charset="0"/>
              </a:rPr>
              <a:t>quá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phản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ứng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nguyên</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tử</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H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nguyên</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FF0000"/>
                </a:solidFill>
                <a:latin typeface="Arial" panose="020B0604020202020204" pitchFamily="34" charset="0"/>
                <a:ea typeface="Calibri" panose="020F0502020204030204" pitchFamily="34" charset="0"/>
                <a:cs typeface="Arial" panose="020B0604020202020204" pitchFamily="34" charset="0"/>
              </a:rPr>
              <a:t>tử</a:t>
            </a:r>
            <a:r>
              <a:rPr lang="en-US" sz="3600" dirty="0">
                <a:solidFill>
                  <a:srgbClr val="FF0000"/>
                </a:solidFill>
                <a:latin typeface="Arial" panose="020B0604020202020204" pitchFamily="34" charset="0"/>
                <a:ea typeface="Calibri" panose="020F0502020204030204" pitchFamily="34" charset="0"/>
                <a:cs typeface="Arial" panose="020B0604020202020204" pitchFamily="34" charset="0"/>
              </a:rPr>
              <a:t> O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thay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đổi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51888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edge">
                                      <p:cBhvr>
                                        <p:cTn id="15" dur="500"/>
                                        <p:tgtEl>
                                          <p:spTgt spid="2"/>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pic>
        <p:nvPicPr>
          <p:cNvPr id="2" name="Picture 1"/>
          <p:cNvPicPr>
            <a:picLocks noChangeAspect="1"/>
          </p:cNvPicPr>
          <p:nvPr/>
        </p:nvPicPr>
        <p:blipFill rotWithShape="1">
          <a:blip r:embed="rId3"/>
          <a:srcRect l="8571" r="8573" b="13205"/>
          <a:stretch/>
        </p:blipFill>
        <p:spPr>
          <a:xfrm>
            <a:off x="4953000" y="474381"/>
            <a:ext cx="8763000" cy="4309037"/>
          </a:xfrm>
          <a:prstGeom prst="rect">
            <a:avLst/>
          </a:prstGeom>
          <a:ln w="28575">
            <a:solidFill>
              <a:schemeClr val="tx1"/>
            </a:solidFill>
          </a:ln>
          <a:effectLst>
            <a:outerShdw blurRad="50800" dist="38100" dir="2700000" algn="tl" rotWithShape="0">
              <a:prstClr val="black">
                <a:alpha val="40000"/>
              </a:prstClr>
            </a:outerShdw>
          </a:effectLst>
        </p:spPr>
      </p:pic>
      <p:sp>
        <p:nvSpPr>
          <p:cNvPr id="9" name="Rounded Rectangle 8"/>
          <p:cNvSpPr/>
          <p:nvPr/>
        </p:nvSpPr>
        <p:spPr>
          <a:xfrm>
            <a:off x="538837" y="5503581"/>
            <a:ext cx="5966247" cy="4309037"/>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dirty="0" err="1">
                <a:solidFill>
                  <a:srgbClr val="FF0000"/>
                </a:solidFill>
                <a:latin typeface="Arial" panose="020B0604020202020204" pitchFamily="34" charset="0"/>
                <a:cs typeface="Arial" panose="020B0604020202020204" pitchFamily="34" charset="0"/>
              </a:rPr>
              <a:t>Trước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phản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ứng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H </a:t>
            </a:r>
            <a:r>
              <a:rPr lang="en-US" sz="3600" dirty="0" err="1">
                <a:solidFill>
                  <a:schemeClr val="tx1"/>
                </a:solidFill>
                <a:latin typeface="Arial" panose="020B0604020202020204" pitchFamily="34" charset="0"/>
                <a:cs typeface="Arial" panose="020B0604020202020204" pitchFamily="34" charset="0"/>
              </a:rPr>
              <a:t>liên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kết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H, 2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O </a:t>
            </a:r>
            <a:r>
              <a:rPr lang="en-US" sz="3600" dirty="0" err="1">
                <a:solidFill>
                  <a:schemeClr val="tx1"/>
                </a:solidFill>
                <a:latin typeface="Arial" panose="020B0604020202020204" pitchFamily="34" charset="0"/>
                <a:cs typeface="Arial" panose="020B0604020202020204" pitchFamily="34" charset="0"/>
              </a:rPr>
              <a:t>liên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kết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nhau</a:t>
            </a:r>
            <a:r>
              <a:rPr lang="en-US" sz="3600" dirty="0">
                <a:solidFill>
                  <a:schemeClr val="tx1"/>
                </a:solidFill>
                <a:latin typeface="Arial" panose="020B0604020202020204" pitchFamily="34" charset="0"/>
                <a:cs typeface="Arial" panose="020B0604020202020204" pitchFamily="34" charset="0"/>
              </a:rPr>
              <a:t>. </a:t>
            </a:r>
          </a:p>
        </p:txBody>
      </p:sp>
      <p:sp>
        <p:nvSpPr>
          <p:cNvPr id="10" name="Rounded Rectangle 9"/>
          <p:cNvSpPr/>
          <p:nvPr/>
        </p:nvSpPr>
        <p:spPr>
          <a:xfrm>
            <a:off x="6874315" y="5503579"/>
            <a:ext cx="5219701" cy="4309037"/>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en-US" sz="3600" dirty="0">
                <a:solidFill>
                  <a:srgbClr val="FF0000"/>
                </a:solidFill>
                <a:latin typeface="Arial" panose="020B0604020202020204" pitchFamily="34" charset="0"/>
                <a:cs typeface="Arial" panose="020B0604020202020204" pitchFamily="34" charset="0"/>
              </a:rPr>
              <a:t>Sau </a:t>
            </a:r>
            <a:r>
              <a:rPr lang="en-US" sz="3600" dirty="0" err="1">
                <a:solidFill>
                  <a:srgbClr val="FF0000"/>
                </a:solidFill>
                <a:latin typeface="Arial" panose="020B0604020202020204" pitchFamily="34" charset="0"/>
                <a:cs typeface="Arial" panose="020B0604020202020204" pitchFamily="34" charset="0"/>
              </a:rPr>
              <a:t>phản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ứng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H </a:t>
            </a:r>
            <a:r>
              <a:rPr lang="en-US" sz="3600" dirty="0" err="1">
                <a:solidFill>
                  <a:schemeClr val="tx1"/>
                </a:solidFill>
                <a:latin typeface="Arial" panose="020B0604020202020204" pitchFamily="34" charset="0"/>
                <a:cs typeface="Arial" panose="020B0604020202020204" pitchFamily="34" charset="0"/>
              </a:rPr>
              <a:t>liên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kết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O.</a:t>
            </a:r>
          </a:p>
        </p:txBody>
      </p:sp>
      <p:sp>
        <p:nvSpPr>
          <p:cNvPr id="12" name="Rounded Rectangle 11"/>
          <p:cNvSpPr/>
          <p:nvPr/>
        </p:nvSpPr>
        <p:spPr>
          <a:xfrm>
            <a:off x="12541198" y="5503579"/>
            <a:ext cx="5219701" cy="4309037"/>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dirty="0">
                <a:solidFill>
                  <a:srgbClr val="FF0000"/>
                </a:solidFill>
                <a:latin typeface="Arial" panose="020B0604020202020204" pitchFamily="34" charset="0"/>
                <a:cs typeface="Arial" panose="020B0604020202020204" pitchFamily="34" charset="0"/>
              </a:rPr>
              <a:t>Trong </a:t>
            </a:r>
            <a:r>
              <a:rPr lang="en-US" sz="3600" dirty="0" err="1">
                <a:solidFill>
                  <a:srgbClr val="FF0000"/>
                </a:solidFill>
                <a:latin typeface="Arial" panose="020B0604020202020204" pitchFamily="34" charset="0"/>
                <a:cs typeface="Arial" panose="020B0604020202020204" pitchFamily="34" charset="0"/>
              </a:rPr>
              <a:t>quá</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phản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ứng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số</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nguyên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 H </a:t>
            </a:r>
            <a:r>
              <a:rPr lang="en-US" sz="3600" dirty="0" err="1">
                <a:solidFill>
                  <a:schemeClr val="tx1"/>
                </a:solidFill>
                <a:latin typeface="Arial" panose="020B0604020202020204" pitchFamily="34" charset="0"/>
                <a:cs typeface="Arial" panose="020B0604020202020204" pitchFamily="34" charset="0"/>
              </a:rPr>
              <a:t>và</a:t>
            </a:r>
            <a:r>
              <a:rPr lang="en-US" sz="3600" dirty="0">
                <a:solidFill>
                  <a:schemeClr val="tx1"/>
                </a:solidFill>
                <a:latin typeface="Arial" panose="020B0604020202020204" pitchFamily="34" charset="0"/>
                <a:cs typeface="Arial" panose="020B0604020202020204" pitchFamily="34" charset="0"/>
              </a:rPr>
              <a:t> O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thay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đổi</a:t>
            </a:r>
            <a:r>
              <a:rPr lang="en-US" sz="3600" dirty="0">
                <a:solidFill>
                  <a:schemeClr val="tx1"/>
                </a:solidFill>
                <a:latin typeface="Arial" panose="020B0604020202020204" pitchFamily="34" charset="0"/>
                <a:cs typeface="Arial" panose="020B0604020202020204" pitchFamily="34" charset="0"/>
              </a:rPr>
              <a:t>.</a:t>
            </a:r>
          </a:p>
        </p:txBody>
      </p:sp>
      <p:cxnSp>
        <p:nvCxnSpPr>
          <p:cNvPr id="5" name="Elbow Connector 4"/>
          <p:cNvCxnSpPr>
            <a:cxnSpLocks/>
            <a:stCxn id="2" idx="1"/>
            <a:endCxn id="9" idx="0"/>
          </p:cNvCxnSpPr>
          <p:nvPr/>
        </p:nvCxnSpPr>
        <p:spPr>
          <a:xfrm rot="10800000" flipV="1">
            <a:off x="3521962" y="2628899"/>
            <a:ext cx="1431039" cy="287468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cxnSpLocks/>
            <a:stCxn id="2" idx="3"/>
            <a:endCxn id="12" idx="0"/>
          </p:cNvCxnSpPr>
          <p:nvPr/>
        </p:nvCxnSpPr>
        <p:spPr>
          <a:xfrm>
            <a:off x="13716000" y="2628900"/>
            <a:ext cx="1435049" cy="287467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a:stCxn id="9" idx="3"/>
            <a:endCxn id="10" idx="1"/>
          </p:cNvCxnSpPr>
          <p:nvPr/>
        </p:nvCxnSpPr>
        <p:spPr>
          <a:xfrm flipV="1">
            <a:off x="6505084" y="7658098"/>
            <a:ext cx="369231"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10" idx="3"/>
            <a:endCxn id="12" idx="1"/>
          </p:cNvCxnSpPr>
          <p:nvPr/>
        </p:nvCxnSpPr>
        <p:spPr>
          <a:xfrm>
            <a:off x="12094016" y="7658098"/>
            <a:ext cx="4471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67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5"/>
            <a:ext cx="20142765" cy="13831529"/>
            <a:chOff x="0" y="-1"/>
            <a:chExt cx="26857021" cy="1844203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1736915" y="-10786794"/>
              <a:ext cx="4333313" cy="25906899"/>
              <a:chOff x="0" y="-57150"/>
              <a:chExt cx="812800" cy="485936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1592095" y="3321932"/>
              <a:ext cx="4333313" cy="25906899"/>
              <a:chOff x="0" y="-57150"/>
              <a:chExt cx="812800" cy="485936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064">
            <a:off x="756896" y="536471"/>
            <a:ext cx="2436139" cy="283872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25232" flipV="1">
            <a:off x="606914" y="6940297"/>
            <a:ext cx="2736104" cy="2736104"/>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19006" y="7150056"/>
            <a:ext cx="2717478" cy="2653247"/>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34777">
            <a:off x="15770377" y="503404"/>
            <a:ext cx="1637282" cy="2904855"/>
          </a:xfrm>
          <a:prstGeom prst="rect">
            <a:avLst/>
          </a:prstGeom>
        </p:spPr>
      </p:pic>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8467" y="4269523"/>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1795">
            <a:off x="717946" y="7310183"/>
            <a:ext cx="433712" cy="411632"/>
          </a:xfrm>
          <a:prstGeom prst="rect">
            <a:avLst/>
          </a:prstGeom>
        </p:spPr>
      </p:pic>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857760" y="6167686"/>
            <a:ext cx="464062" cy="471782"/>
          </a:xfrm>
          <a:prstGeom prst="rect">
            <a:avLst/>
          </a:prstGeom>
        </p:spPr>
      </p:pic>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850273" y="792809"/>
            <a:ext cx="464062" cy="471782"/>
          </a:xfrm>
          <a:prstGeom prst="rect">
            <a:avLst/>
          </a:prstGeom>
        </p:spPr>
      </p:pic>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74858">
            <a:off x="14586618" y="839557"/>
            <a:ext cx="238202" cy="236037"/>
          </a:xfrm>
          <a:prstGeom prst="rect">
            <a:avLst/>
          </a:prstGeom>
        </p:spPr>
      </p:pic>
      <p:pic>
        <p:nvPicPr>
          <p:cNvPr id="37" name="Picture 3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46654">
            <a:off x="17042444" y="5898826"/>
            <a:ext cx="433712" cy="411632"/>
          </a:xfrm>
          <a:prstGeom prst="rect">
            <a:avLst/>
          </a:prstGeom>
        </p:spPr>
      </p:pic>
      <p:pic>
        <p:nvPicPr>
          <p:cNvPr id="38" name="Picture 3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074858">
            <a:off x="17279532" y="4129890"/>
            <a:ext cx="464062" cy="471782"/>
          </a:xfrm>
          <a:prstGeom prst="rect">
            <a:avLst/>
          </a:prstGeom>
        </p:spPr>
      </p:pic>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21"/>
          <p:cNvSpPr txBox="1"/>
          <p:nvPr/>
        </p:nvSpPr>
        <p:spPr>
          <a:xfrm>
            <a:off x="3414473" y="3424332"/>
            <a:ext cx="11447829" cy="3465179"/>
          </a:xfrm>
          <a:prstGeom prst="rect">
            <a:avLst/>
          </a:prstGeom>
        </p:spPr>
        <p:txBody>
          <a:bodyPr wrap="square" lIns="0" tIns="0" rIns="0" bIns="0" rtlCol="0" anchor="ctr">
            <a:spAutoFit/>
          </a:bodyPr>
          <a:lstStyle/>
          <a:p>
            <a:pPr algn="ctr">
              <a:lnSpc>
                <a:spcPct val="150000"/>
              </a:lnSpc>
              <a:spcBef>
                <a:spcPct val="0"/>
              </a:spcBef>
            </a:pPr>
            <a:r>
              <a:rPr lang="en-US" sz="8000" b="1">
                <a:solidFill>
                  <a:schemeClr val="accent2"/>
                </a:solidFill>
                <a:latin typeface="Arial" panose="020B0604020202020204" pitchFamily="34" charset="0"/>
                <a:cs typeface="Arial" panose="020B0604020202020204" pitchFamily="34" charset="0"/>
              </a:rPr>
              <a:t>BÀI 2. PHẢN ỨNG </a:t>
            </a:r>
          </a:p>
          <a:p>
            <a:pPr algn="ctr">
              <a:lnSpc>
                <a:spcPct val="150000"/>
              </a:lnSpc>
              <a:spcBef>
                <a:spcPct val="0"/>
              </a:spcBef>
            </a:pPr>
            <a:r>
              <a:rPr lang="en-US" sz="8000" b="1">
                <a:solidFill>
                  <a:schemeClr val="accent2"/>
                </a:solidFill>
                <a:latin typeface="Arial" panose="020B0604020202020204" pitchFamily="34" charset="0"/>
                <a:cs typeface="Arial" panose="020B0604020202020204" pitchFamily="34" charset="0"/>
              </a:rPr>
              <a:t>HOÁ HỌC</a:t>
            </a:r>
            <a:endParaRPr lang="en-US" sz="8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9181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7"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9" name="Group 8"/>
          <p:cNvGrpSpPr/>
          <p:nvPr/>
        </p:nvGrpSpPr>
        <p:grpSpPr>
          <a:xfrm>
            <a:off x="680358" y="474381"/>
            <a:ext cx="8416709" cy="5278719"/>
            <a:chOff x="9766905" y="3179111"/>
            <a:chExt cx="12140215" cy="3187596"/>
          </a:xfrm>
          <a:solidFill>
            <a:schemeClr val="accent1"/>
          </a:solidFill>
        </p:grpSpPr>
        <p:sp>
          <p:nvSpPr>
            <p:cNvPr id="10" name="Rounded Rectangular Callout 9"/>
            <p:cNvSpPr/>
            <p:nvPr/>
          </p:nvSpPr>
          <p:spPr>
            <a:xfrm>
              <a:off x="9766905" y="3179111"/>
              <a:ext cx="12140215" cy="2677154"/>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a:latin typeface="Arial" panose="020B0604020202020204" pitchFamily="34" charset="0"/>
                  <a:cs typeface="Arial" panose="020B0604020202020204" pitchFamily="34" charset="0"/>
                </a:rPr>
                <a:t>Thông qua </a:t>
              </a:r>
              <a:r>
                <a:rPr lang="en-US" sz="3500" dirty="0" err="1">
                  <a:latin typeface="Arial" panose="020B0604020202020204" pitchFamily="34" charset="0"/>
                  <a:cs typeface="Arial" panose="020B0604020202020204" pitchFamily="34" charset="0"/>
                </a:rPr>
                <a:t>việc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tìm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hiểu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biến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hóa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học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Hydrogen + Oxygen, </a:t>
              </a:r>
              <a:r>
                <a:rPr lang="en-US" sz="3500" dirty="0" err="1">
                  <a:latin typeface="Arial" panose="020B0604020202020204" pitchFamily="34" charset="0"/>
                  <a:cs typeface="Arial" panose="020B0604020202020204" pitchFamily="34" charset="0"/>
                </a:rPr>
                <a:t>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hãy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rút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luận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về</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chất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hóa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học</a:t>
              </a:r>
              <a:r>
                <a:rPr lang="en-US" sz="3500" dirty="0">
                  <a:latin typeface="Arial" panose="020B0604020202020204" pitchFamily="34" charset="0"/>
                  <a:cs typeface="Arial" panose="020B0604020202020204" pitchFamily="34" charset="0"/>
                </a:rPr>
                <a:t>?</a:t>
              </a:r>
              <a:endParaRPr lang="en-US" sz="3500" b="1" dirty="0">
                <a:solidFill>
                  <a:schemeClr val="bg1"/>
                </a:solidFill>
                <a:latin typeface="Arial" panose="020B0604020202020204" pitchFamily="34" charset="0"/>
                <a:cs typeface="Arial" panose="020B0604020202020204" pitchFamily="34" charset="0"/>
              </a:endParaRPr>
            </a:p>
          </p:txBody>
        </p:sp>
        <p:sp>
          <p:nvSpPr>
            <p:cNvPr id="12" name="Isosceles Triangle 11"/>
            <p:cNvSpPr/>
            <p:nvPr/>
          </p:nvSpPr>
          <p:spPr>
            <a:xfrm rot="11823977">
              <a:off x="15291846" y="5741958"/>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2"/>
          <p:cNvPicPr>
            <a:picLocks noChangeAspect="1"/>
          </p:cNvPicPr>
          <p:nvPr/>
        </p:nvPicPr>
        <p:blipFill>
          <a:blip r:embed="rId3"/>
          <a:srcRect/>
          <a:stretch>
            <a:fillRect/>
          </a:stretch>
        </p:blipFill>
        <p:spPr>
          <a:xfrm>
            <a:off x="1219200" y="5753100"/>
            <a:ext cx="5413590" cy="4166208"/>
          </a:xfrm>
          <a:prstGeom prst="rect">
            <a:avLst/>
          </a:prstGeom>
        </p:spPr>
      </p:pic>
      <p:sp>
        <p:nvSpPr>
          <p:cNvPr id="4" name="Rectangle 3"/>
          <p:cNvSpPr/>
          <p:nvPr/>
        </p:nvSpPr>
        <p:spPr>
          <a:xfrm>
            <a:off x="7086600" y="5701772"/>
            <a:ext cx="10498955" cy="3416320"/>
          </a:xfrm>
          <a:prstGeom prst="rect">
            <a:avLst/>
          </a:prstGeom>
        </p:spPr>
        <p:txBody>
          <a:bodyPr wrap="square" anchor="ctr">
            <a:spAutoFit/>
          </a:bodyPr>
          <a:lstStyle/>
          <a:p>
            <a:pPr algn="just">
              <a:lnSpc>
                <a:spcPct val="150000"/>
              </a:lnSpc>
              <a:spcAft>
                <a:spcPts val="0"/>
              </a:spcAft>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Kết</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luận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a:latin typeface="Arial" panose="020B0604020202020204" pitchFamily="34" charset="0"/>
                <a:ea typeface="Calibri" panose="020F0502020204030204" pitchFamily="34" charset="0"/>
                <a:cs typeface="Arial" panose="020B0604020202020204" pitchFamily="34" charset="0"/>
              </a:rPr>
              <a:t>Trong </a:t>
            </a:r>
            <a:r>
              <a:rPr lang="en-US" sz="3600" i="1" dirty="0" err="1">
                <a:latin typeface="Arial" panose="020B0604020202020204" pitchFamily="34" charset="0"/>
                <a:ea typeface="Calibri" panose="020F0502020204030204" pitchFamily="34" charset="0"/>
                <a:cs typeface="Arial" panose="020B0604020202020204" pitchFamily="34" charset="0"/>
              </a:rPr>
              <a:t>phản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ứng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hóa</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học</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liên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kết</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giữa</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các</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nguyên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tử</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thay</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đổi</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làm</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cho</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phân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tử</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này</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biến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đổi</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thành</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phân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tử</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khác</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Kết</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quả</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là</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chất</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này</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biến</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đổi</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thành</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chất</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khác</a:t>
            </a:r>
            <a:r>
              <a:rPr lang="en-US" sz="3600" i="1" dirty="0">
                <a:latin typeface="Arial" panose="020B0604020202020204" pitchFamily="34" charset="0"/>
                <a:ea typeface="Calibri" panose="020F050202020403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EEE0DE9F-9995-AF22-2EA2-D7BF55B23A5A}"/>
              </a:ext>
            </a:extLst>
          </p:cNvPr>
          <p:cNvPicPr>
            <a:picLocks noChangeAspect="1"/>
          </p:cNvPicPr>
          <p:nvPr/>
        </p:nvPicPr>
        <p:blipFill rotWithShape="1">
          <a:blip r:embed="rId4"/>
          <a:srcRect l="8571" r="8573" b="13205"/>
          <a:stretch/>
        </p:blipFill>
        <p:spPr>
          <a:xfrm>
            <a:off x="9483507" y="834462"/>
            <a:ext cx="8102048" cy="4309037"/>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935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5095341" y="2093100"/>
            <a:ext cx="8097314" cy="1145400"/>
          </a:xfrm>
        </p:spPr>
        <p:txBody>
          <a:bodyPr anchor="ctr">
            <a:normAutofit/>
          </a:bodyPr>
          <a:lstStyle/>
          <a:p>
            <a:pPr algn="ctr">
              <a:lnSpc>
                <a:spcPct val="100000"/>
              </a:lnSpc>
            </a:pPr>
            <a:r>
              <a:rPr lang="en-US" sz="5800" b="1">
                <a:solidFill>
                  <a:schemeClr val="accent1">
                    <a:lumMod val="75000"/>
                  </a:schemeClr>
                </a:solidFill>
                <a:latin typeface="Arial" panose="020B0604020202020204" pitchFamily="34" charset="0"/>
                <a:cs typeface="Arial" panose="020B0604020202020204" pitchFamily="34" charset="0"/>
              </a:rPr>
              <a:t>Mở rộng kiến thức</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133600" y="3752314"/>
            <a:ext cx="13868399" cy="360098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800" dirty="0">
                <a:latin typeface="Arial" panose="020B0604020202020204" pitchFamily="34" charset="0"/>
                <a:cs typeface="Arial" panose="020B0604020202020204" pitchFamily="34" charset="0"/>
              </a:rPr>
              <a:t>Các </a:t>
            </a:r>
            <a:r>
              <a:rPr lang="en-US" sz="3800" dirty="0" err="1">
                <a:latin typeface="Arial" panose="020B0604020202020204" pitchFamily="34" charset="0"/>
                <a:cs typeface="Arial" panose="020B0604020202020204" pitchFamily="34" charset="0"/>
              </a:rPr>
              <a:t>phản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hóa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chỉ</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tiếp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thêm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nhiệt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áp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suất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a:t>
            </a:r>
          </a:p>
        </p:txBody>
      </p:sp>
      <p:pic>
        <p:nvPicPr>
          <p:cNvPr id="20" name="Picture 11"/>
          <p:cNvPicPr>
            <a:picLocks noChangeAspect="1"/>
          </p:cNvPicPr>
          <p:nvPr/>
        </p:nvPicPr>
        <p:blipFill>
          <a:blip r:embed="rId3"/>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8" name="TextBox 7">
            <a:extLst>
              <a:ext uri="{FF2B5EF4-FFF2-40B4-BE49-F238E27FC236}">
                <a16:creationId xmlns:a16="http://schemas.microsoft.com/office/drawing/2014/main" id="{E19B1F1F-6136-4AD1-8FAA-8BF99A8856B5}"/>
              </a:ext>
            </a:extLst>
          </p:cNvPr>
          <p:cNvSpPr txBox="1"/>
          <p:nvPr/>
        </p:nvSpPr>
        <p:spPr>
          <a:xfrm>
            <a:off x="378213" y="907724"/>
            <a:ext cx="17531574" cy="984885"/>
          </a:xfrm>
          <a:prstGeom prst="rect">
            <a:avLst/>
          </a:prstGeom>
          <a:noFill/>
        </p:spPr>
        <p:txBody>
          <a:bodyPr wrap="square" rtlCol="0">
            <a:spAutoFit/>
          </a:bodyPr>
          <a:lstStyle/>
          <a:p>
            <a:pPr algn="ctr"/>
            <a:r>
              <a:rPr lang="en-US" sz="5800" b="1">
                <a:solidFill>
                  <a:schemeClr val="tx2"/>
                </a:solidFill>
                <a:latin typeface="Arial" panose="020B0604020202020204" pitchFamily="34" charset="0"/>
                <a:cs typeface="Arial" panose="020B0604020202020204" pitchFamily="34" charset="0"/>
              </a:rPr>
              <a:t>3. Hiện tượng kèm theo phản ứng hoá học</a:t>
            </a:r>
            <a:endParaRPr lang="en-US" sz="5800" dirty="0">
              <a:solidFill>
                <a:schemeClr val="tx2"/>
              </a:solidFill>
              <a:latin typeface="Arial" panose="020B0604020202020204" pitchFamily="34" charset="0"/>
              <a:cs typeface="Arial" panose="020B0604020202020204" pitchFamily="34" charset="0"/>
            </a:endParaRPr>
          </a:p>
        </p:txBody>
      </p:sp>
      <p:pic>
        <p:nvPicPr>
          <p:cNvPr id="13" name="Picture 20"/>
          <p:cNvPicPr>
            <a:picLocks noChangeAspect="1"/>
          </p:cNvPicPr>
          <p:nvPr/>
        </p:nvPicPr>
        <p:blipFill>
          <a:blip r:embed="rId2"/>
          <a:srcRect/>
          <a:stretch>
            <a:fillRect/>
          </a:stretch>
        </p:blipFill>
        <p:spPr>
          <a:xfrm>
            <a:off x="16746310" y="-45833"/>
            <a:ext cx="1638528" cy="1907113"/>
          </a:xfrm>
          <a:prstGeom prst="rect">
            <a:avLst/>
          </a:prstGeom>
        </p:spPr>
      </p:pic>
      <p:pic>
        <p:nvPicPr>
          <p:cNvPr id="14" name="Picture 8"/>
          <p:cNvPicPr>
            <a:picLocks noChangeAspect="1"/>
          </p:cNvPicPr>
          <p:nvPr/>
        </p:nvPicPr>
        <p:blipFill>
          <a:blip r:embed="rId3"/>
          <a:srcRect/>
          <a:stretch>
            <a:fillRect/>
          </a:stretch>
        </p:blipFill>
        <p:spPr>
          <a:xfrm>
            <a:off x="152400" y="6692679"/>
            <a:ext cx="2441190" cy="3621047"/>
          </a:xfrm>
          <a:prstGeom prst="rect">
            <a:avLst/>
          </a:prstGeom>
        </p:spPr>
      </p:pic>
      <p:sp>
        <p:nvSpPr>
          <p:cNvPr id="3" name="Rectangle 2"/>
          <p:cNvSpPr/>
          <p:nvPr/>
        </p:nvSpPr>
        <p:spPr>
          <a:xfrm>
            <a:off x="2743198" y="2741805"/>
            <a:ext cx="12801600" cy="2585323"/>
          </a:xfrm>
          <a:prstGeom prst="rect">
            <a:avLst/>
          </a:prstGeom>
        </p:spPr>
        <p:txBody>
          <a:bodyPr wrap="square">
            <a:spAutoFit/>
          </a:bodyPr>
          <a:lstStyle/>
          <a:p>
            <a:pPr algn="just">
              <a:lnSpc>
                <a:spcPct val="150000"/>
              </a:lnSpc>
              <a:spcAft>
                <a:spcPts val="0"/>
              </a:spcAft>
            </a:pPr>
            <a:r>
              <a:rPr lang="en-US" sz="3600" dirty="0" err="1">
                <a:latin typeface="Arial" panose="020B0604020202020204" pitchFamily="34" charset="0"/>
                <a:ea typeface="Calibri" panose="020F0502020204030204" pitchFamily="34" charset="0"/>
                <a:cs typeface="Arial" panose="020B0604020202020204" pitchFamily="34" charset="0"/>
              </a:rPr>
              <a:t>Để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nhận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phản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ứng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hóa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xảy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dựa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sau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sự</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tạo</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thành</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chất</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khí</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chất</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kết</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tủa</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sự</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thay</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đổi</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màu</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sắc</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sự</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thay</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đổi</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nhiệt</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độ</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môi</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i="1" dirty="0" err="1">
                <a:solidFill>
                  <a:srgbClr val="FF0000"/>
                </a:solidFill>
                <a:latin typeface="Arial" panose="020B0604020202020204" pitchFamily="34" charset="0"/>
                <a:ea typeface="Calibri" panose="020F0502020204030204" pitchFamily="34" charset="0"/>
                <a:cs typeface="Arial" panose="020B0604020202020204" pitchFamily="34" charset="0"/>
              </a:rPr>
              <a:t>trường</a:t>
            </a:r>
            <a:r>
              <a:rPr lang="en-US" sz="3600" i="1"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487236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128058"/>
                <a:ext cx="8650506" cy="3323987"/>
              </a:xfrm>
              <a:prstGeom prst="rect">
                <a:avLst/>
              </a:prstGeom>
              <a:noFill/>
            </p:spPr>
            <p:txBody>
              <a:bodyPr wrap="square" anchor="ctr">
                <a:spAutoFit/>
              </a:bodyPr>
              <a:lstStyle/>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III. Năng lượng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D9C"/>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Rectangle 9"/>
          <p:cNvSpPr/>
          <p:nvPr/>
        </p:nvSpPr>
        <p:spPr>
          <a:xfrm>
            <a:off x="538837" y="871697"/>
            <a:ext cx="12573000" cy="114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600" b="1" dirty="0">
                <a:solidFill>
                  <a:schemeClr val="bg1"/>
                </a:solidFill>
                <a:latin typeface="Arial" panose="020B0604020202020204" pitchFamily="34" charset="0"/>
                <a:cs typeface="Arial" panose="020B0604020202020204" pitchFamily="34" charset="0"/>
              </a:rPr>
              <a:t>1. </a:t>
            </a:r>
            <a:r>
              <a:rPr lang="en-US" sz="4600" b="1" dirty="0" err="1">
                <a:solidFill>
                  <a:schemeClr val="bg1"/>
                </a:solidFill>
                <a:latin typeface="Arial" panose="020B0604020202020204" pitchFamily="34" charset="0"/>
                <a:cs typeface="Arial" panose="020B0604020202020204" pitchFamily="34" charset="0"/>
              </a:rPr>
              <a:t>Phản</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ứng</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toả</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nhiệt</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phản</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ứng</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thu</a:t>
            </a:r>
            <a:r>
              <a:rPr lang="en-US" sz="4600" b="1" dirty="0">
                <a:solidFill>
                  <a:schemeClr val="bg1"/>
                </a:solidFill>
                <a:latin typeface="Arial" panose="020B0604020202020204" pitchFamily="34" charset="0"/>
                <a:cs typeface="Arial" panose="020B0604020202020204" pitchFamily="34" charset="0"/>
              </a:rPr>
              <a:t> </a:t>
            </a:r>
            <a:r>
              <a:rPr lang="en-US" sz="4600" b="1" dirty="0" err="1">
                <a:solidFill>
                  <a:schemeClr val="bg1"/>
                </a:solidFill>
                <a:latin typeface="Arial" panose="020B0604020202020204" pitchFamily="34" charset="0"/>
                <a:cs typeface="Arial" panose="020B0604020202020204" pitchFamily="34" charset="0"/>
              </a:rPr>
              <a:t>nhiệt</a:t>
            </a:r>
            <a:endParaRPr lang="en-US" sz="4600" b="1" dirty="0">
              <a:solidFill>
                <a:schemeClr val="bg1"/>
              </a:solidFill>
              <a:latin typeface="Arial" panose="020B0604020202020204" pitchFamily="34" charset="0"/>
              <a:cs typeface="Arial" panose="020B0604020202020204" pitchFamily="34" charset="0"/>
            </a:endParaRPr>
          </a:p>
        </p:txBody>
      </p:sp>
      <p:grpSp>
        <p:nvGrpSpPr>
          <p:cNvPr id="14" name="Google Shape;9974;p60"/>
          <p:cNvGrpSpPr/>
          <p:nvPr/>
        </p:nvGrpSpPr>
        <p:grpSpPr>
          <a:xfrm>
            <a:off x="1691917" y="2705100"/>
            <a:ext cx="10713064" cy="6633275"/>
            <a:chOff x="1003232" y="1344811"/>
            <a:chExt cx="7137542" cy="3549567"/>
          </a:xfrm>
        </p:grpSpPr>
        <p:grpSp>
          <p:nvGrpSpPr>
            <p:cNvPr id="15" name="Google Shape;9975;p60"/>
            <p:cNvGrpSpPr/>
            <p:nvPr/>
          </p:nvGrpSpPr>
          <p:grpSpPr>
            <a:xfrm>
              <a:off x="1003232" y="1472057"/>
              <a:ext cx="7038958" cy="3422321"/>
              <a:chOff x="719998" y="1516275"/>
              <a:chExt cx="6794361" cy="3303398"/>
            </a:xfrm>
          </p:grpSpPr>
          <p:sp>
            <p:nvSpPr>
              <p:cNvPr id="21"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22"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17" name="Google Shape;9978;p60"/>
            <p:cNvGrpSpPr/>
            <p:nvPr/>
          </p:nvGrpSpPr>
          <p:grpSpPr>
            <a:xfrm>
              <a:off x="1136550" y="1344811"/>
              <a:ext cx="7004224" cy="3422313"/>
              <a:chOff x="819248" y="1421033"/>
              <a:chExt cx="6760834" cy="3303390"/>
            </a:xfrm>
          </p:grpSpPr>
          <p:sp>
            <p:nvSpPr>
              <p:cNvPr id="19"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20"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pic>
        <p:nvPicPr>
          <p:cNvPr id="23"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58060" y="3350765"/>
            <a:ext cx="2824940" cy="6936236"/>
          </a:xfrm>
          <a:prstGeom prst="rect">
            <a:avLst/>
          </a:prstGeom>
          <a:effectLst>
            <a:outerShdw blurRad="50800" dist="38100" dir="8100000" algn="tr" rotWithShape="0">
              <a:prstClr val="black">
                <a:alpha val="40000"/>
              </a:prstClr>
            </a:outerShdw>
          </a:effectLst>
        </p:spPr>
      </p:pic>
      <p:sp>
        <p:nvSpPr>
          <p:cNvPr id="24" name="Rectangle 23"/>
          <p:cNvSpPr/>
          <p:nvPr/>
        </p:nvSpPr>
        <p:spPr>
          <a:xfrm>
            <a:off x="2312092" y="3543300"/>
            <a:ext cx="9651308" cy="5055230"/>
          </a:xfrm>
          <a:prstGeom prst="rect">
            <a:avLst/>
          </a:prstGeom>
        </p:spPr>
        <p:txBody>
          <a:bodyPr wrap="square">
            <a:spAutoFit/>
          </a:bodyPr>
          <a:lstStyle/>
          <a:p>
            <a:pPr algn="just">
              <a:lnSpc>
                <a:spcPct val="150000"/>
              </a:lnSpc>
              <a:spcAft>
                <a:spcPts val="0"/>
              </a:spcAft>
            </a:pPr>
            <a:r>
              <a:rPr lang="fr-FR" sz="3500" b="1" dirty="0" err="1">
                <a:solidFill>
                  <a:srgbClr val="FF0000"/>
                </a:solidFill>
                <a:latin typeface="Arial" panose="020B0604020202020204" pitchFamily="34" charset="0"/>
                <a:ea typeface="Calibri" panose="020F0502020204030204" pitchFamily="34" charset="0"/>
                <a:cs typeface="Arial" panose="020B0604020202020204" pitchFamily="34" charset="0"/>
              </a:rPr>
              <a:t>Khái</a:t>
            </a:r>
            <a:r>
              <a:rPr lang="fr-FR" sz="3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500" b="1" dirty="0" err="1">
                <a:solidFill>
                  <a:srgbClr val="FF0000"/>
                </a:solidFill>
                <a:latin typeface="Arial" panose="020B0604020202020204" pitchFamily="34" charset="0"/>
                <a:ea typeface="Calibri" panose="020F0502020204030204" pitchFamily="34" charset="0"/>
                <a:cs typeface="Arial" panose="020B0604020202020204" pitchFamily="34" charset="0"/>
              </a:rPr>
              <a:t>niệm</a:t>
            </a:r>
            <a:r>
              <a:rPr lang="fr-FR" sz="35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tỏa</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nhiệt</a:t>
            </a:r>
            <a:r>
              <a:rPr lang="fr-FR" sz="3600" dirty="0">
                <a:latin typeface="Arial" panose="020B0604020202020204" pitchFamily="34" charset="0"/>
                <a:cs typeface="Arial" panose="020B0604020202020204" pitchFamily="34" charset="0"/>
              </a:rPr>
              <a:t> là </a:t>
            </a: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giải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phóng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năng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lượng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dưới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dạng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nhiệt</a:t>
            </a:r>
            <a:r>
              <a:rPr lang="fr-FR" sz="3600" dirty="0">
                <a:latin typeface="Arial" panose="020B0604020202020204" pitchFamily="34" charset="0"/>
                <a:cs typeface="Arial" panose="020B0604020202020204" pitchFamily="34" charset="0"/>
              </a:rPr>
              <a:t> ra </a:t>
            </a:r>
            <a:r>
              <a:rPr lang="fr-FR" sz="3600" dirty="0" err="1">
                <a:latin typeface="Arial" panose="020B0604020202020204" pitchFamily="34" charset="0"/>
                <a:cs typeface="Arial" panose="020B0604020202020204" pitchFamily="34" charset="0"/>
              </a:rPr>
              <a:t>môi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trường</a:t>
            </a:r>
            <a:r>
              <a:rPr lang="fr-FR"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nhiệt</a:t>
            </a:r>
            <a:r>
              <a:rPr lang="fr-FR" sz="3600" dirty="0">
                <a:latin typeface="Arial" panose="020B0604020202020204" pitchFamily="34" charset="0"/>
                <a:cs typeface="Arial" panose="020B0604020202020204" pitchFamily="34" charset="0"/>
              </a:rPr>
              <a:t> là </a:t>
            </a: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nhận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năng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lượng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dưới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dạng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nhiệt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từ</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môi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trường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trong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suốt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quá</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trình</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phản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ứng</a:t>
            </a:r>
            <a:r>
              <a:rPr lang="fr-FR"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5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7" dur="500"/>
                                        <p:tgtEl>
                                          <p:spTgt spid="24">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1"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3" name="Rectangle 2"/>
          <p:cNvSpPr/>
          <p:nvPr/>
        </p:nvSpPr>
        <p:spPr>
          <a:xfrm>
            <a:off x="4301249" y="952500"/>
            <a:ext cx="12702701" cy="1754326"/>
          </a:xfrm>
          <a:prstGeom prst="rect">
            <a:avLst/>
          </a:prstGeom>
        </p:spPr>
        <p:txBody>
          <a:bodyPr wrap="square" anchor="ctr">
            <a:spAutoFit/>
          </a:bodyPr>
          <a:lstStyle/>
          <a:p>
            <a:pPr algn="ctr">
              <a:lnSpc>
                <a:spcPct val="150000"/>
              </a:lnSpc>
            </a:pPr>
            <a:r>
              <a:rPr lang="fr-FR" sz="3600">
                <a:latin typeface="Arial" panose="020B0604020202020204" pitchFamily="34" charset="0"/>
                <a:cs typeface="Arial" panose="020B0604020202020204" pitchFamily="34" charset="0"/>
              </a:rPr>
              <a:t>Nghiên cứu khái niệm phản ứng tỏa nhiệt, phản ứng thu nhiệt và trả lời câu hỏi 1, 2  mục III.1 (SGK tr.14):</a:t>
            </a:r>
            <a:endParaRPr lang="en-US" sz="3600">
              <a:latin typeface="Arial" panose="020B0604020202020204" pitchFamily="34" charset="0"/>
              <a:cs typeface="Arial" panose="020B0604020202020204" pitchFamily="34" charset="0"/>
            </a:endParaRPr>
          </a:p>
        </p:txBody>
      </p:sp>
      <p:sp>
        <p:nvSpPr>
          <p:cNvPr id="7" name="Rounded Rectangle 6"/>
          <p:cNvSpPr/>
          <p:nvPr/>
        </p:nvSpPr>
        <p:spPr>
          <a:xfrm>
            <a:off x="922390" y="1665940"/>
            <a:ext cx="2633650" cy="6955117"/>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grpSp>
        <p:nvGrpSpPr>
          <p:cNvPr id="4" name="Group 3"/>
          <p:cNvGrpSpPr/>
          <p:nvPr/>
        </p:nvGrpSpPr>
        <p:grpSpPr>
          <a:xfrm>
            <a:off x="4082140" y="3056572"/>
            <a:ext cx="13140917" cy="3231654"/>
            <a:chOff x="3966889" y="2951868"/>
            <a:chExt cx="13140917" cy="3231654"/>
          </a:xfrm>
        </p:grpSpPr>
        <p:pic>
          <p:nvPicPr>
            <p:cNvPr id="13"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2" name="Rectangle 1"/>
            <p:cNvSpPr/>
            <p:nvPr/>
          </p:nvSpPr>
          <p:spPr>
            <a:xfrm>
              <a:off x="5449206" y="2951868"/>
              <a:ext cx="11658600" cy="3231654"/>
            </a:xfrm>
            <a:prstGeom prst="rect">
              <a:avLst/>
            </a:prstGeom>
          </p:spPr>
          <p:txBody>
            <a:bodyPr wrap="square">
              <a:spAutoFit/>
            </a:bodyPr>
            <a:lstStyle/>
            <a:p>
              <a:pPr lvl="0" algn="just">
                <a:lnSpc>
                  <a:spcPct val="150000"/>
                </a:lnSpc>
              </a:pPr>
              <a:r>
                <a:rPr lang="fr-FR" sz="3400">
                  <a:latin typeface="Arial" panose="020B0604020202020204" pitchFamily="34" charset="0"/>
                  <a:cs typeface="Arial" panose="020B0604020202020204" pitchFamily="34" charset="0"/>
                </a:rPr>
                <a:t>Thức ăn được tiêu hóa chuyển thành các chất dinh dưỡng. Phản ứng hóa học giữa chất dinh dưỡng với oxygen cung cấp năng lượng cho cơ thể hoạt động là phản ứng tỏa nhiệt hay thu nhiệt? </a:t>
              </a:r>
              <a:r>
                <a:rPr lang="en-US" sz="3400">
                  <a:latin typeface="Arial" panose="020B0604020202020204" pitchFamily="34" charset="0"/>
                  <a:cs typeface="Arial" panose="020B0604020202020204" pitchFamily="34" charset="0"/>
                </a:rPr>
                <a:t>Lấy thêm ví dụ về loại phản ứng này.</a:t>
              </a:r>
            </a:p>
          </p:txBody>
        </p:sp>
      </p:grpSp>
      <p:grpSp>
        <p:nvGrpSpPr>
          <p:cNvPr id="14" name="Group 13"/>
          <p:cNvGrpSpPr/>
          <p:nvPr/>
        </p:nvGrpSpPr>
        <p:grpSpPr>
          <a:xfrm>
            <a:off x="4082140" y="6669226"/>
            <a:ext cx="13139780" cy="2349874"/>
            <a:chOff x="3966889" y="3392757"/>
            <a:chExt cx="13139780" cy="2349874"/>
          </a:xfrm>
        </p:grpSpPr>
        <p:pic>
          <p:nvPicPr>
            <p:cNvPr id="15" name="Picture 10"/>
            <p:cNvPicPr>
              <a:picLocks noChangeAspect="1"/>
            </p:cNvPicPr>
            <p:nvPr/>
          </p:nvPicPr>
          <p:blipFill>
            <a:blip r:embed="rId3"/>
            <a:srcRect/>
            <a:stretch>
              <a:fillRect/>
            </a:stretch>
          </p:blipFill>
          <p:spPr>
            <a:xfrm>
              <a:off x="3966889" y="3638407"/>
              <a:ext cx="1117910" cy="1858575"/>
            </a:xfrm>
            <a:prstGeom prst="rect">
              <a:avLst/>
            </a:prstGeom>
          </p:spPr>
        </p:pic>
        <p:sp>
          <p:nvSpPr>
            <p:cNvPr id="16" name="Rectangle 15"/>
            <p:cNvSpPr/>
            <p:nvPr/>
          </p:nvSpPr>
          <p:spPr>
            <a:xfrm>
              <a:off x="5448069" y="3392757"/>
              <a:ext cx="11658600" cy="2349874"/>
            </a:xfrm>
            <a:prstGeom prst="rect">
              <a:avLst/>
            </a:prstGeom>
          </p:spPr>
          <p:txBody>
            <a:bodyPr wrap="square">
              <a:spAutoFit/>
            </a:bodyPr>
            <a:lstStyle/>
            <a:p>
              <a:pPr lvl="0" algn="just">
                <a:lnSpc>
                  <a:spcPct val="150000"/>
                </a:lnSpc>
              </a:pPr>
              <a:r>
                <a:rPr lang="en-US" sz="3400">
                  <a:latin typeface="Arial" panose="020B0604020202020204" pitchFamily="34" charset="0"/>
                  <a:cs typeface="Arial" panose="020B0604020202020204" pitchFamily="34" charset="0"/>
                </a:rPr>
                <a:t>Quá trình nung đá vôi (CaCO</a:t>
              </a:r>
              <a:r>
                <a:rPr lang="en-US" sz="3400" baseline="-25000">
                  <a:latin typeface="Arial" panose="020B0604020202020204" pitchFamily="34" charset="0"/>
                  <a:cs typeface="Arial" panose="020B0604020202020204" pitchFamily="34" charset="0"/>
                </a:rPr>
                <a:t>3</a:t>
              </a:r>
              <a:r>
                <a:rPr lang="en-US" sz="3400">
                  <a:latin typeface="Arial" panose="020B0604020202020204" pitchFamily="34" charset="0"/>
                  <a:cs typeface="Arial" panose="020B0604020202020204" pitchFamily="34" charset="0"/>
                </a:rPr>
                <a:t>) thành vôi sống CaO và chất khí carbon dioxide (CO</a:t>
              </a:r>
              <a:r>
                <a:rPr lang="en-US" sz="3400" baseline="-25000">
                  <a:latin typeface="Arial" panose="020B0604020202020204" pitchFamily="34" charset="0"/>
                  <a:cs typeface="Arial" panose="020B0604020202020204" pitchFamily="34" charset="0"/>
                </a:rPr>
                <a:t>2</a:t>
              </a:r>
              <a:r>
                <a:rPr lang="en-US" sz="3400">
                  <a:latin typeface="Arial" panose="020B0604020202020204" pitchFamily="34" charset="0"/>
                  <a:cs typeface="Arial" panose="020B0604020202020204" pitchFamily="34" charset="0"/>
                </a:rPr>
                <a:t>) cần cung cấp năng lượng (dạng nhiệt). Đây là phản ứng tỏa nhiệt hay thu nhiệt? </a:t>
              </a:r>
            </a:p>
          </p:txBody>
        </p:sp>
      </p:grpSp>
    </p:spTree>
    <p:extLst>
      <p:ext uri="{BB962C8B-B14F-4D97-AF65-F5344CB8AC3E}">
        <p14:creationId xmlns:p14="http://schemas.microsoft.com/office/powerpoint/2010/main" val="286097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5"/>
          <p:cNvPicPr>
            <a:picLocks noChangeAspect="1"/>
          </p:cNvPicPr>
          <p:nvPr/>
        </p:nvPicPr>
        <p:blipFill>
          <a:blip r:embed="rId2"/>
          <a:srcRect/>
          <a:stretch>
            <a:fillRect/>
          </a:stretch>
        </p:blipFill>
        <p:spPr>
          <a:xfrm>
            <a:off x="-213661" y="-257376"/>
            <a:ext cx="1504995" cy="1923316"/>
          </a:xfrm>
          <a:prstGeom prst="rect">
            <a:avLst/>
          </a:prstGeom>
        </p:spPr>
      </p:pic>
      <p:pic>
        <p:nvPicPr>
          <p:cNvPr id="1026" name="Picture 2" descr="https://o.remove.bg/downloads/26e3ce7e-7c1d-434a-87d3-d21d5449055d/image-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2675"/>
          <a:stretch/>
        </p:blipFill>
        <p:spPr bwMode="auto">
          <a:xfrm>
            <a:off x="1143000" y="4442421"/>
            <a:ext cx="5859922" cy="53684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706974" y="1442721"/>
            <a:ext cx="10895226" cy="6062980"/>
            <a:chOff x="247652" y="2875226"/>
            <a:chExt cx="9525000" cy="6062980"/>
          </a:xfrm>
        </p:grpSpPr>
        <p:sp>
          <p:nvSpPr>
            <p:cNvPr id="13" name="Rectangle 12"/>
            <p:cNvSpPr/>
            <p:nvPr/>
          </p:nvSpPr>
          <p:spPr>
            <a:xfrm>
              <a:off x="247652" y="3317934"/>
              <a:ext cx="9525000" cy="5620272"/>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4549736" y="2875226"/>
              <a:ext cx="920832" cy="885415"/>
            </a:xfrm>
            <a:prstGeom prst="rect">
              <a:avLst/>
            </a:prstGeom>
          </p:spPr>
        </p:pic>
      </p:grpSp>
      <p:sp>
        <p:nvSpPr>
          <p:cNvPr id="2" name="Rectangle 1"/>
          <p:cNvSpPr/>
          <p:nvPr/>
        </p:nvSpPr>
        <p:spPr>
          <a:xfrm>
            <a:off x="6558640" y="2781300"/>
            <a:ext cx="9941956" cy="424731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dirty="0" err="1">
                <a:latin typeface="Arial" panose="020B0604020202020204" pitchFamily="34" charset="0"/>
                <a:ea typeface="Calibri" panose="020F0502020204030204" pitchFamily="34" charset="0"/>
                <a:cs typeface="Arial" panose="020B0604020202020204" pitchFamily="34" charset="0"/>
              </a:rPr>
              <a:t>Quá</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trình</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tiêu</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hóa</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thức</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ăn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cung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cấp</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năng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lượng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cho</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cơ</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thể</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hoạt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động</a:t>
            </a:r>
            <a:r>
              <a:rPr lang="fr-FR" sz="3600" dirty="0">
                <a:latin typeface="Arial" panose="020B0604020202020204" pitchFamily="34" charset="0"/>
                <a:ea typeface="Calibri" panose="020F0502020204030204" pitchFamily="34" charset="0"/>
                <a:cs typeface="Arial" panose="020B0604020202020204" pitchFamily="34" charset="0"/>
              </a:rPr>
              <a:t> là </a:t>
            </a:r>
            <a:r>
              <a:rPr lang="fr-FR" sz="3600" dirty="0" err="1">
                <a:latin typeface="Arial" panose="020B0604020202020204" pitchFamily="34" charset="0"/>
                <a:ea typeface="Calibri" panose="020F0502020204030204" pitchFamily="34" charset="0"/>
                <a:cs typeface="Arial" panose="020B0604020202020204" pitchFamily="34" charset="0"/>
              </a:rPr>
              <a:t>phản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ứng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tỏa</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nhiệt</a:t>
            </a:r>
            <a:r>
              <a:rPr lang="fr-FR" sz="36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r>
              <a:rPr lang="fr-FR" sz="3600" dirty="0" err="1">
                <a:latin typeface="Arial" panose="020B0604020202020204" pitchFamily="34" charset="0"/>
                <a:ea typeface="Calibri" panose="020F0502020204030204" pitchFamily="34" charset="0"/>
                <a:cs typeface="Arial" panose="020B0604020202020204" pitchFamily="34" charset="0"/>
              </a:rPr>
              <a:t>Ví</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dụ</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khác</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về</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phản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ứng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toả</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nhiệt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đốt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cháy</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than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cồn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gas</a:t>
            </a:r>
            <a:r>
              <a:rPr lang="fr-FR"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54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5C7E"/>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1028700"/>
            <a:ext cx="17531574" cy="1046440"/>
          </a:xfrm>
          <a:prstGeom prst="rect">
            <a:avLst/>
          </a:prstGeom>
          <a:noFill/>
        </p:spPr>
        <p:txBody>
          <a:bodyPr wrap="square" rtlCol="0">
            <a:spAutoFit/>
          </a:bodyPr>
          <a:lstStyle/>
          <a:p>
            <a:pPr algn="ctr"/>
            <a:r>
              <a:rPr lang="en-US" sz="6200" b="1">
                <a:solidFill>
                  <a:schemeClr val="accent5">
                    <a:lumMod val="75000"/>
                  </a:schemeClr>
                </a:solidFill>
                <a:latin typeface="Arial" panose="020B0604020202020204" pitchFamily="34" charset="0"/>
                <a:cs typeface="Arial" panose="020B0604020202020204" pitchFamily="34" charset="0"/>
              </a:rPr>
              <a:t>NỘI DUNG BÀI HỌC</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7825920"/>
            <a:ext cx="2227377" cy="2663168"/>
          </a:xfrm>
          <a:prstGeom prst="rect">
            <a:avLst/>
          </a:prstGeom>
        </p:spPr>
      </p:pic>
      <p:pic>
        <p:nvPicPr>
          <p:cNvPr id="14"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819466"/>
            <a:ext cx="2963744" cy="2893691"/>
          </a:xfrm>
          <a:prstGeom prst="rect">
            <a:avLst/>
          </a:prstGeom>
        </p:spPr>
      </p:pic>
      <p:pic>
        <p:nvPicPr>
          <p:cNvPr id="15"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03996">
            <a:off x="16665850" y="76868"/>
            <a:ext cx="1550106" cy="2750188"/>
          </a:xfrm>
          <a:prstGeom prst="rect">
            <a:avLst/>
          </a:prstGeom>
        </p:spPr>
      </p:pic>
      <p:grpSp>
        <p:nvGrpSpPr>
          <p:cNvPr id="61" name="Group 21"/>
          <p:cNvGrpSpPr/>
          <p:nvPr/>
        </p:nvGrpSpPr>
        <p:grpSpPr>
          <a:xfrm>
            <a:off x="1626094" y="9184738"/>
            <a:ext cx="229651" cy="229651"/>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63"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032" y="9576727"/>
            <a:ext cx="464062" cy="471782"/>
          </a:xfrm>
          <a:prstGeom prst="rect">
            <a:avLst/>
          </a:prstGeom>
        </p:spPr>
      </p:pic>
      <p:grpSp>
        <p:nvGrpSpPr>
          <p:cNvPr id="64" name="Group 26"/>
          <p:cNvGrpSpPr>
            <a:grpSpLocks noChangeAspect="1"/>
          </p:cNvGrpSpPr>
          <p:nvPr/>
        </p:nvGrpSpPr>
        <p:grpSpPr>
          <a:xfrm rot="-874149">
            <a:off x="230315" y="8872586"/>
            <a:ext cx="498419" cy="262574"/>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66"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71795">
            <a:off x="696039" y="8151007"/>
            <a:ext cx="433712" cy="411632"/>
          </a:xfrm>
          <a:prstGeom prst="rect">
            <a:avLst/>
          </a:prstGeom>
        </p:spPr>
      </p:pic>
      <p:grpSp>
        <p:nvGrpSpPr>
          <p:cNvPr id="33" name="Group 32"/>
          <p:cNvGrpSpPr/>
          <p:nvPr/>
        </p:nvGrpSpPr>
        <p:grpSpPr>
          <a:xfrm>
            <a:off x="2897876" y="2978706"/>
            <a:ext cx="12300948" cy="1389778"/>
            <a:chOff x="2839237" y="2606202"/>
            <a:chExt cx="12300948" cy="1389778"/>
          </a:xfrm>
        </p:grpSpPr>
        <p:sp>
          <p:nvSpPr>
            <p:cNvPr id="3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5" name="TextBox 34">
              <a:extLst>
                <a:ext uri="{FF2B5EF4-FFF2-40B4-BE49-F238E27FC236}">
                  <a16:creationId xmlns:a16="http://schemas.microsoft.com/office/drawing/2014/main" id="{E32211D1-43FC-B605-740A-737F995BDB4A}"/>
                </a:ext>
              </a:extLst>
            </p:cNvPr>
            <p:cNvSpPr txBox="1"/>
            <p:nvPr/>
          </p:nvSpPr>
          <p:spPr>
            <a:xfrm>
              <a:off x="4552766" y="2911367"/>
              <a:ext cx="10587419" cy="830997"/>
            </a:xfrm>
            <a:prstGeom prst="rect">
              <a:avLst/>
            </a:prstGeom>
            <a:noFill/>
          </p:spPr>
          <p:txBody>
            <a:bodyPr wrap="square">
              <a:spAutoFit/>
            </a:bodyPr>
            <a:lstStyle/>
            <a:p>
              <a:pPr algn="just"/>
              <a:r>
                <a:rPr lang="fr-FR" sz="4800" b="1">
                  <a:latin typeface="Arial" panose="020B0604020202020204" pitchFamily="34" charset="0"/>
                  <a:ea typeface="Calibri" panose="020F0502020204030204" pitchFamily="34" charset="0"/>
                  <a:cs typeface="Arial" panose="020B0604020202020204" pitchFamily="34" charset="0"/>
                </a:rPr>
                <a:t>Biến đổi vật lí và biến đổi hoá học</a:t>
              </a:r>
              <a:endParaRPr lang="en-US" sz="4800" b="1" dirty="0">
                <a:latin typeface="Arial" panose="020B0604020202020204" pitchFamily="34" charset="0"/>
                <a:cs typeface="Arial" panose="020B0604020202020204" pitchFamily="34" charset="0"/>
              </a:endParaRPr>
            </a:p>
          </p:txBody>
        </p:sp>
      </p:grpSp>
      <p:grpSp>
        <p:nvGrpSpPr>
          <p:cNvPr id="36" name="Group 35"/>
          <p:cNvGrpSpPr/>
          <p:nvPr/>
        </p:nvGrpSpPr>
        <p:grpSpPr>
          <a:xfrm>
            <a:off x="2895600" y="5217524"/>
            <a:ext cx="7424147" cy="1389778"/>
            <a:chOff x="2839237" y="2606202"/>
            <a:chExt cx="7424147" cy="1389778"/>
          </a:xfrm>
        </p:grpSpPr>
        <p:sp>
          <p:nvSpPr>
            <p:cNvPr id="37"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8" name="TextBox 37">
              <a:extLst>
                <a:ext uri="{FF2B5EF4-FFF2-40B4-BE49-F238E27FC236}">
                  <a16:creationId xmlns:a16="http://schemas.microsoft.com/office/drawing/2014/main" id="{E32211D1-43FC-B605-740A-737F995BDB4A}"/>
                </a:ext>
              </a:extLst>
            </p:cNvPr>
            <p:cNvSpPr txBox="1"/>
            <p:nvPr/>
          </p:nvSpPr>
          <p:spPr>
            <a:xfrm>
              <a:off x="4555042" y="2885592"/>
              <a:ext cx="5708342" cy="830997"/>
            </a:xfrm>
            <a:prstGeom prst="rect">
              <a:avLst/>
            </a:prstGeom>
            <a:noFill/>
          </p:spPr>
          <p:txBody>
            <a:bodyPr wrap="square">
              <a:spAutoFit/>
            </a:bodyPr>
            <a:lstStyle/>
            <a:p>
              <a:pPr algn="just"/>
              <a:r>
                <a:rPr lang="fr-FR" sz="4800" b="1">
                  <a:latin typeface="Arial" panose="020B0604020202020204" pitchFamily="34" charset="0"/>
                  <a:cs typeface="Arial" panose="020B0604020202020204" pitchFamily="34" charset="0"/>
                </a:rPr>
                <a:t>Phản ứng hoá học</a:t>
              </a:r>
              <a:endParaRPr lang="en-US" sz="4800">
                <a:latin typeface="Arial" panose="020B0604020202020204" pitchFamily="34" charset="0"/>
                <a:cs typeface="Arial" panose="020B0604020202020204" pitchFamily="34" charset="0"/>
              </a:endParaRPr>
            </a:p>
          </p:txBody>
        </p:sp>
      </p:grpSp>
      <p:grpSp>
        <p:nvGrpSpPr>
          <p:cNvPr id="39" name="Group 38"/>
          <p:cNvGrpSpPr/>
          <p:nvPr/>
        </p:nvGrpSpPr>
        <p:grpSpPr>
          <a:xfrm>
            <a:off x="2895600" y="7456342"/>
            <a:ext cx="12303224" cy="1389778"/>
            <a:chOff x="2839237" y="2606202"/>
            <a:chExt cx="12303224" cy="1389778"/>
          </a:xfrm>
        </p:grpSpPr>
        <p:sp>
          <p:nvSpPr>
            <p:cNvPr id="40"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41" name="TextBox 40">
              <a:extLst>
                <a:ext uri="{FF2B5EF4-FFF2-40B4-BE49-F238E27FC236}">
                  <a16:creationId xmlns:a16="http://schemas.microsoft.com/office/drawing/2014/main" id="{E32211D1-43FC-B605-740A-737F995BDB4A}"/>
                </a:ext>
              </a:extLst>
            </p:cNvPr>
            <p:cNvSpPr txBox="1"/>
            <p:nvPr/>
          </p:nvSpPr>
          <p:spPr>
            <a:xfrm>
              <a:off x="4555043" y="2931759"/>
              <a:ext cx="10587418" cy="830997"/>
            </a:xfrm>
            <a:prstGeom prst="rect">
              <a:avLst/>
            </a:prstGeom>
            <a:noFill/>
          </p:spPr>
          <p:txBody>
            <a:bodyPr wrap="square">
              <a:spAutoFit/>
            </a:bodyPr>
            <a:lstStyle/>
            <a:p>
              <a:pPr algn="just"/>
              <a:r>
                <a:rPr lang="fr-FR" sz="4800" b="1">
                  <a:latin typeface="Arial" panose="020B0604020202020204" pitchFamily="34" charset="0"/>
                  <a:cs typeface="Arial" panose="020B0604020202020204" pitchFamily="34" charset="0"/>
                </a:rPr>
                <a:t>Năng lượng của phản ứng hoá học</a:t>
              </a:r>
              <a:endParaRPr lang="en-US" sz="4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8931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I. Biến đổi vật lí và biến đổi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39280026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7" name="Picture 22"/>
          <p:cNvPicPr>
            <a:picLocks noChangeAspect="1"/>
          </p:cNvPicPr>
          <p:nvPr/>
        </p:nvPicPr>
        <p:blipFill>
          <a:blip r:embed="rId3"/>
          <a:srcRect/>
          <a:stretch>
            <a:fillRect/>
          </a:stretch>
        </p:blipFill>
        <p:spPr>
          <a:xfrm flipH="1">
            <a:off x="15463296" y="190500"/>
            <a:ext cx="2607115" cy="2043326"/>
          </a:xfrm>
          <a:prstGeom prst="rect">
            <a:avLst/>
          </a:prstGeom>
        </p:spPr>
      </p:pic>
      <p:pic>
        <p:nvPicPr>
          <p:cNvPr id="29" name="Picture 20"/>
          <p:cNvPicPr>
            <a:picLocks noChangeAspect="1"/>
          </p:cNvPicPr>
          <p:nvPr/>
        </p:nvPicPr>
        <p:blipFill>
          <a:blip r:embed="rId4"/>
          <a:srcRect/>
          <a:stretch>
            <a:fillRect/>
          </a:stretch>
        </p:blipFill>
        <p:spPr>
          <a:xfrm>
            <a:off x="-373336" y="8420100"/>
            <a:ext cx="1793052" cy="2086966"/>
          </a:xfrm>
          <a:prstGeom prst="rect">
            <a:avLst/>
          </a:prstGeom>
        </p:spPr>
      </p:pic>
      <p:pic>
        <p:nvPicPr>
          <p:cNvPr id="13" name="Picture 3"/>
          <p:cNvPicPr>
            <a:picLocks noChangeAspect="1"/>
          </p:cNvPicPr>
          <p:nvPr/>
        </p:nvPicPr>
        <p:blipFill>
          <a:blip r:embed="rId5"/>
          <a:srcRect/>
          <a:stretch>
            <a:fillRect/>
          </a:stretch>
        </p:blipFill>
        <p:spPr>
          <a:xfrm>
            <a:off x="835413" y="695570"/>
            <a:ext cx="1399684" cy="1552330"/>
          </a:xfrm>
          <a:prstGeom prst="rect">
            <a:avLst/>
          </a:prstGeom>
        </p:spPr>
      </p:pic>
      <p:pic>
        <p:nvPicPr>
          <p:cNvPr id="5" name="Picture 4"/>
          <p:cNvPicPr>
            <a:picLocks noChangeAspect="1"/>
          </p:cNvPicPr>
          <p:nvPr/>
        </p:nvPicPr>
        <p:blipFill>
          <a:blip r:embed="rId6"/>
          <a:stretch>
            <a:fillRect/>
          </a:stretch>
        </p:blipFill>
        <p:spPr>
          <a:xfrm>
            <a:off x="538834" y="484562"/>
            <a:ext cx="17063366" cy="87737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795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3079544" cy="9338236"/>
          </a:xfrm>
          <a:prstGeom prst="rect">
            <a:avLst/>
          </a:prstGeom>
        </p:spPr>
      </p:pic>
      <p:sp>
        <p:nvSpPr>
          <p:cNvPr id="31" name="Rectangle 30"/>
          <p:cNvSpPr/>
          <p:nvPr/>
        </p:nvSpPr>
        <p:spPr>
          <a:xfrm>
            <a:off x="2588080" y="1489862"/>
            <a:ext cx="8686800" cy="4869923"/>
          </a:xfrm>
          <a:prstGeom prst="rect">
            <a:avLst/>
          </a:prstGeom>
        </p:spPr>
        <p:txBody>
          <a:bodyPr wrap="square">
            <a:spAutoFit/>
          </a:bodyPr>
          <a:lstStyle/>
          <a:p>
            <a:pPr algn="just">
              <a:lnSpc>
                <a:spcPct val="150000"/>
              </a:lnSpc>
              <a:spcBef>
                <a:spcPts val="300"/>
              </a:spcBef>
              <a:spcAft>
                <a:spcPts val="0"/>
              </a:spcAft>
            </a:pPr>
            <a:r>
              <a:rPr lang="fr-FR" sz="4800" b="1" dirty="0" err="1">
                <a:solidFill>
                  <a:srgbClr val="FFFF00"/>
                </a:solidFill>
                <a:latin typeface="Times New Roman" panose="02020603050405020304" pitchFamily="18" charset="0"/>
                <a:cs typeface="Times New Roman" panose="02020603050405020304" pitchFamily="18" charset="0"/>
              </a:rPr>
              <a:t>Biến</a:t>
            </a:r>
            <a:r>
              <a:rPr lang="fr-FR" sz="4800" b="1" dirty="0">
                <a:solidFill>
                  <a:srgbClr val="FFFF00"/>
                </a:solidFill>
                <a:latin typeface="Times New Roman" panose="02020603050405020304" pitchFamily="18" charset="0"/>
                <a:cs typeface="Times New Roman" panose="02020603050405020304" pitchFamily="18" charset="0"/>
              </a:rPr>
              <a:t> </a:t>
            </a:r>
            <a:r>
              <a:rPr lang="fr-FR" sz="4800" b="1" dirty="0" err="1">
                <a:solidFill>
                  <a:srgbClr val="FFFF00"/>
                </a:solidFill>
                <a:latin typeface="Times New Roman" panose="02020603050405020304" pitchFamily="18" charset="0"/>
                <a:cs typeface="Times New Roman" panose="02020603050405020304" pitchFamily="18" charset="0"/>
              </a:rPr>
              <a:t>đổi</a:t>
            </a:r>
            <a:r>
              <a:rPr lang="fr-FR" sz="4800" b="1" dirty="0">
                <a:solidFill>
                  <a:srgbClr val="FFFF00"/>
                </a:solidFill>
                <a:latin typeface="Times New Roman" panose="02020603050405020304" pitchFamily="18" charset="0"/>
                <a:cs typeface="Times New Roman" panose="02020603050405020304" pitchFamily="18" charset="0"/>
              </a:rPr>
              <a:t> </a:t>
            </a:r>
            <a:r>
              <a:rPr lang="fr-FR" sz="4800" b="1" dirty="0" err="1">
                <a:solidFill>
                  <a:srgbClr val="FFFF00"/>
                </a:solidFill>
                <a:latin typeface="Times New Roman" panose="02020603050405020304" pitchFamily="18" charset="0"/>
                <a:cs typeface="Times New Roman" panose="02020603050405020304" pitchFamily="18" charset="0"/>
              </a:rPr>
              <a:t>vật</a:t>
            </a:r>
            <a:r>
              <a:rPr lang="fr-FR" sz="4800" b="1" dirty="0">
                <a:solidFill>
                  <a:srgbClr val="FFFF00"/>
                </a:solidFill>
                <a:latin typeface="Times New Roman" panose="02020603050405020304" pitchFamily="18" charset="0"/>
                <a:cs typeface="Times New Roman" panose="02020603050405020304" pitchFamily="18" charset="0"/>
              </a:rPr>
              <a:t> </a:t>
            </a:r>
            <a:r>
              <a:rPr lang="fr-FR" sz="4800" b="1" dirty="0" err="1">
                <a:solidFill>
                  <a:srgbClr val="FFFF00"/>
                </a:solidFill>
                <a:latin typeface="Times New Roman" panose="02020603050405020304" pitchFamily="18" charset="0"/>
                <a:cs typeface="Times New Roman" panose="02020603050405020304" pitchFamily="18" charset="0"/>
              </a:rPr>
              <a:t>lí</a:t>
            </a:r>
            <a:r>
              <a:rPr lang="fr-FR" sz="4800" b="1" dirty="0">
                <a:solidFill>
                  <a:srgbClr val="FFFF00"/>
                </a:solidFill>
                <a:latin typeface="Times New Roman" panose="02020603050405020304" pitchFamily="18" charset="0"/>
                <a:cs typeface="Times New Roman" panose="02020603050405020304" pitchFamily="18" charset="0"/>
              </a:rPr>
              <a:t> </a:t>
            </a:r>
            <a:r>
              <a:rPr lang="fr-FR" sz="4800" dirty="0">
                <a:solidFill>
                  <a:srgbClr val="FFFF00"/>
                </a:solidFill>
                <a:latin typeface="Times New Roman" panose="02020603050405020304" pitchFamily="18" charset="0"/>
                <a:cs typeface="Times New Roman" panose="02020603050405020304" pitchFamily="18" charset="0"/>
              </a:rPr>
              <a:t>là </a:t>
            </a:r>
            <a:r>
              <a:rPr lang="fr-FR" sz="4800" dirty="0" err="1">
                <a:solidFill>
                  <a:srgbClr val="FFFF00"/>
                </a:solidFill>
                <a:latin typeface="Times New Roman" panose="02020603050405020304" pitchFamily="18" charset="0"/>
                <a:cs typeface="Times New Roman" panose="02020603050405020304" pitchFamily="18" charset="0"/>
              </a:rPr>
              <a:t>biến</a:t>
            </a:r>
            <a:r>
              <a:rPr lang="fr-FR" sz="4800" dirty="0">
                <a:solidFill>
                  <a:srgbClr val="FFFF00"/>
                </a:solidFill>
                <a:latin typeface="Times New Roman" panose="02020603050405020304" pitchFamily="18" charset="0"/>
                <a:cs typeface="Times New Roman" panose="02020603050405020304" pitchFamily="18" charset="0"/>
              </a:rPr>
              <a:t> </a:t>
            </a:r>
            <a:r>
              <a:rPr lang="fr-FR" sz="4800" dirty="0" err="1">
                <a:solidFill>
                  <a:srgbClr val="FFFF00"/>
                </a:solidFill>
                <a:latin typeface="Times New Roman" panose="02020603050405020304" pitchFamily="18" charset="0"/>
                <a:cs typeface="Times New Roman" panose="02020603050405020304" pitchFamily="18" charset="0"/>
              </a:rPr>
              <a:t>đổi</a:t>
            </a:r>
            <a:r>
              <a:rPr lang="fr-FR" sz="4800" dirty="0">
                <a:solidFill>
                  <a:srgbClr val="FFFF00"/>
                </a:solidFill>
                <a:latin typeface="Times New Roman" panose="02020603050405020304" pitchFamily="18" charset="0"/>
                <a:cs typeface="Times New Roman" panose="02020603050405020304" pitchFamily="18" charset="0"/>
              </a:rPr>
              <a:t> </a:t>
            </a:r>
            <a:r>
              <a:rPr lang="fr-FR" sz="4800" dirty="0" err="1">
                <a:solidFill>
                  <a:srgbClr val="FFFF00"/>
                </a:solidFill>
                <a:latin typeface="Times New Roman" panose="02020603050405020304" pitchFamily="18" charset="0"/>
                <a:cs typeface="Times New Roman" panose="02020603050405020304" pitchFamily="18" charset="0"/>
              </a:rPr>
              <a:t>không</a:t>
            </a:r>
            <a:r>
              <a:rPr lang="fr-FR" sz="4800" dirty="0">
                <a:solidFill>
                  <a:srgbClr val="FFFF00"/>
                </a:solidFill>
                <a:latin typeface="Times New Roman" panose="02020603050405020304" pitchFamily="18" charset="0"/>
                <a:cs typeface="Times New Roman" panose="02020603050405020304" pitchFamily="18" charset="0"/>
              </a:rPr>
              <a:t> </a:t>
            </a:r>
            <a:r>
              <a:rPr lang="fr-FR" sz="4800" dirty="0" err="1">
                <a:solidFill>
                  <a:srgbClr val="FFFF00"/>
                </a:solidFill>
                <a:latin typeface="Times New Roman" panose="02020603050405020304" pitchFamily="18" charset="0"/>
                <a:cs typeface="Times New Roman" panose="02020603050405020304" pitchFamily="18" charset="0"/>
              </a:rPr>
              <a:t>tạo</a:t>
            </a:r>
            <a:r>
              <a:rPr lang="fr-FR" sz="4800" dirty="0">
                <a:solidFill>
                  <a:srgbClr val="FFFF00"/>
                </a:solidFill>
                <a:latin typeface="Times New Roman" panose="02020603050405020304" pitchFamily="18" charset="0"/>
                <a:cs typeface="Times New Roman" panose="02020603050405020304" pitchFamily="18" charset="0"/>
              </a:rPr>
              <a:t> ra </a:t>
            </a:r>
            <a:r>
              <a:rPr lang="fr-FR" sz="4800" dirty="0" err="1">
                <a:solidFill>
                  <a:srgbClr val="FFFF00"/>
                </a:solidFill>
                <a:latin typeface="Times New Roman" panose="02020603050405020304" pitchFamily="18" charset="0"/>
                <a:cs typeface="Times New Roman" panose="02020603050405020304" pitchFamily="18" charset="0"/>
              </a:rPr>
              <a:t>chất</a:t>
            </a:r>
            <a:r>
              <a:rPr lang="fr-FR" sz="4800" dirty="0">
                <a:solidFill>
                  <a:srgbClr val="FFFF00"/>
                </a:solidFill>
                <a:latin typeface="Times New Roman" panose="02020603050405020304" pitchFamily="18" charset="0"/>
                <a:cs typeface="Times New Roman" panose="02020603050405020304" pitchFamily="18" charset="0"/>
              </a:rPr>
              <a:t> </a:t>
            </a:r>
            <a:r>
              <a:rPr lang="fr-FR" sz="4800" dirty="0" err="1">
                <a:solidFill>
                  <a:srgbClr val="FFFF00"/>
                </a:solidFill>
                <a:latin typeface="Times New Roman" panose="02020603050405020304" pitchFamily="18" charset="0"/>
                <a:cs typeface="Times New Roman" panose="02020603050405020304" pitchFamily="18" charset="0"/>
              </a:rPr>
              <a:t>mới</a:t>
            </a:r>
            <a:r>
              <a:rPr lang="fr-FR" sz="4800" dirty="0">
                <a:solidFill>
                  <a:srgbClr val="FFFF00"/>
                </a:solidFill>
                <a:latin typeface="Times New Roman" panose="02020603050405020304" pitchFamily="18" charset="0"/>
                <a:cs typeface="Times New Roman" panose="02020603050405020304" pitchFamily="18" charset="0"/>
              </a:rPr>
              <a:t>. </a:t>
            </a:r>
          </a:p>
          <a:p>
            <a:pPr algn="just">
              <a:lnSpc>
                <a:spcPct val="150000"/>
              </a:lnSpc>
              <a:spcBef>
                <a:spcPts val="300"/>
              </a:spcBef>
              <a:spcAft>
                <a:spcPts val="0"/>
              </a:spcAft>
            </a:pP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Các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quá</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hòa</a:t>
            </a:r>
            <a:r>
              <a:rPr lang="fr-FR" sz="3800" dirty="0">
                <a:solidFill>
                  <a:schemeClr val="bg1"/>
                </a:solidFill>
                <a:latin typeface="Arial" panose="020B0604020202020204" pitchFamily="34" charset="0"/>
                <a:cs typeface="Arial" panose="020B0604020202020204" pitchFamily="34" charset="0"/>
              </a:rPr>
              <a:t> tan, </a:t>
            </a:r>
            <a:r>
              <a:rPr lang="fr-FR" sz="3800" dirty="0" err="1">
                <a:solidFill>
                  <a:schemeClr val="bg1"/>
                </a:solidFill>
                <a:latin typeface="Arial" panose="020B0604020202020204" pitchFamily="34" charset="0"/>
                <a:cs typeface="Arial" panose="020B0604020202020204" pitchFamily="34" charset="0"/>
              </a:rPr>
              <a:t>đông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đặc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nóng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chảy</a:t>
            </a:r>
            <a:r>
              <a:rPr lang="fr-FR" sz="3800" dirty="0">
                <a:solidFill>
                  <a:schemeClr val="bg1"/>
                </a:solidFill>
                <a:latin typeface="Arial" panose="020B0604020202020204" pitchFamily="34" charset="0"/>
                <a:cs typeface="Arial" panose="020B0604020202020204" pitchFamily="34" charset="0"/>
              </a:rPr>
              <a:t>, … </a:t>
            </a:r>
            <a:r>
              <a:rPr lang="fr-FR" sz="3800" dirty="0" err="1">
                <a:solidFill>
                  <a:schemeClr val="bg1"/>
                </a:solidFill>
                <a:latin typeface="Arial" panose="020B0604020202020204" pitchFamily="34" charset="0"/>
                <a:cs typeface="Arial" panose="020B0604020202020204" pitchFamily="34" charset="0"/>
              </a:rPr>
              <a:t>các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chất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chỉ</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chuyển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từ</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trạng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thái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này</a:t>
            </a:r>
            <a:r>
              <a:rPr lang="fr-FR" sz="3800" dirty="0">
                <a:solidFill>
                  <a:schemeClr val="bg1"/>
                </a:solidFill>
                <a:latin typeface="Arial" panose="020B0604020202020204" pitchFamily="34" charset="0"/>
                <a:cs typeface="Arial" panose="020B0604020202020204" pitchFamily="34" charset="0"/>
              </a:rPr>
              <a:t> sang </a:t>
            </a:r>
            <a:r>
              <a:rPr lang="fr-FR" sz="3800" dirty="0" err="1">
                <a:solidFill>
                  <a:schemeClr val="bg1"/>
                </a:solidFill>
                <a:latin typeface="Arial" panose="020B0604020202020204" pitchFamily="34" charset="0"/>
                <a:cs typeface="Arial" panose="020B0604020202020204" pitchFamily="34" charset="0"/>
              </a:rPr>
              <a:t>trạng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thái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khác</a:t>
            </a:r>
            <a:endParaRPr lang="en-US"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275407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E6382-D560-796C-8A43-8870396C8A2D}"/>
            </a:ext>
          </a:extLst>
        </p:cNvPr>
        <p:cNvGrpSpPr/>
        <p:nvPr/>
      </p:nvGrpSpPr>
      <p:grpSpPr>
        <a:xfrm>
          <a:off x="0" y="0"/>
          <a:ext cx="0" cy="0"/>
          <a:chOff x="0" y="0"/>
          <a:chExt cx="0" cy="0"/>
        </a:xfrm>
      </p:grpSpPr>
      <p:grpSp>
        <p:nvGrpSpPr>
          <p:cNvPr id="45" name="Group 2">
            <a:extLst>
              <a:ext uri="{FF2B5EF4-FFF2-40B4-BE49-F238E27FC236}">
                <a16:creationId xmlns:a16="http://schemas.microsoft.com/office/drawing/2014/main" id="{DABCCD85-3D26-6A3B-E4C7-2A16068194F4}"/>
              </a:ext>
            </a:extLst>
          </p:cNvPr>
          <p:cNvGrpSpPr/>
          <p:nvPr/>
        </p:nvGrpSpPr>
        <p:grpSpPr>
          <a:xfrm>
            <a:off x="538837" y="474381"/>
            <a:ext cx="17210326" cy="9338237"/>
            <a:chOff x="0" y="0"/>
            <a:chExt cx="5821765" cy="3158860"/>
          </a:xfrm>
          <a:solidFill>
            <a:schemeClr val="bg1"/>
          </a:solidFill>
        </p:grpSpPr>
        <p:sp>
          <p:nvSpPr>
            <p:cNvPr id="46" name="Freeform 3">
              <a:extLst>
                <a:ext uri="{FF2B5EF4-FFF2-40B4-BE49-F238E27FC236}">
                  <a16:creationId xmlns:a16="http://schemas.microsoft.com/office/drawing/2014/main" id="{BA9D1353-BBD7-273E-848E-EE0F3C4F615D}"/>
                </a:ext>
              </a:extLst>
            </p:cNvPr>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a:extLst>
              <a:ext uri="{FF2B5EF4-FFF2-40B4-BE49-F238E27FC236}">
                <a16:creationId xmlns:a16="http://schemas.microsoft.com/office/drawing/2014/main" id="{2A525819-CCC5-1868-8AFC-7527D7CE430D}"/>
              </a:ext>
            </a:extLst>
          </p:cNvPr>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a:extLst>
              <a:ext uri="{FF2B5EF4-FFF2-40B4-BE49-F238E27FC236}">
                <a16:creationId xmlns:a16="http://schemas.microsoft.com/office/drawing/2014/main" id="{B192A0D5-6554-A752-D411-17269C116C0B}"/>
              </a:ext>
            </a:extLst>
          </p:cNvPr>
          <p:cNvPicPr>
            <a:picLocks noChangeAspect="1"/>
          </p:cNvPicPr>
          <p:nvPr/>
        </p:nvPicPr>
        <p:blipFill>
          <a:blip r:embed="rId3"/>
          <a:srcRect/>
          <a:stretch>
            <a:fillRect/>
          </a:stretch>
        </p:blipFill>
        <p:spPr>
          <a:xfrm>
            <a:off x="16649995" y="8039323"/>
            <a:ext cx="1561805" cy="2239147"/>
          </a:xfrm>
          <a:prstGeom prst="rect">
            <a:avLst/>
          </a:prstGeom>
        </p:spPr>
      </p:pic>
      <p:sp>
        <p:nvSpPr>
          <p:cNvPr id="13" name="Rectangle 12"/>
          <p:cNvSpPr/>
          <p:nvPr/>
        </p:nvSpPr>
        <p:spPr>
          <a:xfrm>
            <a:off x="1627411" y="983493"/>
            <a:ext cx="15615560" cy="820674"/>
          </a:xfrm>
          <a:prstGeom prst="rect">
            <a:avLst/>
          </a:prstGeom>
        </p:spPr>
        <p:txBody>
          <a:bodyPr wrap="square">
            <a:spAutoFit/>
          </a:bodyPr>
          <a:lstStyle/>
          <a:p>
            <a:pPr lvl="0" algn="just">
              <a:lnSpc>
                <a:spcPct val="150000"/>
              </a:lnSpc>
              <a:spcAft>
                <a:spcPts val="0"/>
              </a:spcAft>
            </a:pPr>
            <a:r>
              <a:rPr lang="en-US" sz="3600" dirty="0" err="1">
                <a:latin typeface="Arial" panose="020B0604020202020204" pitchFamily="34" charset="0"/>
                <a:ea typeface="Calibri" panose="020F0502020204030204" pitchFamily="34" charset="0"/>
                <a:cs typeface="Arial" panose="020B0604020202020204" pitchFamily="34" charset="0"/>
              </a:rPr>
              <a:t>Tiến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hành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nghiệm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quan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sát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tượng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xảy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hỏi</a:t>
            </a:r>
            <a:r>
              <a:rPr lang="en-US" sz="3600" dirty="0">
                <a:latin typeface="Arial" panose="020B0604020202020204" pitchFamily="34" charset="0"/>
                <a:ea typeface="Calibri" panose="020F0502020204030204" pitchFamily="34" charset="0"/>
                <a:cs typeface="Arial" panose="020B0604020202020204" pitchFamily="34" charset="0"/>
              </a:rPr>
              <a:t>:</a:t>
            </a:r>
          </a:p>
        </p:txBody>
      </p:sp>
      <p:sp>
        <p:nvSpPr>
          <p:cNvPr id="2" name="Rounded Rectangle 13"/>
          <p:cNvSpPr/>
          <p:nvPr/>
        </p:nvSpPr>
        <p:spPr>
          <a:xfrm>
            <a:off x="762000" y="2001898"/>
            <a:ext cx="15240000" cy="1709541"/>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dirty="0">
                <a:solidFill>
                  <a:schemeClr val="tx1"/>
                </a:solidFill>
                <a:latin typeface="Arial" panose="020B0604020202020204" pitchFamily="34" charset="0"/>
                <a:cs typeface="Arial" panose="020B0604020202020204" pitchFamily="34" charset="0"/>
              </a:rPr>
              <a:t>1. Sau </a:t>
            </a:r>
            <a:r>
              <a:rPr lang="en-US" sz="3600" dirty="0" err="1">
                <a:solidFill>
                  <a:schemeClr val="tx1"/>
                </a:solidFill>
                <a:latin typeface="Arial" panose="020B0604020202020204" pitchFamily="34" charset="0"/>
                <a:cs typeface="Arial" panose="020B0604020202020204" pitchFamily="34" charset="0"/>
              </a:rPr>
              <a:t>khi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trộn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sắt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lưu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huỳnh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hỗn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hợp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được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nam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châm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hút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a:t>
            </a:r>
          </a:p>
        </p:txBody>
      </p:sp>
      <p:sp>
        <p:nvSpPr>
          <p:cNvPr id="3" name="Rounded Rectangle 14"/>
          <p:cNvSpPr/>
          <p:nvPr/>
        </p:nvSpPr>
        <p:spPr>
          <a:xfrm>
            <a:off x="381000" y="3958318"/>
            <a:ext cx="16646978" cy="1734282"/>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3600" dirty="0">
                <a:solidFill>
                  <a:schemeClr val="tx1"/>
                </a:solidFill>
                <a:latin typeface="Arial" panose="020B0604020202020204" pitchFamily="34" charset="0"/>
                <a:cs typeface="Arial" panose="020B0604020202020204" pitchFamily="34" charset="0"/>
              </a:rPr>
              <a:t>2. </a:t>
            </a:r>
            <a:r>
              <a:rPr lang="en-US" sz="3600" dirty="0" err="1">
                <a:solidFill>
                  <a:schemeClr val="tx1"/>
                </a:solidFill>
                <a:latin typeface="Arial" panose="020B0604020202020204" pitchFamily="34" charset="0"/>
                <a:cs typeface="Arial" panose="020B0604020202020204" pitchFamily="34" charset="0"/>
              </a:rPr>
              <a:t>Chất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ống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nghiệm</a:t>
            </a:r>
            <a:r>
              <a:rPr lang="en-US" sz="3600" dirty="0">
                <a:solidFill>
                  <a:schemeClr val="tx1"/>
                </a:solidFill>
                <a:latin typeface="Arial" panose="020B0604020202020204" pitchFamily="34" charset="0"/>
                <a:cs typeface="Arial" panose="020B0604020202020204" pitchFamily="34" charset="0"/>
              </a:rPr>
              <a:t> (2) </a:t>
            </a:r>
            <a:r>
              <a:rPr lang="en-US" sz="3600" dirty="0" err="1">
                <a:solidFill>
                  <a:schemeClr val="tx1"/>
                </a:solidFill>
                <a:latin typeface="Arial" panose="020B0604020202020204" pitchFamily="34" charset="0"/>
                <a:cs typeface="Arial" panose="020B0604020202020204" pitchFamily="34" charset="0"/>
              </a:rPr>
              <a:t>sau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đun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nóng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nguội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nam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châm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hút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a:t>
            </a:r>
          </a:p>
        </p:txBody>
      </p:sp>
      <p:sp>
        <p:nvSpPr>
          <p:cNvPr id="4" name="Rounded Rectangle 13"/>
          <p:cNvSpPr/>
          <p:nvPr/>
        </p:nvSpPr>
        <p:spPr>
          <a:xfrm>
            <a:off x="381000" y="5829300"/>
            <a:ext cx="16840200" cy="1744171"/>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4400" dirty="0">
                <a:solidFill>
                  <a:schemeClr val="tx1"/>
                </a:solidFill>
                <a:latin typeface="Arial" panose="020B0604020202020204" pitchFamily="34" charset="0"/>
                <a:cs typeface="Arial" panose="020B0604020202020204" pitchFamily="34" charset="0"/>
              </a:rPr>
              <a:t>3. Sau </a:t>
            </a:r>
            <a:r>
              <a:rPr lang="en-US" sz="4400" dirty="0" err="1">
                <a:solidFill>
                  <a:schemeClr val="tx1"/>
                </a:solidFill>
                <a:latin typeface="Arial" panose="020B0604020202020204" pitchFamily="34" charset="0"/>
                <a:cs typeface="Arial" panose="020B0604020202020204" pitchFamily="34" charset="0"/>
              </a:rPr>
              <a:t>khi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trộn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bột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sắt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và</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bột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lưu</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huỳnh</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có</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chất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mới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được</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tạo</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ra</a:t>
            </a:r>
            <a:r>
              <a:rPr lang="en-US" sz="4400" dirty="0">
                <a:solidFill>
                  <a:schemeClr val="tx1"/>
                </a:solidFill>
                <a:latin typeface="Arial" panose="020B0604020202020204" pitchFamily="34" charset="0"/>
                <a:cs typeface="Arial" panose="020B0604020202020204" pitchFamily="34" charset="0"/>
              </a:rPr>
              <a:t> hay </a:t>
            </a:r>
            <a:r>
              <a:rPr lang="en-US" sz="4400" dirty="0" err="1">
                <a:solidFill>
                  <a:schemeClr val="tx1"/>
                </a:solidFill>
                <a:latin typeface="Arial" panose="020B0604020202020204" pitchFamily="34" charset="0"/>
                <a:cs typeface="Arial" panose="020B0604020202020204" pitchFamily="34" charset="0"/>
              </a:rPr>
              <a:t>không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Giải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thích</a:t>
            </a:r>
            <a:r>
              <a:rPr lang="en-US" sz="4400" dirty="0">
                <a:solidFill>
                  <a:schemeClr val="tx1"/>
                </a:solidFill>
                <a:latin typeface="Arial" panose="020B0604020202020204" pitchFamily="34" charset="0"/>
                <a:cs typeface="Arial" panose="020B0604020202020204" pitchFamily="34" charset="0"/>
              </a:rPr>
              <a:t>?</a:t>
            </a:r>
          </a:p>
        </p:txBody>
      </p:sp>
      <p:sp>
        <p:nvSpPr>
          <p:cNvPr id="6" name="Rounded Rectangle 14"/>
          <p:cNvSpPr/>
          <p:nvPr/>
        </p:nvSpPr>
        <p:spPr>
          <a:xfrm>
            <a:off x="381000" y="7814906"/>
            <a:ext cx="16840200" cy="1913429"/>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en-US" sz="4400" dirty="0">
                <a:solidFill>
                  <a:schemeClr val="tx1"/>
                </a:solidFill>
                <a:latin typeface="Arial" panose="020B0604020202020204" pitchFamily="34" charset="0"/>
                <a:cs typeface="Arial" panose="020B0604020202020204" pitchFamily="34" charset="0"/>
              </a:rPr>
              <a:t>4. Sau </a:t>
            </a:r>
            <a:r>
              <a:rPr lang="en-US" sz="4400" dirty="0" err="1">
                <a:solidFill>
                  <a:schemeClr val="tx1"/>
                </a:solidFill>
                <a:latin typeface="Arial" panose="020B0604020202020204" pitchFamily="34" charset="0"/>
                <a:cs typeface="Arial" panose="020B0604020202020204" pitchFamily="34" charset="0"/>
              </a:rPr>
              <a:t>khi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đun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nóng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hỗn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hợp</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bột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sắt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và</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lưu</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huỳnh</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có</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chất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mới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được</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tạo</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thành</a:t>
            </a:r>
            <a:r>
              <a:rPr lang="en-US" sz="4400" dirty="0">
                <a:solidFill>
                  <a:schemeClr val="tx1"/>
                </a:solidFill>
                <a:latin typeface="Arial" panose="020B0604020202020204" pitchFamily="34" charset="0"/>
                <a:cs typeface="Arial" panose="020B0604020202020204" pitchFamily="34" charset="0"/>
              </a:rPr>
              <a:t> hay </a:t>
            </a:r>
            <a:r>
              <a:rPr lang="en-US" sz="4400" dirty="0" err="1">
                <a:solidFill>
                  <a:schemeClr val="tx1"/>
                </a:solidFill>
                <a:latin typeface="Arial" panose="020B0604020202020204" pitchFamily="34" charset="0"/>
                <a:cs typeface="Arial" panose="020B0604020202020204" pitchFamily="34" charset="0"/>
              </a:rPr>
              <a:t>không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Giải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thích</a:t>
            </a:r>
            <a:r>
              <a:rPr lang="en-US" sz="4400" dirty="0">
                <a:solidFill>
                  <a:schemeClr val="tx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CFE14168-2B65-C9BD-4F53-3848472BAB82}"/>
              </a:ext>
            </a:extLst>
          </p:cNvPr>
          <p:cNvSpPr txBox="1"/>
          <p:nvPr/>
        </p:nvSpPr>
        <p:spPr>
          <a:xfrm>
            <a:off x="925412" y="139080"/>
            <a:ext cx="15615561" cy="1046440"/>
          </a:xfrm>
          <a:prstGeom prst="rect">
            <a:avLst/>
          </a:prstGeom>
          <a:noFill/>
        </p:spPr>
        <p:txBody>
          <a:bodyPr wrap="square" rtlCol="0">
            <a:spAutoFit/>
          </a:bodyPr>
          <a:lstStyle/>
          <a:p>
            <a:pPr algn="ctr"/>
            <a:r>
              <a:rPr lang="en-US" sz="6200" b="1" dirty="0">
                <a:solidFill>
                  <a:schemeClr val="accent6">
                    <a:lumMod val="50000"/>
                  </a:schemeClr>
                </a:solidFill>
                <a:latin typeface="Arial" panose="020B0604020202020204" pitchFamily="34" charset="0"/>
                <a:cs typeface="Arial" panose="020B0604020202020204" pitchFamily="34" charset="0"/>
              </a:rPr>
              <a:t>2. </a:t>
            </a:r>
            <a:r>
              <a:rPr lang="en-US" sz="6200" b="1" dirty="0" err="1">
                <a:solidFill>
                  <a:schemeClr val="accent6">
                    <a:lumMod val="50000"/>
                  </a:schemeClr>
                </a:solidFill>
                <a:latin typeface="Arial" panose="020B0604020202020204" pitchFamily="34" charset="0"/>
                <a:cs typeface="Arial" panose="020B0604020202020204" pitchFamily="34" charset="0"/>
              </a:rPr>
              <a:t>Thí</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nghiệm</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về</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biến</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đổi</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hoá</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405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228600" y="432632"/>
            <a:ext cx="17531574" cy="1046440"/>
          </a:xfrm>
          <a:prstGeom prst="rect">
            <a:avLst/>
          </a:prstGeom>
          <a:noFill/>
        </p:spPr>
        <p:txBody>
          <a:bodyPr wrap="square" rtlCol="0">
            <a:spAutoFit/>
          </a:bodyPr>
          <a:lstStyle/>
          <a:p>
            <a:pPr algn="ctr"/>
            <a:r>
              <a:rPr lang="en-US" sz="6200" b="1" dirty="0">
                <a:solidFill>
                  <a:schemeClr val="accent6">
                    <a:lumMod val="50000"/>
                  </a:schemeClr>
                </a:solidFill>
                <a:latin typeface="Arial" panose="020B0604020202020204" pitchFamily="34" charset="0"/>
                <a:cs typeface="Arial" panose="020B0604020202020204" pitchFamily="34" charset="0"/>
              </a:rPr>
              <a:t>2. </a:t>
            </a:r>
            <a:r>
              <a:rPr lang="en-US" sz="6200" b="1" dirty="0" err="1">
                <a:solidFill>
                  <a:schemeClr val="accent6">
                    <a:lumMod val="50000"/>
                  </a:schemeClr>
                </a:solidFill>
                <a:latin typeface="Arial" panose="020B0604020202020204" pitchFamily="34" charset="0"/>
                <a:cs typeface="Arial" panose="020B0604020202020204" pitchFamily="34" charset="0"/>
              </a:rPr>
              <a:t>Thí</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nghiệm</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về</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biến</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đổi</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hoá</a:t>
            </a:r>
            <a:r>
              <a:rPr lang="en-US" sz="6200" b="1" dirty="0">
                <a:solidFill>
                  <a:schemeClr val="accent6">
                    <a:lumMod val="50000"/>
                  </a:schemeClr>
                </a:solidFill>
                <a:latin typeface="Arial" panose="020B0604020202020204" pitchFamily="34" charset="0"/>
                <a:cs typeface="Arial" panose="020B0604020202020204" pitchFamily="34" charset="0"/>
              </a:rPr>
              <a:t> </a:t>
            </a:r>
            <a:r>
              <a:rPr lang="en-US" sz="6200" b="1" dirty="0" err="1">
                <a:solidFill>
                  <a:schemeClr val="accent6">
                    <a:lumMod val="50000"/>
                  </a:schemeClr>
                </a:solidFill>
                <a:latin typeface="Arial" panose="020B0604020202020204" pitchFamily="34" charset="0"/>
                <a:cs typeface="Arial" panose="020B0604020202020204" pitchFamily="34" charset="0"/>
              </a:rPr>
              <a:t>học</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4"/>
          <a:srcRect/>
          <a:stretch>
            <a:fillRect/>
          </a:stretch>
        </p:blipFill>
        <p:spPr>
          <a:xfrm>
            <a:off x="228600" y="190500"/>
            <a:ext cx="1331118" cy="1905000"/>
          </a:xfrm>
          <a:prstGeom prst="rect">
            <a:avLst/>
          </a:prstGeom>
        </p:spPr>
      </p:pic>
      <p:pic>
        <p:nvPicPr>
          <p:cNvPr id="2" name="Sulfur (S, Lưu huỳnh) Phản Ứng Với Iron (Fe, Sắt) - Fe + S - KHTN 8">
            <a:hlinkClick r:id="" action="ppaction://media"/>
            <a:extLst>
              <a:ext uri="{FF2B5EF4-FFF2-40B4-BE49-F238E27FC236}">
                <a16:creationId xmlns:a16="http://schemas.microsoft.com/office/drawing/2014/main" id="{478CDEA9-AB2F-E79C-3AE9-212E712D75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714500"/>
            <a:ext cx="16464774" cy="7467600"/>
          </a:xfrm>
          <a:prstGeom prst="rect">
            <a:avLst/>
          </a:prstGeom>
        </p:spPr>
      </p:pic>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31" name="Picture 9"/>
          <p:cNvPicPr>
            <a:picLocks noChangeAspect="1"/>
          </p:cNvPicPr>
          <p:nvPr/>
        </p:nvPicPr>
        <p:blipFill>
          <a:blip r:embed="rId3"/>
          <a:srcRect/>
          <a:stretch>
            <a:fillRect/>
          </a:stretch>
        </p:blipFill>
        <p:spPr>
          <a:xfrm>
            <a:off x="16649995" y="8039323"/>
            <a:ext cx="1561805" cy="2239147"/>
          </a:xfrm>
          <a:prstGeom prst="rect">
            <a:avLst/>
          </a:prstGeom>
        </p:spPr>
      </p:pic>
      <p:grpSp>
        <p:nvGrpSpPr>
          <p:cNvPr id="20" name="Group 19"/>
          <p:cNvGrpSpPr/>
          <p:nvPr/>
        </p:nvGrpSpPr>
        <p:grpSpPr>
          <a:xfrm>
            <a:off x="914400" y="2447826"/>
            <a:ext cx="6934200" cy="3018838"/>
            <a:chOff x="914400" y="2447826"/>
            <a:chExt cx="6934200" cy="3018838"/>
          </a:xfrm>
        </p:grpSpPr>
        <p:grpSp>
          <p:nvGrpSpPr>
            <p:cNvPr id="7" name="Group 6"/>
            <p:cNvGrpSpPr/>
            <p:nvPr/>
          </p:nvGrpSpPr>
          <p:grpSpPr>
            <a:xfrm>
              <a:off x="914400" y="2447826"/>
              <a:ext cx="6934200" cy="2099732"/>
              <a:chOff x="1066800" y="3805768"/>
              <a:chExt cx="7543800" cy="2272771"/>
            </a:xfrm>
          </p:grpSpPr>
          <p:sp>
            <p:nvSpPr>
              <p:cNvPr id="18" name="Freeform 2"/>
              <p:cNvSpPr/>
              <p:nvPr/>
            </p:nvSpPr>
            <p:spPr>
              <a:xfrm>
                <a:off x="1066800" y="3873463"/>
                <a:ext cx="4122134" cy="2205076"/>
              </a:xfrm>
              <a:custGeom>
                <a:avLst/>
                <a:gdLst/>
                <a:ahLst/>
                <a:cxnLst/>
                <a:rect l="l" t="t" r="r" b="b"/>
                <a:pathLst>
                  <a:path w="5859649" h="3098290">
                    <a:moveTo>
                      <a:pt x="0" y="0"/>
                    </a:moveTo>
                    <a:lnTo>
                      <a:pt x="5859650" y="0"/>
                    </a:lnTo>
                    <a:lnTo>
                      <a:pt x="5859650" y="3098290"/>
                    </a:lnTo>
                    <a:lnTo>
                      <a:pt x="0" y="3098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3"/>
              <p:cNvSpPr/>
              <p:nvPr/>
            </p:nvSpPr>
            <p:spPr>
              <a:xfrm>
                <a:off x="6629400" y="3805768"/>
                <a:ext cx="1981200" cy="2153367"/>
              </a:xfrm>
              <a:custGeom>
                <a:avLst/>
                <a:gdLst/>
                <a:ahLst/>
                <a:cxnLst/>
                <a:rect l="l" t="t" r="r" b="b"/>
                <a:pathLst>
                  <a:path w="2857606" h="3298823">
                    <a:moveTo>
                      <a:pt x="0" y="0"/>
                    </a:moveTo>
                    <a:lnTo>
                      <a:pt x="2857605" y="0"/>
                    </a:lnTo>
                    <a:lnTo>
                      <a:pt x="2857605" y="3298823"/>
                    </a:lnTo>
                    <a:lnTo>
                      <a:pt x="0" y="3298823"/>
                    </a:lnTo>
                    <a:lnTo>
                      <a:pt x="0" y="0"/>
                    </a:lnTo>
                    <a:close/>
                  </a:path>
                </a:pathLst>
              </a:custGeom>
              <a:blipFill>
                <a:blip r:embed="rId6"/>
                <a:stretch>
                  <a:fillRect/>
                </a:stretch>
              </a:blipFill>
            </p:spPr>
          </p:sp>
          <p:sp>
            <p:nvSpPr>
              <p:cNvPr id="4" name="Plus 3"/>
              <p:cNvSpPr/>
              <p:nvPr/>
            </p:nvSpPr>
            <p:spPr>
              <a:xfrm>
                <a:off x="5279804" y="4425252"/>
                <a:ext cx="907066" cy="914400"/>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6" name="Rectangle 5"/>
            <p:cNvSpPr/>
            <p:nvPr/>
          </p:nvSpPr>
          <p:spPr>
            <a:xfrm>
              <a:off x="1391162" y="4820333"/>
              <a:ext cx="6345520" cy="646331"/>
            </a:xfrm>
            <a:prstGeom prst="rect">
              <a:avLst/>
            </a:prstGeom>
          </p:spPr>
          <p:txBody>
            <a:bodyPr wrap="none">
              <a:spAutoFit/>
            </a:bodyPr>
            <a:lstStyle/>
            <a:p>
              <a:pPr algn="ctr"/>
              <a:r>
                <a:rPr lang="fr-FR" sz="3600">
                  <a:latin typeface="Arial" panose="020B0604020202020204" pitchFamily="34" charset="0"/>
                  <a:ea typeface="Calibri" panose="020F0502020204030204" pitchFamily="34" charset="0"/>
                  <a:cs typeface="Arial" panose="020B0604020202020204" pitchFamily="34" charset="0"/>
                </a:rPr>
                <a:t>Trộn bột sắt với bột lưu huỳnh</a:t>
              </a:r>
              <a:endParaRPr lang="en-US" sz="3600">
                <a:latin typeface="Arial" panose="020B0604020202020204" pitchFamily="34" charset="0"/>
                <a:cs typeface="Arial" panose="020B0604020202020204" pitchFamily="34" charset="0"/>
              </a:endParaRPr>
            </a:p>
          </p:txBody>
        </p:sp>
      </p:grpSp>
      <p:sp>
        <p:nvSpPr>
          <p:cNvPr id="8" name="Rectangle 7"/>
          <p:cNvSpPr/>
          <p:nvPr/>
        </p:nvSpPr>
        <p:spPr>
          <a:xfrm>
            <a:off x="10128588" y="3009900"/>
            <a:ext cx="7117376" cy="1754326"/>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Hỗn hợp thu được có một phần bị nam châm hút, phần này là sắt.</a:t>
            </a:r>
            <a:endParaRPr lang="en-US" sz="3600">
              <a:latin typeface="Arial" panose="020B0604020202020204" pitchFamily="34" charset="0"/>
              <a:cs typeface="Arial" panose="020B0604020202020204" pitchFamily="34" charset="0"/>
            </a:endParaRPr>
          </a:p>
        </p:txBody>
      </p:sp>
      <p:sp>
        <p:nvSpPr>
          <p:cNvPr id="9" name="Right Arrow 8"/>
          <p:cNvSpPr/>
          <p:nvPr/>
        </p:nvSpPr>
        <p:spPr>
          <a:xfrm>
            <a:off x="8558593" y="3448482"/>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10128588" y="6368177"/>
            <a:ext cx="7117376" cy="2585323"/>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Chất trong ống nghiệm (2) sau khi đun nóng, để nguội không bị nam châm hút.</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rot="5400000">
            <a:off x="13153875" y="5127618"/>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p:cNvSpPr/>
          <p:nvPr/>
        </p:nvSpPr>
        <p:spPr>
          <a:xfrm>
            <a:off x="918246" y="6053474"/>
            <a:ext cx="7463754" cy="3416320"/>
          </a:xfrm>
          <a:prstGeom prst="rect">
            <a:avLst/>
          </a:prstGeom>
        </p:spPr>
        <p:txBody>
          <a:bodyPr wrap="square">
            <a:spAutoFit/>
          </a:bodyPr>
          <a:lstStyle/>
          <a:p>
            <a:pPr lvl="0"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Sau khi </a:t>
            </a:r>
            <a:r>
              <a:rPr lang="fr-FR" sz="3600">
                <a:solidFill>
                  <a:srgbClr val="FF0000"/>
                </a:solidFill>
                <a:latin typeface="Arial" panose="020B0604020202020204" pitchFamily="34" charset="0"/>
                <a:ea typeface="Calibri" panose="020F0502020204030204" pitchFamily="34" charset="0"/>
                <a:cs typeface="Arial" panose="020B0604020202020204" pitchFamily="34" charset="0"/>
              </a:rPr>
              <a:t>trộn</a:t>
            </a:r>
            <a:r>
              <a:rPr lang="fr-FR" sz="3600">
                <a:latin typeface="Arial" panose="020B0604020202020204" pitchFamily="34" charset="0"/>
                <a:ea typeface="Calibri" panose="020F0502020204030204" pitchFamily="34" charset="0"/>
                <a:cs typeface="Arial" panose="020B0604020202020204" pitchFamily="34" charset="0"/>
              </a:rPr>
              <a:t> bột sắt với bột lưu huỳnh, không có chất mới được tạo thành vì khi tách chất ra khỏi hỗn hợp lại thu được các chất ban đầu.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7" name="Right Arrow 26"/>
          <p:cNvSpPr/>
          <p:nvPr/>
        </p:nvSpPr>
        <p:spPr>
          <a:xfrm rot="10800000">
            <a:off x="8721894" y="7222256"/>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877980" y="6053474"/>
            <a:ext cx="7467599" cy="3416320"/>
          </a:xfrm>
          <a:prstGeom prst="rect">
            <a:avLst/>
          </a:prstGeom>
        </p:spPr>
        <p:txBody>
          <a:bodyPr wrap="square">
            <a:spAutoFit/>
          </a:bodyPr>
          <a:lstStyle/>
          <a:p>
            <a:pPr lvl="0" algn="just">
              <a:lnSpc>
                <a:spcPct val="150000"/>
              </a:lnSpc>
              <a:spcAft>
                <a:spcPts val="0"/>
              </a:spcAft>
            </a:pPr>
            <a:r>
              <a:rPr lang="fr-FR" sz="3600" dirty="0" err="1">
                <a:latin typeface="Arial" panose="020B0604020202020204" pitchFamily="34" charset="0"/>
                <a:ea typeface="Calibri" panose="020F0502020204030204" pitchFamily="34" charset="0"/>
                <a:cs typeface="Arial" panose="020B0604020202020204" pitchFamily="34" charset="0"/>
              </a:rPr>
              <a:t>Sau</a:t>
            </a:r>
            <a:r>
              <a:rPr lang="fr-FR" sz="3600" dirty="0">
                <a:latin typeface="Arial" panose="020B0604020202020204" pitchFamily="34" charset="0"/>
                <a:ea typeface="Calibri" panose="020F0502020204030204" pitchFamily="34" charset="0"/>
                <a:cs typeface="Arial" panose="020B0604020202020204" pitchFamily="34" charset="0"/>
              </a:rPr>
              <a:t> khi </a:t>
            </a:r>
            <a:r>
              <a:rPr lang="fr-FR" sz="3600" dirty="0" err="1">
                <a:solidFill>
                  <a:srgbClr val="FF0000"/>
                </a:solidFill>
                <a:latin typeface="Arial" panose="020B0604020202020204" pitchFamily="34" charset="0"/>
                <a:ea typeface="Calibri" panose="020F0502020204030204" pitchFamily="34" charset="0"/>
                <a:cs typeface="Arial" panose="020B0604020202020204" pitchFamily="34" charset="0"/>
              </a:rPr>
              <a:t>đun</a:t>
            </a:r>
            <a:r>
              <a:rPr lang="fr-FR"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FF0000"/>
                </a:solidFill>
                <a:latin typeface="Arial" panose="020B0604020202020204" pitchFamily="34" charset="0"/>
                <a:ea typeface="Calibri" panose="020F0502020204030204" pitchFamily="34" charset="0"/>
                <a:cs typeface="Arial" panose="020B0604020202020204" pitchFamily="34" charset="0"/>
              </a:rPr>
              <a:t>nóng</a:t>
            </a:r>
            <a:r>
              <a:rPr lang="fr-FR" sz="36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hỗn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hợp</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bột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sắt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với</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lưu</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huỳnh</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có</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chất</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mới</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tạo</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thành</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sản</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phẩm</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màu</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xám</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và</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không</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bị</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nam</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châm</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dirty="0" err="1">
                <a:latin typeface="Arial" panose="020B0604020202020204" pitchFamily="34" charset="0"/>
                <a:ea typeface="Calibri" panose="020F0502020204030204" pitchFamily="34" charset="0"/>
                <a:cs typeface="Arial" panose="020B0604020202020204" pitchFamily="34" charset="0"/>
              </a:rPr>
              <a:t>hút</a:t>
            </a:r>
            <a:r>
              <a:rPr lang="fr-FR"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8379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24" grpId="0" animBg="1"/>
      <p:bldP spid="11" grpId="0"/>
      <p:bldP spid="11" grpId="1"/>
      <p:bldP spid="27"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1247</Words>
  <Application>Microsoft Office PowerPoint</Application>
  <PresentationFormat>Custom</PresentationFormat>
  <Paragraphs>84</Paragraphs>
  <Slides>26</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kiến thức</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157</cp:revision>
  <dcterms:created xsi:type="dcterms:W3CDTF">2006-08-16T00:00:00Z</dcterms:created>
  <dcterms:modified xsi:type="dcterms:W3CDTF">2025-09-19T08:11:31Z</dcterms:modified>
  <dc:identifier>DAFbXp4ivnI</dc:identifier>
</cp:coreProperties>
</file>