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399" r:id="rId2"/>
    <p:sldId id="397" r:id="rId3"/>
    <p:sldId id="451" r:id="rId4"/>
    <p:sldId id="408" r:id="rId5"/>
    <p:sldId id="401" r:id="rId6"/>
    <p:sldId id="455" r:id="rId7"/>
    <p:sldId id="436" r:id="rId8"/>
    <p:sldId id="456" r:id="rId9"/>
    <p:sldId id="272" r:id="rId10"/>
    <p:sldId id="276" r:id="rId11"/>
    <p:sldId id="268" r:id="rId12"/>
    <p:sldId id="473" r:id="rId13"/>
    <p:sldId id="471" r:id="rId14"/>
    <p:sldId id="472" r:id="rId15"/>
    <p:sldId id="474" r:id="rId16"/>
    <p:sldId id="273" r:id="rId17"/>
    <p:sldId id="274" r:id="rId18"/>
    <p:sldId id="278" r:id="rId19"/>
    <p:sldId id="279" r:id="rId20"/>
    <p:sldId id="411" r:id="rId21"/>
    <p:sldId id="280" r:id="rId22"/>
    <p:sldId id="281" r:id="rId23"/>
    <p:sldId id="282" r:id="rId24"/>
    <p:sldId id="283" r:id="rId25"/>
    <p:sldId id="284" r:id="rId26"/>
    <p:sldId id="285" r:id="rId27"/>
    <p:sldId id="286" r:id="rId28"/>
    <p:sldId id="288" r:id="rId29"/>
    <p:sldId id="277" r:id="rId30"/>
    <p:sldId id="289" r:id="rId31"/>
    <p:sldId id="414" r:id="rId32"/>
    <p:sldId id="413" r:id="rId33"/>
  </p:sldIdLst>
  <p:sldSz cx="12192000" cy="6858000"/>
  <p:notesSz cx="6858000" cy="9144000"/>
  <p:embeddedFontLst>
    <p:embeddedFont>
      <p:font typeface="Open Sans" panose="020B0606030504020204" pitchFamily="34" charset="0"/>
      <p:regular r:id="rId35"/>
      <p:bold r:id="rId36"/>
      <p:italic r:id="rId37"/>
      <p:boldItalic r:id="rId38"/>
    </p:embeddedFont>
    <p:embeddedFont>
      <p:font typeface="Palatino Linotype" panose="02040502050505030304" pitchFamily="18"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4">
          <p15:clr>
            <a:srgbClr val="A4A3A4"/>
          </p15:clr>
        </p15:guide>
        <p15:guide id="2" pos="3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008000"/>
    <a:srgbClr val="FF6600"/>
    <a:srgbClr val="FFFF00"/>
    <a:srgbClr val="009900"/>
    <a:srgbClr val="FFFF99"/>
    <a:srgbClr val="FFFF66"/>
    <a:srgbClr val="CCE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60" autoAdjust="0"/>
  </p:normalViewPr>
  <p:slideViewPr>
    <p:cSldViewPr snapToGrid="0">
      <p:cViewPr varScale="1">
        <p:scale>
          <a:sx n="59" d="100"/>
          <a:sy n="59" d="100"/>
        </p:scale>
        <p:origin x="964" y="52"/>
      </p:cViewPr>
      <p:guideLst>
        <p:guide orient="horz" pos="1984"/>
        <p:guide pos="38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209663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Đáp án</a:t>
            </a:r>
          </a:p>
        </p:txBody>
      </p:sp>
      <p:sp>
        <p:nvSpPr>
          <p:cNvPr id="4" name="Slide Number Placeholder 3"/>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411115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11</a:t>
            </a:fld>
            <a:endParaRPr lang="vi-VN"/>
          </a:p>
        </p:txBody>
      </p:sp>
    </p:spTree>
    <p:extLst>
      <p:ext uri="{BB962C8B-B14F-4D97-AF65-F5344CB8AC3E}">
        <p14:creationId xmlns:p14="http://schemas.microsoft.com/office/powerpoint/2010/main" val="31563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12</a:t>
            </a:fld>
            <a:endParaRPr lang="vi-VN"/>
          </a:p>
        </p:txBody>
      </p:sp>
    </p:spTree>
    <p:extLst>
      <p:ext uri="{BB962C8B-B14F-4D97-AF65-F5344CB8AC3E}">
        <p14:creationId xmlns:p14="http://schemas.microsoft.com/office/powerpoint/2010/main" val="2164664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91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9/24/2025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19.png"/><Relationship Id="rId5" Type="http://schemas.microsoft.com/office/2007/relationships/hdphoto" Target="../media/hdphoto5.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3.png"/><Relationship Id="rId5" Type="http://schemas.microsoft.com/office/2007/relationships/hdphoto" Target="../media/hdphoto8.wdp"/><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12.xml"/><Relationship Id="rId5" Type="http://schemas.microsoft.com/office/2007/relationships/hdphoto" Target="../media/hdphoto11.wdp"/><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12.wdp"/><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4.png"/><Relationship Id="rId3" Type="http://schemas.openxmlformats.org/officeDocument/2006/relationships/image" Target="../media/image34.wmf"/><Relationship Id="rId7" Type="http://schemas.openxmlformats.org/officeDocument/2006/relationships/image" Target="../media/image36.wmf"/><Relationship Id="rId12" Type="http://schemas.openxmlformats.org/officeDocument/2006/relationships/image" Target="../media/image23.png"/><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oleObject" Target="../embeddings/oleObject3.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7.wmf"/></Relationships>
</file>

<file path=ppt/slides/_rels/slide3.xml.rels><?xml version="1.0" encoding="UTF-8" standalone="yes"?>
<Relationships xmlns="http://schemas.openxmlformats.org/package/2006/relationships"><Relationship Id="rId3" Type="http://schemas.openxmlformats.org/officeDocument/2006/relationships/hyperlink" Target="https://wordwall.net/vi/resource/74474967"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0.wmf"/><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oleObject" Target="../embeddings/oleObject7.bin"/><Relationship Id="rId5" Type="http://schemas.openxmlformats.org/officeDocument/2006/relationships/image" Target="../media/image39.w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3D091D-9030-32F5-5564-61DC960CD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53AD42-8646-0C40-896D-5D6DF82E91B2}"/>
              </a:ext>
            </a:extLst>
          </p:cNvPr>
          <p:cNvSpPr>
            <a:spLocks noGrp="1"/>
          </p:cNvSpPr>
          <p:nvPr>
            <p:ph type="ctrTitle"/>
          </p:nvPr>
        </p:nvSpPr>
        <p:spPr>
          <a:xfrm>
            <a:off x="1524000" y="571960"/>
            <a:ext cx="9144000" cy="1233692"/>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a:solidFill>
                  <a:srgbClr val="FF0000"/>
                </a:solidFill>
              </a:rPr>
              <a:t>Hoạt động 1: </a:t>
            </a:r>
            <a:r>
              <a:rPr kumimoji="0" lang="en-US" sz="7200" b="0" i="0" u="none" strike="noStrike" kern="1200" cap="none" spc="0" normalizeH="0" baseline="0" noProof="0">
                <a:ln>
                  <a:noFill/>
                </a:ln>
                <a:solidFill>
                  <a:srgbClr val="0000CC"/>
                </a:solidFill>
                <a:effectLst/>
                <a:uLnTx/>
                <a:uFillTx/>
                <a:latin typeface="Calibri"/>
                <a:ea typeface="+mn-ea"/>
                <a:cs typeface="+mn-cs"/>
              </a:rPr>
              <a:t>KHỞI ĐỘNG</a:t>
            </a:r>
            <a:endParaRPr lang="en-US" b="1">
              <a:solidFill>
                <a:srgbClr val="FF0000"/>
              </a:solidFill>
            </a:endParaRPr>
          </a:p>
        </p:txBody>
      </p:sp>
      <p:sp>
        <p:nvSpPr>
          <p:cNvPr id="4" name="TextBox 3">
            <a:extLst>
              <a:ext uri="{FF2B5EF4-FFF2-40B4-BE49-F238E27FC236}">
                <a16:creationId xmlns:a16="http://schemas.microsoft.com/office/drawing/2014/main" id="{BAF7805D-3B37-FE9B-2662-96C2C69A18D1}"/>
              </a:ext>
            </a:extLst>
          </p:cNvPr>
          <p:cNvSpPr txBox="1"/>
          <p:nvPr/>
        </p:nvSpPr>
        <p:spPr>
          <a:xfrm>
            <a:off x="668358" y="2345683"/>
            <a:ext cx="3966073" cy="923330"/>
          </a:xfrm>
          <a:prstGeom prst="rect">
            <a:avLst/>
          </a:prstGeom>
          <a:noFill/>
        </p:spPr>
        <p:txBody>
          <a:bodyPr wrap="square" rtlCol="0">
            <a:spAutoFit/>
          </a:bodyPr>
          <a:lstStyle/>
          <a:p>
            <a:pPr algn="ctr"/>
            <a:r>
              <a:rPr lang="en-US" sz="5400" b="1">
                <a:solidFill>
                  <a:srgbClr val="FF0000"/>
                </a:solidFill>
                <a:latin typeface="Arial" panose="020B0604020202020204" pitchFamily="34" charset="0"/>
                <a:cs typeface="Arial" panose="020B0604020202020204" pitchFamily="34" charset="0"/>
              </a:rPr>
              <a:t>TRÒ CHƠI</a:t>
            </a:r>
          </a:p>
        </p:txBody>
      </p:sp>
      <p:sp>
        <p:nvSpPr>
          <p:cNvPr id="7" name="TextBox 6">
            <a:extLst>
              <a:ext uri="{FF2B5EF4-FFF2-40B4-BE49-F238E27FC236}">
                <a16:creationId xmlns:a16="http://schemas.microsoft.com/office/drawing/2014/main" id="{837D4022-BF9B-EB42-E62D-D57D03ACE202}"/>
              </a:ext>
            </a:extLst>
          </p:cNvPr>
          <p:cNvSpPr txBox="1"/>
          <p:nvPr/>
        </p:nvSpPr>
        <p:spPr>
          <a:xfrm>
            <a:off x="2535553" y="2310805"/>
            <a:ext cx="10851613" cy="923330"/>
          </a:xfrm>
          <a:prstGeom prst="rect">
            <a:avLst/>
          </a:prstGeom>
          <a:noFill/>
        </p:spPr>
        <p:txBody>
          <a:bodyPr wrap="square" rtlCol="0">
            <a:spAutoFit/>
          </a:bodyPr>
          <a:lstStyle/>
          <a:p>
            <a:pPr algn="ctr"/>
            <a:r>
              <a:rPr lang="en-US" sz="5400" b="1">
                <a:solidFill>
                  <a:srgbClr val="0000CC"/>
                </a:solidFill>
                <a:latin typeface="Arial" panose="020B0604020202020204" pitchFamily="34" charset="0"/>
                <a:cs typeface="Arial" panose="020B0604020202020204" pitchFamily="34" charset="0"/>
              </a:rPr>
              <a:t>“AI NHANH HƠN?”</a:t>
            </a:r>
          </a:p>
        </p:txBody>
      </p:sp>
    </p:spTree>
    <p:extLst>
      <p:ext uri="{BB962C8B-B14F-4D97-AF65-F5344CB8AC3E}">
        <p14:creationId xmlns:p14="http://schemas.microsoft.com/office/powerpoint/2010/main" val="399625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1554480" y="30480"/>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pic>
        <p:nvPicPr>
          <p:cNvPr id="6" name="Hình ảnh 5" descr="Cartoon bee with pencil">
            <a:extLst>
              <a:ext uri="{FF2B5EF4-FFF2-40B4-BE49-F238E27FC236}">
                <a16:creationId xmlns:a16="http://schemas.microsoft.com/office/drawing/2014/main" id="{76852611-591C-8CD9-76B8-751D307249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6595" y="163432"/>
            <a:ext cx="1303505" cy="1399150"/>
          </a:xfrm>
          <a:prstGeom prst="rect">
            <a:avLst/>
          </a:prstGeom>
        </p:spPr>
      </p:pic>
      <p:sp>
        <p:nvSpPr>
          <p:cNvPr id="9" name="Hộp Văn bản 8">
            <a:extLst>
              <a:ext uri="{FF2B5EF4-FFF2-40B4-BE49-F238E27FC236}">
                <a16:creationId xmlns:a16="http://schemas.microsoft.com/office/drawing/2014/main" id="{1F467275-3146-640C-835D-F2DACAF47976}"/>
              </a:ext>
            </a:extLst>
          </p:cNvPr>
          <p:cNvSpPr txBox="1"/>
          <p:nvPr/>
        </p:nvSpPr>
        <p:spPr>
          <a:xfrm>
            <a:off x="1631932" y="592112"/>
            <a:ext cx="7304693" cy="1424814"/>
          </a:xfrm>
          <a:prstGeom prst="rect">
            <a:avLst/>
          </a:prstGeom>
          <a:noFill/>
        </p:spPr>
        <p:txBody>
          <a:bodyPr wrap="square">
            <a:spAutoFit/>
          </a:bodyPr>
          <a:lstStyle/>
          <a:p>
            <a:pPr algn="just">
              <a:lnSpc>
                <a:spcPct val="130000"/>
              </a:lnSpc>
            </a:pPr>
            <a:r>
              <a:rPr lang="vi-VN" sz="2300" b="1">
                <a:solidFill>
                  <a:srgbClr val="FF0000"/>
                </a:solidFill>
              </a:rPr>
              <a:t>	Tính chất của hợp chất hữu cơ phụ thuộc đồng thời vào thành phần phân tử và cấu tạo hoá học của chúng.</a:t>
            </a:r>
          </a:p>
        </p:txBody>
      </p:sp>
      <p:sp>
        <p:nvSpPr>
          <p:cNvPr id="10" name="Hộp Văn bản 9">
            <a:extLst>
              <a:ext uri="{FF2B5EF4-FFF2-40B4-BE49-F238E27FC236}">
                <a16:creationId xmlns:a16="http://schemas.microsoft.com/office/drawing/2014/main" id="{0C299736-510F-571C-D5BF-E948DDBE26F2}"/>
              </a:ext>
            </a:extLst>
          </p:cNvPr>
          <p:cNvSpPr txBox="1"/>
          <p:nvPr/>
        </p:nvSpPr>
        <p:spPr>
          <a:xfrm>
            <a:off x="1554480" y="1993770"/>
            <a:ext cx="9252854" cy="446276"/>
          </a:xfrm>
          <a:prstGeom prst="rect">
            <a:avLst/>
          </a:prstGeom>
          <a:noFill/>
        </p:spPr>
        <p:txBody>
          <a:bodyPr wrap="none" rtlCol="0">
            <a:spAutoFit/>
          </a:bodyPr>
          <a:lstStyle/>
          <a:p>
            <a:r>
              <a:rPr lang="vi-VN" sz="2300" b="1">
                <a:solidFill>
                  <a:srgbClr val="0070C0"/>
                </a:solidFill>
              </a:rPr>
              <a:t>Ví dụ: Bảng 22.1 Sự phụ thuộc tính chất vào thành phần phân tử </a:t>
            </a:r>
          </a:p>
        </p:txBody>
      </p:sp>
      <p:graphicFrame>
        <p:nvGraphicFramePr>
          <p:cNvPr id="12" name="Bảng 11">
            <a:extLst>
              <a:ext uri="{FF2B5EF4-FFF2-40B4-BE49-F238E27FC236}">
                <a16:creationId xmlns:a16="http://schemas.microsoft.com/office/drawing/2014/main" id="{30D7179B-1718-84AA-D7ED-6E2E0D7E510A}"/>
              </a:ext>
            </a:extLst>
          </p:cNvPr>
          <p:cNvGraphicFramePr>
            <a:graphicFrameLocks noGrp="1"/>
          </p:cNvGraphicFramePr>
          <p:nvPr/>
        </p:nvGraphicFramePr>
        <p:xfrm>
          <a:off x="1742027" y="2529139"/>
          <a:ext cx="8658072" cy="4234878"/>
        </p:xfrm>
        <a:graphic>
          <a:graphicData uri="http://schemas.openxmlformats.org/drawingml/2006/table">
            <a:tbl>
              <a:tblPr firstRow="1" bandRow="1">
                <a:tableStyleId>{5C22544A-7EE6-4342-B048-85BDC9FD1C3A}</a:tableStyleId>
              </a:tblPr>
              <a:tblGrid>
                <a:gridCol w="1853841">
                  <a:extLst>
                    <a:ext uri="{9D8B030D-6E8A-4147-A177-3AD203B41FA5}">
                      <a16:colId xmlns:a16="http://schemas.microsoft.com/office/drawing/2014/main" val="2589503275"/>
                    </a:ext>
                  </a:extLst>
                </a:gridCol>
                <a:gridCol w="2141317">
                  <a:extLst>
                    <a:ext uri="{9D8B030D-6E8A-4147-A177-3AD203B41FA5}">
                      <a16:colId xmlns:a16="http://schemas.microsoft.com/office/drawing/2014/main" val="3046210548"/>
                    </a:ext>
                  </a:extLst>
                </a:gridCol>
                <a:gridCol w="2498396">
                  <a:extLst>
                    <a:ext uri="{9D8B030D-6E8A-4147-A177-3AD203B41FA5}">
                      <a16:colId xmlns:a16="http://schemas.microsoft.com/office/drawing/2014/main" val="209094033"/>
                    </a:ext>
                  </a:extLst>
                </a:gridCol>
                <a:gridCol w="2164518">
                  <a:extLst>
                    <a:ext uri="{9D8B030D-6E8A-4147-A177-3AD203B41FA5}">
                      <a16:colId xmlns:a16="http://schemas.microsoft.com/office/drawing/2014/main" val="4277642463"/>
                    </a:ext>
                  </a:extLst>
                </a:gridCol>
              </a:tblGrid>
              <a:tr h="738894">
                <a:tc>
                  <a:txBody>
                    <a:bodyPr/>
                    <a:lstStyle/>
                    <a:p>
                      <a:pPr algn="ctr"/>
                      <a:r>
                        <a:rPr lang="vi-VN" sz="2100"/>
                        <a:t>Đặc điểm</a:t>
                      </a:r>
                    </a:p>
                  </a:txBody>
                  <a:tcPr anchor="ctr"/>
                </a:tc>
                <a:tc>
                  <a:txBody>
                    <a:bodyPr/>
                    <a:lstStyle/>
                    <a:p>
                      <a:pPr algn="ctr"/>
                      <a:r>
                        <a:rPr lang="vi-VN" sz="2100"/>
                        <a:t>Methyl chloride</a:t>
                      </a:r>
                    </a:p>
                  </a:txBody>
                  <a:tcPr anchor="ctr"/>
                </a:tc>
                <a:tc>
                  <a:txBody>
                    <a:bodyPr/>
                    <a:lstStyle/>
                    <a:p>
                      <a:pPr algn="ctr"/>
                      <a:r>
                        <a:rPr lang="vi-VN" sz="2100"/>
                        <a:t>Ethylic alcohol</a:t>
                      </a:r>
                    </a:p>
                  </a:txBody>
                  <a:tcPr anchor="ctr"/>
                </a:tc>
                <a:tc>
                  <a:txBody>
                    <a:bodyPr/>
                    <a:lstStyle/>
                    <a:p>
                      <a:pPr algn="ctr"/>
                      <a:r>
                        <a:rPr lang="vi-VN" sz="2100"/>
                        <a:t>Dimethyl ether</a:t>
                      </a:r>
                    </a:p>
                  </a:txBody>
                  <a:tcPr anchor="ctr"/>
                </a:tc>
                <a:extLst>
                  <a:ext uri="{0D108BD9-81ED-4DB2-BD59-A6C34878D82A}">
                    <a16:rowId xmlns:a16="http://schemas.microsoft.com/office/drawing/2014/main" val="325680629"/>
                  </a:ext>
                </a:extLst>
              </a:tr>
              <a:tr h="873996">
                <a:tc>
                  <a:txBody>
                    <a:bodyPr/>
                    <a:lstStyle/>
                    <a:p>
                      <a:pPr algn="ctr"/>
                      <a:r>
                        <a:rPr lang="vi-VN" sz="2200" b="1"/>
                        <a:t>Công thức phân tử</a:t>
                      </a:r>
                    </a:p>
                  </a:txBody>
                  <a:tcPr anchor="ctr"/>
                </a:tc>
                <a:tc>
                  <a:txBody>
                    <a:bodyPr/>
                    <a:lstStyle/>
                    <a:p>
                      <a:pPr algn="ctr"/>
                      <a:r>
                        <a:rPr lang="vi-VN" sz="2200" b="1"/>
                        <a:t>CH</a:t>
                      </a:r>
                      <a:r>
                        <a:rPr lang="vi-VN" sz="2200" b="1" baseline="-25000"/>
                        <a:t>3</a:t>
                      </a:r>
                      <a:r>
                        <a:rPr lang="vi-VN" sz="2200" b="1"/>
                        <a:t>Cl</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extLst>
                  <a:ext uri="{0D108BD9-81ED-4DB2-BD59-A6C34878D82A}">
                    <a16:rowId xmlns:a16="http://schemas.microsoft.com/office/drawing/2014/main" val="889089682"/>
                  </a:ext>
                </a:extLst>
              </a:tr>
              <a:tr h="873996">
                <a:tc>
                  <a:txBody>
                    <a:bodyPr/>
                    <a:lstStyle/>
                    <a:p>
                      <a:pPr algn="ctr"/>
                      <a:r>
                        <a:rPr lang="vi-VN" sz="2200" b="1">
                          <a:solidFill>
                            <a:srgbClr val="FF0000"/>
                          </a:solidFill>
                        </a:rPr>
                        <a:t>Công thức cấu tạo</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Cl </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CH</a:t>
                      </a:r>
                      <a:r>
                        <a:rPr lang="vi-VN" sz="2200" b="1" baseline="-25000">
                          <a:solidFill>
                            <a:srgbClr val="FF0000"/>
                          </a:solidFill>
                        </a:rPr>
                        <a:t>2</a:t>
                      </a:r>
                      <a:r>
                        <a:rPr lang="vi-VN" sz="2200" b="1">
                          <a:solidFill>
                            <a:srgbClr val="FF0000"/>
                          </a:solidFill>
                        </a:rPr>
                        <a:t> – OH </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O – CH</a:t>
                      </a:r>
                      <a:r>
                        <a:rPr lang="vi-VN" sz="2200" b="1" baseline="-25000">
                          <a:solidFill>
                            <a:srgbClr val="FF0000"/>
                          </a:solidFill>
                        </a:rPr>
                        <a:t>3</a:t>
                      </a:r>
                    </a:p>
                  </a:txBody>
                  <a:tcPr anchor="ctr"/>
                </a:tc>
                <a:extLst>
                  <a:ext uri="{0D108BD9-81ED-4DB2-BD59-A6C34878D82A}">
                    <a16:rowId xmlns:a16="http://schemas.microsoft.com/office/drawing/2014/main" val="2669417790"/>
                  </a:ext>
                </a:extLst>
              </a:tr>
              <a:tr h="873996">
                <a:tc>
                  <a:txBody>
                    <a:bodyPr/>
                    <a:lstStyle/>
                    <a:p>
                      <a:pPr algn="ctr"/>
                      <a:r>
                        <a:rPr lang="vi-VN" sz="2200" b="1"/>
                        <a:t>Tính chất vật lý</a:t>
                      </a:r>
                    </a:p>
                  </a:txBody>
                  <a:tcPr anchor="ctr"/>
                </a:tc>
                <a:tc>
                  <a:txBody>
                    <a:bodyPr/>
                    <a:lstStyle/>
                    <a:p>
                      <a:pPr algn="ctr"/>
                      <a:r>
                        <a:rPr lang="vi-VN" sz="2200" b="1"/>
                        <a:t>Chất khí, ít tan trong nước</a:t>
                      </a:r>
                    </a:p>
                  </a:txBody>
                  <a:tcPr anchor="ctr"/>
                </a:tc>
                <a:tc>
                  <a:txBody>
                    <a:bodyPr/>
                    <a:lstStyle/>
                    <a:p>
                      <a:pPr algn="ctr"/>
                      <a:r>
                        <a:rPr lang="vi-VN" sz="2200" b="1"/>
                        <a:t>Chất lỏng, tan vô hạn trong nước</a:t>
                      </a:r>
                    </a:p>
                  </a:txBody>
                  <a:tcPr anchor="ctr"/>
                </a:tc>
                <a:tc>
                  <a:txBody>
                    <a:bodyPr/>
                    <a:lstStyle/>
                    <a:p>
                      <a:pPr algn="ctr"/>
                      <a:r>
                        <a:rPr lang="vi-VN" sz="2200" b="1"/>
                        <a:t>Chất khí, tan ít trong nước</a:t>
                      </a:r>
                    </a:p>
                  </a:txBody>
                  <a:tcPr anchor="ctr"/>
                </a:tc>
                <a:extLst>
                  <a:ext uri="{0D108BD9-81ED-4DB2-BD59-A6C34878D82A}">
                    <a16:rowId xmlns:a16="http://schemas.microsoft.com/office/drawing/2014/main" val="3833332012"/>
                  </a:ext>
                </a:extLst>
              </a:tr>
              <a:tr h="873996">
                <a:tc>
                  <a:txBody>
                    <a:bodyPr/>
                    <a:lstStyle/>
                    <a:p>
                      <a:pPr algn="ctr"/>
                      <a:r>
                        <a:rPr lang="vi-VN" sz="2200" b="1">
                          <a:solidFill>
                            <a:srgbClr val="FF0000"/>
                          </a:solidFill>
                        </a:rPr>
                        <a:t>Tính chất hóa học</a:t>
                      </a:r>
                    </a:p>
                  </a:txBody>
                  <a:tcPr anchor="ctr"/>
                </a:tc>
                <a:tc>
                  <a:txBody>
                    <a:bodyPr/>
                    <a:lstStyle/>
                    <a:p>
                      <a:pPr algn="ctr"/>
                      <a:r>
                        <a:rPr lang="vi-VN" sz="2200" b="1">
                          <a:solidFill>
                            <a:srgbClr val="FF0000"/>
                          </a:solidFill>
                        </a:rPr>
                        <a:t>Không tác dụng với Na</a:t>
                      </a:r>
                    </a:p>
                  </a:txBody>
                  <a:tcPr anchor="ctr"/>
                </a:tc>
                <a:tc>
                  <a:txBody>
                    <a:bodyPr/>
                    <a:lstStyle/>
                    <a:p>
                      <a:pPr algn="ctr"/>
                      <a:r>
                        <a:rPr lang="vi-VN" sz="2200" b="1">
                          <a:solidFill>
                            <a:srgbClr val="FF0000"/>
                          </a:solidFill>
                        </a:rPr>
                        <a:t>Tác dụng với Na</a:t>
                      </a:r>
                    </a:p>
                  </a:txBody>
                  <a:tcPr anchor="ctr"/>
                </a:tc>
                <a:tc>
                  <a:txBody>
                    <a:bodyPr/>
                    <a:lstStyle/>
                    <a:p>
                      <a:pPr algn="ctr"/>
                      <a:r>
                        <a:rPr lang="vi-VN" sz="2200" b="1">
                          <a:solidFill>
                            <a:srgbClr val="FF0000"/>
                          </a:solidFill>
                        </a:rPr>
                        <a:t>Không tác dụng với Na</a:t>
                      </a:r>
                    </a:p>
                  </a:txBody>
                  <a:tcPr anchor="ctr"/>
                </a:tc>
                <a:extLst>
                  <a:ext uri="{0D108BD9-81ED-4DB2-BD59-A6C34878D82A}">
                    <a16:rowId xmlns:a16="http://schemas.microsoft.com/office/drawing/2014/main" val="1842997780"/>
                  </a:ext>
                </a:extLst>
              </a:tr>
            </a:tbl>
          </a:graphicData>
        </a:graphic>
      </p:graphicFrame>
    </p:spTree>
    <p:extLst>
      <p:ext uri="{BB962C8B-B14F-4D97-AF65-F5344CB8AC3E}">
        <p14:creationId xmlns:p14="http://schemas.microsoft.com/office/powerpoint/2010/main" val="216990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6F91C40F-DF8C-F2E5-F8D2-8BBF4DB410E0}"/>
              </a:ext>
            </a:extLst>
          </p:cNvPr>
          <p:cNvSpPr txBox="1"/>
          <p:nvPr/>
        </p:nvSpPr>
        <p:spPr>
          <a:xfrm>
            <a:off x="487090" y="2209001"/>
            <a:ext cx="10916024" cy="867482"/>
          </a:xfrm>
          <a:prstGeom prst="rect">
            <a:avLst/>
          </a:prstGeom>
          <a:solidFill>
            <a:schemeClr val="accent2">
              <a:lumMod val="20000"/>
              <a:lumOff val="80000"/>
              <a:alpha val="19000"/>
            </a:schemeClr>
          </a:solidFill>
        </p:spPr>
        <p:txBody>
          <a:bodyPr wrap="square">
            <a:spAutoFit/>
          </a:bodyPr>
          <a:lstStyle/>
          <a:p>
            <a:pPr algn="just">
              <a:lnSpc>
                <a:spcPct val="120000"/>
              </a:lnSpc>
            </a:pPr>
            <a:r>
              <a:rPr lang="vi-VN" sz="2200" b="1" dirty="0">
                <a:solidFill>
                  <a:srgbClr val="0070C0"/>
                </a:solidFill>
              </a:rPr>
              <a:t>- Công thức cấu tạo còn được viết dưới dạng thu gọn bằng cách viết gộp nguyên tử </a:t>
            </a:r>
            <a:r>
              <a:rPr lang="vi-VN" sz="2200" b="1" dirty="0" err="1">
                <a:solidFill>
                  <a:srgbClr val="0070C0"/>
                </a:solidFill>
              </a:rPr>
              <a:t>hydrogen</a:t>
            </a:r>
            <a:r>
              <a:rPr lang="vi-VN" sz="2200" b="1" dirty="0">
                <a:solidFill>
                  <a:srgbClr val="0070C0"/>
                </a:solidFill>
              </a:rPr>
              <a:t> vào nguyên tử liên kết với nó thành từng nhóm.</a:t>
            </a:r>
          </a:p>
        </p:txBody>
      </p:sp>
      <p:sp>
        <p:nvSpPr>
          <p:cNvPr id="3" name="Hộp Văn bản 2">
            <a:extLst>
              <a:ext uri="{FF2B5EF4-FFF2-40B4-BE49-F238E27FC236}">
                <a16:creationId xmlns:a16="http://schemas.microsoft.com/office/drawing/2014/main" id="{F2556ABB-5F0D-1373-4FB7-690AAD96F17F}"/>
              </a:ext>
            </a:extLst>
          </p:cNvPr>
          <p:cNvSpPr txBox="1"/>
          <p:nvPr/>
        </p:nvSpPr>
        <p:spPr>
          <a:xfrm>
            <a:off x="1423619" y="3707328"/>
            <a:ext cx="1048685" cy="430887"/>
          </a:xfrm>
          <a:prstGeom prst="rect">
            <a:avLst/>
          </a:prstGeom>
          <a:noFill/>
        </p:spPr>
        <p:txBody>
          <a:bodyPr wrap="none" rtlCol="0">
            <a:spAutoFit/>
          </a:bodyPr>
          <a:lstStyle/>
          <a:p>
            <a:r>
              <a:rPr lang="vi-VN" sz="2200" b="1" dirty="0">
                <a:solidFill>
                  <a:srgbClr val="FF0000"/>
                </a:solidFill>
              </a:rPr>
              <a:t>Ví dụ: </a:t>
            </a:r>
          </a:p>
        </p:txBody>
      </p:sp>
      <p:pic>
        <p:nvPicPr>
          <p:cNvPr id="11" name="Hình ảnh 10">
            <a:extLst>
              <a:ext uri="{FF2B5EF4-FFF2-40B4-BE49-F238E27FC236}">
                <a16:creationId xmlns:a16="http://schemas.microsoft.com/office/drawing/2014/main" id="{E2D38ADF-0ACE-7287-1770-06DDA74AC485}"/>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333153" y="3591850"/>
            <a:ext cx="1609160" cy="1249833"/>
          </a:xfrm>
          <a:prstGeom prst="rect">
            <a:avLst/>
          </a:prstGeom>
          <a:solidFill>
            <a:srgbClr val="FFFF00"/>
          </a:solidFill>
        </p:spPr>
      </p:pic>
      <p:pic>
        <p:nvPicPr>
          <p:cNvPr id="12" name="Hình ảnh 11">
            <a:extLst>
              <a:ext uri="{FF2B5EF4-FFF2-40B4-BE49-F238E27FC236}">
                <a16:creationId xmlns:a16="http://schemas.microsoft.com/office/drawing/2014/main" id="{BC2B06E3-1394-C02C-6290-5D9F718E97AF}"/>
              </a:ext>
            </a:extLst>
          </p:cNvPr>
          <p:cNvPicPr>
            <a:picLocks noChangeAspect="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8079886" y="3528920"/>
            <a:ext cx="2046601" cy="1218587"/>
          </a:xfrm>
          <a:prstGeom prst="rect">
            <a:avLst/>
          </a:prstGeom>
          <a:solidFill>
            <a:srgbClr val="FFFF00"/>
          </a:solidFill>
        </p:spPr>
      </p:pic>
      <p:sp>
        <p:nvSpPr>
          <p:cNvPr id="13" name="Hộp Văn bản 12">
            <a:extLst>
              <a:ext uri="{FF2B5EF4-FFF2-40B4-BE49-F238E27FC236}">
                <a16:creationId xmlns:a16="http://schemas.microsoft.com/office/drawing/2014/main" id="{47039E64-81CF-54E1-3D73-94BC9CB5A1B8}"/>
              </a:ext>
            </a:extLst>
          </p:cNvPr>
          <p:cNvSpPr txBox="1"/>
          <p:nvPr/>
        </p:nvSpPr>
        <p:spPr>
          <a:xfrm>
            <a:off x="1163932" y="5057687"/>
            <a:ext cx="1568058" cy="430887"/>
          </a:xfrm>
          <a:prstGeom prst="rect">
            <a:avLst/>
          </a:prstGeom>
          <a:noFill/>
        </p:spPr>
        <p:txBody>
          <a:bodyPr wrap="none" rtlCol="0">
            <a:spAutoFit/>
          </a:bodyPr>
          <a:lstStyle/>
          <a:p>
            <a:r>
              <a:rPr lang="vi-VN" sz="2200" b="1" dirty="0">
                <a:solidFill>
                  <a:srgbClr val="FF0000"/>
                </a:solidFill>
              </a:rPr>
              <a:t>- Viết gọn:</a:t>
            </a:r>
          </a:p>
        </p:txBody>
      </p:sp>
      <p:sp>
        <p:nvSpPr>
          <p:cNvPr id="15" name="Hộp Văn bản 14">
            <a:extLst>
              <a:ext uri="{FF2B5EF4-FFF2-40B4-BE49-F238E27FC236}">
                <a16:creationId xmlns:a16="http://schemas.microsoft.com/office/drawing/2014/main" id="{52FB5E61-A878-A9A2-F9A2-1F14B00D7815}"/>
              </a:ext>
            </a:extLst>
          </p:cNvPr>
          <p:cNvSpPr txBox="1"/>
          <p:nvPr/>
        </p:nvSpPr>
        <p:spPr>
          <a:xfrm>
            <a:off x="3248069" y="5133912"/>
            <a:ext cx="1582484" cy="446276"/>
          </a:xfrm>
          <a:prstGeom prst="rect">
            <a:avLst/>
          </a:prstGeom>
          <a:solidFill>
            <a:srgbClr val="FFFF00"/>
          </a:solidFill>
        </p:spPr>
        <p:txBody>
          <a:bodyPr wrap="none" rtlCol="0">
            <a:spAutoFit/>
          </a:bodyPr>
          <a:lstStyle/>
          <a:p>
            <a:r>
              <a:rPr lang="vi-VN" sz="2300" b="1" dirty="0">
                <a:solidFill>
                  <a:srgbClr val="FF0000"/>
                </a:solidFill>
              </a:rPr>
              <a:t>CH</a:t>
            </a:r>
            <a:r>
              <a:rPr lang="vi-VN" sz="2300" b="1" baseline="-25000" dirty="0">
                <a:solidFill>
                  <a:srgbClr val="FF0000"/>
                </a:solidFill>
              </a:rPr>
              <a:t>3</a:t>
            </a:r>
            <a:r>
              <a:rPr lang="vi-VN" sz="2300" b="1" dirty="0">
                <a:solidFill>
                  <a:srgbClr val="FF0000"/>
                </a:solidFill>
              </a:rPr>
              <a:t> – CH</a:t>
            </a:r>
            <a:r>
              <a:rPr lang="vi-VN" sz="2300" b="1" baseline="-25000" dirty="0">
                <a:solidFill>
                  <a:srgbClr val="FF0000"/>
                </a:solidFill>
              </a:rPr>
              <a:t>3</a:t>
            </a:r>
          </a:p>
        </p:txBody>
      </p:sp>
      <p:sp>
        <p:nvSpPr>
          <p:cNvPr id="16" name="Hộp Văn bản 15">
            <a:extLst>
              <a:ext uri="{FF2B5EF4-FFF2-40B4-BE49-F238E27FC236}">
                <a16:creationId xmlns:a16="http://schemas.microsoft.com/office/drawing/2014/main" id="{803CC5C7-B024-A102-7AA4-CE97B0B4CD06}"/>
              </a:ext>
            </a:extLst>
          </p:cNvPr>
          <p:cNvSpPr txBox="1"/>
          <p:nvPr/>
        </p:nvSpPr>
        <p:spPr>
          <a:xfrm>
            <a:off x="8079886" y="5199944"/>
            <a:ext cx="2433680" cy="446276"/>
          </a:xfrm>
          <a:prstGeom prst="rect">
            <a:avLst/>
          </a:prstGeom>
          <a:solidFill>
            <a:srgbClr val="FFFF00"/>
          </a:solidFill>
        </p:spPr>
        <p:txBody>
          <a:bodyPr wrap="none" rtlCol="0">
            <a:spAutoFit/>
          </a:bodyPr>
          <a:lstStyle/>
          <a:p>
            <a:r>
              <a:rPr lang="vi-VN" sz="2300" b="1">
                <a:solidFill>
                  <a:srgbClr val="FF0000"/>
                </a:solidFill>
              </a:rPr>
              <a:t>CH</a:t>
            </a:r>
            <a:r>
              <a:rPr lang="vi-VN" sz="2300" b="1" baseline="-25000">
                <a:solidFill>
                  <a:srgbClr val="FF0000"/>
                </a:solidFill>
              </a:rPr>
              <a:t>3</a:t>
            </a:r>
            <a:r>
              <a:rPr lang="vi-VN" sz="2300" b="1">
                <a:solidFill>
                  <a:srgbClr val="FF0000"/>
                </a:solidFill>
              </a:rPr>
              <a:t> – CH</a:t>
            </a:r>
            <a:r>
              <a:rPr lang="vi-VN" sz="2300" b="1" baseline="-25000">
                <a:solidFill>
                  <a:srgbClr val="FF0000"/>
                </a:solidFill>
              </a:rPr>
              <a:t>2</a:t>
            </a:r>
            <a:r>
              <a:rPr lang="vi-VN" sz="2300" b="1">
                <a:solidFill>
                  <a:srgbClr val="FF0000"/>
                </a:solidFill>
              </a:rPr>
              <a:t> – OH </a:t>
            </a:r>
            <a:endParaRPr lang="vi-VN" sz="2300" b="1" baseline="-25000">
              <a:solidFill>
                <a:srgbClr val="FF0000"/>
              </a:solidFill>
            </a:endParaRPr>
          </a:p>
        </p:txBody>
      </p:sp>
      <p:sp>
        <p:nvSpPr>
          <p:cNvPr id="31" name="Hộp Văn bản 30">
            <a:extLst>
              <a:ext uri="{FF2B5EF4-FFF2-40B4-BE49-F238E27FC236}">
                <a16:creationId xmlns:a16="http://schemas.microsoft.com/office/drawing/2014/main" id="{970263DF-89C9-0C86-901A-2D31BD52CE2B}"/>
              </a:ext>
            </a:extLst>
          </p:cNvPr>
          <p:cNvSpPr txBox="1"/>
          <p:nvPr/>
        </p:nvSpPr>
        <p:spPr>
          <a:xfrm>
            <a:off x="5659447" y="5265436"/>
            <a:ext cx="1645002" cy="446276"/>
          </a:xfrm>
          <a:prstGeom prst="rect">
            <a:avLst/>
          </a:prstGeom>
          <a:solidFill>
            <a:srgbClr val="FFFF00"/>
          </a:solidFill>
        </p:spPr>
        <p:txBody>
          <a:bodyPr wrap="none" rtlCol="0">
            <a:spAutoFit/>
          </a:bodyPr>
          <a:lstStyle/>
          <a:p>
            <a:r>
              <a:rPr lang="vi-VN" sz="2300" b="1" dirty="0">
                <a:solidFill>
                  <a:srgbClr val="FF0000"/>
                </a:solidFill>
              </a:rPr>
              <a:t>CH</a:t>
            </a:r>
            <a:r>
              <a:rPr lang="vi-VN" sz="2300" b="1" baseline="-25000" dirty="0">
                <a:solidFill>
                  <a:srgbClr val="FF0000"/>
                </a:solidFill>
              </a:rPr>
              <a:t>2</a:t>
            </a:r>
            <a:r>
              <a:rPr lang="vi-VN" sz="2300" b="1" dirty="0">
                <a:solidFill>
                  <a:srgbClr val="FF0000"/>
                </a:solidFill>
              </a:rPr>
              <a:t> = CH</a:t>
            </a:r>
            <a:r>
              <a:rPr lang="vi-VN" sz="2300" b="1" baseline="-25000" dirty="0">
                <a:solidFill>
                  <a:srgbClr val="FF0000"/>
                </a:solidFill>
              </a:rPr>
              <a:t>2</a:t>
            </a:r>
          </a:p>
        </p:txBody>
      </p:sp>
      <p:pic>
        <p:nvPicPr>
          <p:cNvPr id="1026" name="Picture 2" descr="Etilen là gì? Công thức, tính chất hóa học của Etilen C2H4">
            <a:extLst>
              <a:ext uri="{FF2B5EF4-FFF2-40B4-BE49-F238E27FC236}">
                <a16:creationId xmlns:a16="http://schemas.microsoft.com/office/drawing/2014/main" id="{25F49F73-5934-7633-569D-72386C8B3891}"/>
              </a:ext>
            </a:extLst>
          </p:cNvPr>
          <p:cNvPicPr>
            <a:picLocks noChangeAspect="1" noChangeArrowheads="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659447" y="3597373"/>
            <a:ext cx="1645002" cy="125218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76EAAEC-59FD-83C2-185F-34938921E5AE}"/>
              </a:ext>
            </a:extLst>
          </p:cNvPr>
          <p:cNvSpPr txBox="1">
            <a:spLocks/>
          </p:cNvSpPr>
          <p:nvPr/>
        </p:nvSpPr>
        <p:spPr>
          <a:xfrm>
            <a:off x="453606" y="265053"/>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dirty="0">
                <a:solidFill>
                  <a:srgbClr val="0000CC"/>
                </a:solidFill>
                <a:latin typeface="Arial" panose="020B0604020202020204" pitchFamily="34" charset="0"/>
                <a:cs typeface="Arial" panose="020B0604020202020204" pitchFamily="34" charset="0"/>
              </a:rPr>
              <a:t>IV. </a:t>
            </a:r>
            <a:r>
              <a:rPr lang="vi-VN" sz="3200" b="1" dirty="0">
                <a:solidFill>
                  <a:srgbClr val="0000CC"/>
                </a:solidFill>
                <a:latin typeface="Arial" panose="020B0604020202020204" pitchFamily="34" charset="0"/>
                <a:cs typeface="Arial" panose="020B0604020202020204" pitchFamily="34" charset="0"/>
              </a:rPr>
              <a:t>CÔNG THỨC CẤU TẠO</a:t>
            </a:r>
            <a:r>
              <a:rPr lang="en-US" sz="3200" b="1" dirty="0">
                <a:solidFill>
                  <a:srgbClr val="0000CC"/>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E9DBA119-52BB-9EE0-2984-B34BB882C2B3}"/>
              </a:ext>
            </a:extLst>
          </p:cNvPr>
          <p:cNvSpPr txBox="1"/>
          <p:nvPr/>
        </p:nvSpPr>
        <p:spPr>
          <a:xfrm>
            <a:off x="362166" y="989192"/>
            <a:ext cx="11040948" cy="954107"/>
          </a:xfrm>
          <a:prstGeom prst="rect">
            <a:avLst/>
          </a:prstGeom>
          <a:noFill/>
        </p:spPr>
        <p:txBody>
          <a:bodyPr wrap="square">
            <a:spAutoFit/>
          </a:bodyPr>
          <a:lstStyle/>
          <a:p>
            <a:pPr algn="just"/>
            <a:r>
              <a:rPr lang="vi-VN" sz="2800" dirty="0"/>
              <a:t>- Công thức cấu tạo là công thức cho </a:t>
            </a:r>
            <a:r>
              <a:rPr lang="vi-VN" sz="2800"/>
              <a:t>biết trật </a:t>
            </a:r>
            <a:r>
              <a:rPr lang="vi-VN" sz="2800" dirty="0"/>
              <a:t>tự liên kết và cách thức liên kết giữa các nguyên tử trong phân tử.</a:t>
            </a:r>
            <a:endParaRPr lang="en-US" sz="2800" dirty="0"/>
          </a:p>
        </p:txBody>
      </p:sp>
    </p:spTree>
    <p:extLst>
      <p:ext uri="{BB962C8B-B14F-4D97-AF65-F5344CB8AC3E}">
        <p14:creationId xmlns:p14="http://schemas.microsoft.com/office/powerpoint/2010/main" val="5738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1000"/>
                                        <p:tgtEl>
                                          <p:spTgt spid="7">
                                            <p:txEl>
                                              <p:pRg st="0" end="0"/>
                                            </p:txEl>
                                          </p:spTgt>
                                        </p:tgtEl>
                                      </p:cBhvr>
                                    </p:animEffect>
                                    <p:anim calcmode="lin" valueType="num">
                                      <p:cBhvr>
                                        <p:cTn id="1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animBg="1"/>
      <p:bldP spid="16" grpId="0" animBg="1"/>
      <p:bldP spid="31"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CEA780C0-4877-2DF4-64D5-671BD93D4BF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2901761" y="1654666"/>
            <a:ext cx="6377277" cy="3153791"/>
          </a:xfrm>
          <a:prstGeom prst="rect">
            <a:avLst/>
          </a:prstGeom>
        </p:spPr>
      </p:pic>
      <p:sp>
        <p:nvSpPr>
          <p:cNvPr id="6" name="Hộp Văn bản 5">
            <a:extLst>
              <a:ext uri="{FF2B5EF4-FFF2-40B4-BE49-F238E27FC236}">
                <a16:creationId xmlns:a16="http://schemas.microsoft.com/office/drawing/2014/main" id="{163D6B90-2BB6-CD72-DCB1-D2B0FA44ADDE}"/>
              </a:ext>
            </a:extLst>
          </p:cNvPr>
          <p:cNvSpPr txBox="1"/>
          <p:nvPr/>
        </p:nvSpPr>
        <p:spPr>
          <a:xfrm>
            <a:off x="1657970" y="4243"/>
            <a:ext cx="8876060" cy="1705403"/>
          </a:xfrm>
          <a:prstGeom prst="rect">
            <a:avLst/>
          </a:prstGeom>
          <a:noFill/>
        </p:spPr>
        <p:txBody>
          <a:bodyPr wrap="square" rtlCol="0">
            <a:spAutoFit/>
          </a:bodyPr>
          <a:lstStyle/>
          <a:p>
            <a:pPr algn="ctr">
              <a:lnSpc>
                <a:spcPct val="120000"/>
              </a:lnSpc>
            </a:pPr>
            <a:r>
              <a:rPr lang="vi-VN" sz="2200" b="1">
                <a:solidFill>
                  <a:srgbClr val="FF0000"/>
                </a:solidFill>
              </a:rPr>
              <a:t>Hoạt động nhóm 4: (5 phút)</a:t>
            </a:r>
          </a:p>
          <a:p>
            <a:pPr algn="just">
              <a:lnSpc>
                <a:spcPct val="120000"/>
              </a:lnSpc>
            </a:pPr>
            <a:r>
              <a:rPr lang="vi-VN" sz="2200" b="1">
                <a:solidFill>
                  <a:schemeClr val="tx2">
                    <a:lumMod val="75000"/>
                    <a:lumOff val="25000"/>
                  </a:schemeClr>
                </a:solidFill>
              </a:rPr>
              <a:t>1. Em hãy cho biết trong các công thức từ 1 đến 6 trong Hình 22.2, công thức nào là công thức phân tử và công thức nào là công thức cấu tạo? </a:t>
            </a:r>
          </a:p>
        </p:txBody>
      </p:sp>
      <p:sp>
        <p:nvSpPr>
          <p:cNvPr id="5" name="Hộp Văn bản 4">
            <a:extLst>
              <a:ext uri="{FF2B5EF4-FFF2-40B4-BE49-F238E27FC236}">
                <a16:creationId xmlns:a16="http://schemas.microsoft.com/office/drawing/2014/main" id="{E9F0FC5F-75C3-0C30-ABC1-05A849C9291B}"/>
              </a:ext>
            </a:extLst>
          </p:cNvPr>
          <p:cNvSpPr txBox="1"/>
          <p:nvPr/>
        </p:nvSpPr>
        <p:spPr>
          <a:xfrm>
            <a:off x="1718931" y="4771724"/>
            <a:ext cx="8754138" cy="2086277"/>
          </a:xfrm>
          <a:prstGeom prst="rect">
            <a:avLst/>
          </a:prstGeom>
          <a:noFill/>
        </p:spPr>
        <p:txBody>
          <a:bodyPr wrap="square">
            <a:spAutoFit/>
          </a:bodyPr>
          <a:lstStyle/>
          <a:p>
            <a:pPr algn="just">
              <a:lnSpc>
                <a:spcPct val="120000"/>
              </a:lnSpc>
            </a:pPr>
            <a:r>
              <a:rPr lang="vi-VN" sz="2200" b="1">
                <a:solidFill>
                  <a:schemeClr val="tx2">
                    <a:lumMod val="75000"/>
                    <a:lumOff val="25000"/>
                  </a:schemeClr>
                </a:solidFill>
              </a:rPr>
              <a:t>2. Hãy viết các công thức cấu tạo đầy đủ ở Hình 22.2 dưới dạng thu gọn. </a:t>
            </a:r>
          </a:p>
          <a:p>
            <a:pPr algn="just">
              <a:lnSpc>
                <a:spcPct val="120000"/>
              </a:lnSpc>
            </a:pPr>
            <a:r>
              <a:rPr lang="vi-VN" sz="2200" b="1">
                <a:solidFill>
                  <a:schemeClr val="tx2">
                    <a:lumMod val="75000"/>
                    <a:lumOff val="25000"/>
                  </a:schemeClr>
                </a:solidFill>
              </a:rPr>
              <a:t>3. So sánh công thức phân tử của:</a:t>
            </a:r>
          </a:p>
          <a:p>
            <a:pPr>
              <a:lnSpc>
                <a:spcPct val="120000"/>
              </a:lnSpc>
            </a:pPr>
            <a:r>
              <a:rPr lang="vi-VN" sz="2200" b="1">
                <a:solidFill>
                  <a:schemeClr val="tx2">
                    <a:lumMod val="75000"/>
                    <a:lumOff val="25000"/>
                  </a:schemeClr>
                </a:solidFill>
              </a:rPr>
              <a:t>	a) hợp chất 2 và 3;</a:t>
            </a:r>
          </a:p>
          <a:p>
            <a:pPr>
              <a:lnSpc>
                <a:spcPct val="120000"/>
              </a:lnSpc>
            </a:pPr>
            <a:r>
              <a:rPr lang="vi-VN" sz="2200" b="1">
                <a:solidFill>
                  <a:schemeClr val="tx2">
                    <a:lumMod val="75000"/>
                    <a:lumOff val="25000"/>
                  </a:schemeClr>
                </a:solidFill>
              </a:rPr>
              <a:t>	b) hợp chất 5 và 6.</a:t>
            </a:r>
          </a:p>
        </p:txBody>
      </p:sp>
    </p:spTree>
    <p:extLst>
      <p:ext uri="{BB962C8B-B14F-4D97-AF65-F5344CB8AC3E}">
        <p14:creationId xmlns:p14="http://schemas.microsoft.com/office/powerpoint/2010/main" val="2841170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F33F-C603-C480-4EB4-A9E0F1FFAD55}"/>
              </a:ext>
            </a:extLst>
          </p:cNvPr>
          <p:cNvSpPr>
            <a:spLocks noGrp="1"/>
          </p:cNvSpPr>
          <p:nvPr>
            <p:ph type="title"/>
          </p:nvPr>
        </p:nvSpPr>
        <p:spPr>
          <a:xfrm>
            <a:off x="838200" y="365125"/>
            <a:ext cx="10933252" cy="1325563"/>
          </a:xfrm>
        </p:spPr>
        <p:txBody>
          <a:bodyPr>
            <a:noAutofit/>
          </a:bodyPr>
          <a:lstStyle/>
          <a:p>
            <a:pPr algn="just"/>
            <a:r>
              <a:rPr lang="en-US" sz="3600">
                <a:solidFill>
                  <a:srgbClr val="FF0000"/>
                </a:solidFill>
                <a:latin typeface="Arial" panose="020B0604020202020204" pitchFamily="34" charset="0"/>
                <a:cs typeface="Arial" panose="020B0604020202020204" pitchFamily="34" charset="0"/>
              </a:rPr>
              <a:t>1. Em hãy cho biết trong các công thức từ (1) đến (6) trong Hình 22.2. công thức nào là công thức phân tử và công thức nào là công thức cấu tạo?</a:t>
            </a:r>
          </a:p>
        </p:txBody>
      </p:sp>
      <p:pic>
        <p:nvPicPr>
          <p:cNvPr id="5" name="Picture 4">
            <a:extLst>
              <a:ext uri="{FF2B5EF4-FFF2-40B4-BE49-F238E27FC236}">
                <a16:creationId xmlns:a16="http://schemas.microsoft.com/office/drawing/2014/main" id="{188BB6F3-8A37-2F1F-D852-DEF4C01FC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61" y="2000250"/>
            <a:ext cx="11250591" cy="4678342"/>
          </a:xfrm>
          <a:prstGeom prst="rect">
            <a:avLst/>
          </a:prstGeom>
        </p:spPr>
      </p:pic>
    </p:spTree>
    <p:extLst>
      <p:ext uri="{BB962C8B-B14F-4D97-AF65-F5344CB8AC3E}">
        <p14:creationId xmlns:p14="http://schemas.microsoft.com/office/powerpoint/2010/main" val="373971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905B-8A80-409D-7883-2B565BF6CA7A}"/>
              </a:ext>
            </a:extLst>
          </p:cNvPr>
          <p:cNvSpPr>
            <a:spLocks noGrp="1"/>
          </p:cNvSpPr>
          <p:nvPr>
            <p:ph type="title"/>
          </p:nvPr>
        </p:nvSpPr>
        <p:spPr>
          <a:xfrm>
            <a:off x="363638" y="156781"/>
            <a:ext cx="11650884" cy="1023837"/>
          </a:xfrm>
        </p:spPr>
        <p:txBody>
          <a:bodyPr>
            <a:normAutofit fontScale="90000"/>
          </a:bodyPr>
          <a:lstStyle/>
          <a:p>
            <a:pPr algn="just"/>
            <a:r>
              <a:rPr lang="en-US" sz="3600">
                <a:solidFill>
                  <a:srgbClr val="FF0000"/>
                </a:solidFill>
                <a:latin typeface="Arial" panose="020B0604020202020204" pitchFamily="34" charset="0"/>
                <a:cs typeface="Arial" panose="020B0604020202020204" pitchFamily="34" charset="0"/>
              </a:rPr>
              <a:t>2. H</a:t>
            </a:r>
            <a:r>
              <a:rPr lang="vi-VN" sz="3600">
                <a:solidFill>
                  <a:srgbClr val="FF0000"/>
                </a:solidFill>
                <a:latin typeface="Arial" panose="020B0604020202020204" pitchFamily="34" charset="0"/>
                <a:cs typeface="Arial" panose="020B0604020202020204" pitchFamily="34" charset="0"/>
              </a:rPr>
              <a:t>ãy viết các công thức cấu tạo đầy đủ ở Hình 22.2 dưới dạng thu gọn.</a:t>
            </a:r>
            <a:endParaRPr lang="en-US" sz="3600">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A3FB746-C6AF-4D9A-2322-D56539E844F3}"/>
              </a:ext>
            </a:extLst>
          </p:cNvPr>
          <p:cNvPicPr>
            <a:picLocks noChangeAspect="1"/>
          </p:cNvPicPr>
          <p:nvPr/>
        </p:nvPicPr>
        <p:blipFill rotWithShape="1">
          <a:blip r:embed="rId2">
            <a:extLst>
              <a:ext uri="{28A0092B-C50C-407E-A947-70E740481C1C}">
                <a14:useLocalDpi xmlns:a14="http://schemas.microsoft.com/office/drawing/2010/main" val="0"/>
              </a:ext>
            </a:extLst>
          </a:blip>
          <a:srcRect l="19342" t="2520" r="1852" b="10391"/>
          <a:stretch/>
        </p:blipFill>
        <p:spPr>
          <a:xfrm>
            <a:off x="0" y="1180618"/>
            <a:ext cx="7264077" cy="5242547"/>
          </a:xfrm>
          <a:prstGeom prst="rect">
            <a:avLst/>
          </a:prstGeom>
        </p:spPr>
      </p:pic>
      <p:sp>
        <p:nvSpPr>
          <p:cNvPr id="6" name="TextBox 5">
            <a:extLst>
              <a:ext uri="{FF2B5EF4-FFF2-40B4-BE49-F238E27FC236}">
                <a16:creationId xmlns:a16="http://schemas.microsoft.com/office/drawing/2014/main" id="{FBA939D0-8924-F02E-19C9-E3E002EAE896}"/>
              </a:ext>
            </a:extLst>
          </p:cNvPr>
          <p:cNvSpPr txBox="1"/>
          <p:nvPr/>
        </p:nvSpPr>
        <p:spPr>
          <a:xfrm>
            <a:off x="7264077" y="2426616"/>
            <a:ext cx="6094070" cy="2554545"/>
          </a:xfrm>
          <a:prstGeom prst="rect">
            <a:avLst/>
          </a:prstGeom>
          <a:noFill/>
        </p:spPr>
        <p:txBody>
          <a:bodyPr wrap="square">
            <a:spAutoFit/>
          </a:bodyPr>
          <a:lstStyle/>
          <a:p>
            <a:pPr algn="ctr"/>
            <a:r>
              <a:rPr lang="en-US" sz="3200">
                <a:solidFill>
                  <a:srgbClr val="0000CC"/>
                </a:solidFill>
                <a:latin typeface="Open Sans" panose="020B0606030504020204" pitchFamily="34" charset="0"/>
              </a:rPr>
              <a:t>ĐÁP ÁN:</a:t>
            </a:r>
            <a:endParaRPr lang="en-US" sz="3200" b="0" i="0">
              <a:solidFill>
                <a:srgbClr val="0000CC"/>
              </a:solidFill>
              <a:effectLst/>
              <a:latin typeface="Open Sans" panose="020B0606030504020204" pitchFamily="34" charset="0"/>
            </a:endParaRPr>
          </a:p>
          <a:p>
            <a:pPr algn="just"/>
            <a:r>
              <a:rPr lang="pl-PL" sz="3200" b="0" i="0">
                <a:solidFill>
                  <a:srgbClr val="0000CC"/>
                </a:solidFill>
                <a:effectLst/>
                <a:latin typeface="Open Sans" panose="020B0606030504020204" pitchFamily="34" charset="0"/>
              </a:rPr>
              <a:t>(2) CH</a:t>
            </a:r>
            <a:r>
              <a:rPr lang="pl-PL" sz="3200" b="0" i="0" baseline="-25000">
                <a:solidFill>
                  <a:srgbClr val="0000CC"/>
                </a:solidFill>
                <a:effectLst/>
                <a:latin typeface="Open Sans" panose="020B0606030504020204" pitchFamily="34" charset="0"/>
              </a:rPr>
              <a:t>3</a:t>
            </a:r>
            <a:r>
              <a:rPr lang="pl-PL" sz="3200" b="0" i="0">
                <a:solidFill>
                  <a:srgbClr val="0000CC"/>
                </a:solidFill>
                <a:effectLst/>
                <a:latin typeface="Open Sans" panose="020B0606030504020204" pitchFamily="34" charset="0"/>
              </a:rPr>
              <a:t> – CH</a:t>
            </a:r>
            <a:r>
              <a:rPr lang="pl-PL" sz="3200" b="0" i="0" baseline="-25000">
                <a:solidFill>
                  <a:srgbClr val="0000CC"/>
                </a:solidFill>
                <a:effectLst/>
                <a:latin typeface="Open Sans" panose="020B0606030504020204" pitchFamily="34" charset="0"/>
              </a:rPr>
              <a:t>2</a:t>
            </a:r>
            <a:r>
              <a:rPr lang="pl-PL" sz="3200" b="0" i="0">
                <a:solidFill>
                  <a:srgbClr val="0000CC"/>
                </a:solidFill>
                <a:effectLst/>
                <a:latin typeface="Open Sans" panose="020B0606030504020204" pitchFamily="34" charset="0"/>
              </a:rPr>
              <a:t> – CH</a:t>
            </a:r>
            <a:r>
              <a:rPr lang="pl-PL" sz="3200" b="0" i="0" baseline="-25000">
                <a:solidFill>
                  <a:srgbClr val="0000CC"/>
                </a:solidFill>
                <a:effectLst/>
                <a:latin typeface="Open Sans" panose="020B0606030504020204" pitchFamily="34" charset="0"/>
              </a:rPr>
              <a:t>2</a:t>
            </a:r>
            <a:r>
              <a:rPr lang="pl-PL" sz="3200" b="0" i="0">
                <a:solidFill>
                  <a:srgbClr val="0000CC"/>
                </a:solidFill>
                <a:effectLst/>
                <a:latin typeface="Open Sans" panose="020B0606030504020204" pitchFamily="34" charset="0"/>
              </a:rPr>
              <a:t> – CH</a:t>
            </a:r>
            <a:r>
              <a:rPr lang="pl-PL" sz="3200" b="0" i="0" baseline="-25000">
                <a:solidFill>
                  <a:srgbClr val="0000CC"/>
                </a:solidFill>
                <a:effectLst/>
                <a:latin typeface="Open Sans" panose="020B0606030504020204" pitchFamily="34" charset="0"/>
              </a:rPr>
              <a:t>3</a:t>
            </a:r>
            <a:endParaRPr lang="pl-PL" sz="3200" b="0" i="0">
              <a:solidFill>
                <a:srgbClr val="0000CC"/>
              </a:solidFill>
              <a:effectLst/>
              <a:latin typeface="Open Sans" panose="020B0606030504020204" pitchFamily="34" charset="0"/>
            </a:endParaRPr>
          </a:p>
          <a:p>
            <a:pPr algn="just"/>
            <a:r>
              <a:rPr lang="pl-PL" sz="3200" b="0" i="0">
                <a:solidFill>
                  <a:srgbClr val="0000CC"/>
                </a:solidFill>
                <a:effectLst/>
                <a:latin typeface="Open Sans" panose="020B0606030504020204" pitchFamily="34" charset="0"/>
              </a:rPr>
              <a:t>(3) CH – (CH­</a:t>
            </a:r>
            <a:r>
              <a:rPr lang="pl-PL" sz="3200" b="0" i="0" baseline="-25000">
                <a:solidFill>
                  <a:srgbClr val="0000CC"/>
                </a:solidFill>
                <a:effectLst/>
                <a:latin typeface="Open Sans" panose="020B0606030504020204" pitchFamily="34" charset="0"/>
              </a:rPr>
              <a:t>3</a:t>
            </a:r>
            <a:r>
              <a:rPr lang="pl-PL" sz="3200" b="0" i="0">
                <a:solidFill>
                  <a:srgbClr val="0000CC"/>
                </a:solidFill>
                <a:effectLst/>
                <a:latin typeface="Open Sans" panose="020B0606030504020204" pitchFamily="34" charset="0"/>
              </a:rPr>
              <a:t>)</a:t>
            </a:r>
            <a:r>
              <a:rPr lang="pl-PL" sz="3200" b="0" i="0" baseline="-25000">
                <a:solidFill>
                  <a:srgbClr val="0000CC"/>
                </a:solidFill>
                <a:effectLst/>
                <a:latin typeface="Open Sans" panose="020B0606030504020204" pitchFamily="34" charset="0"/>
              </a:rPr>
              <a:t>3</a:t>
            </a:r>
            <a:endParaRPr lang="pl-PL" sz="3200" b="0" i="0">
              <a:solidFill>
                <a:srgbClr val="0000CC"/>
              </a:solidFill>
              <a:effectLst/>
              <a:latin typeface="Open Sans" panose="020B0606030504020204" pitchFamily="34" charset="0"/>
            </a:endParaRPr>
          </a:p>
          <a:p>
            <a:pPr algn="just"/>
            <a:r>
              <a:rPr lang="pl-PL" sz="3200" b="0" i="0">
                <a:solidFill>
                  <a:srgbClr val="0000CC"/>
                </a:solidFill>
                <a:effectLst/>
                <a:latin typeface="Open Sans" panose="020B0606030504020204" pitchFamily="34" charset="0"/>
              </a:rPr>
              <a:t>(5) CH</a:t>
            </a:r>
            <a:r>
              <a:rPr lang="pl-PL" sz="3200" b="0" i="0" baseline="-25000">
                <a:solidFill>
                  <a:srgbClr val="0000CC"/>
                </a:solidFill>
                <a:effectLst/>
                <a:latin typeface="Open Sans" panose="020B0606030504020204" pitchFamily="34" charset="0"/>
              </a:rPr>
              <a:t>3</a:t>
            </a:r>
            <a:r>
              <a:rPr lang="pl-PL" sz="3200" b="0" i="0">
                <a:solidFill>
                  <a:srgbClr val="0000CC"/>
                </a:solidFill>
                <a:effectLst/>
                <a:latin typeface="Open Sans" panose="020B0606030504020204" pitchFamily="34" charset="0"/>
              </a:rPr>
              <a:t> – CH</a:t>
            </a:r>
            <a:r>
              <a:rPr lang="pl-PL" sz="3200" b="0" i="0" baseline="-25000">
                <a:solidFill>
                  <a:srgbClr val="0000CC"/>
                </a:solidFill>
                <a:effectLst/>
                <a:latin typeface="Open Sans" panose="020B0606030504020204" pitchFamily="34" charset="0"/>
              </a:rPr>
              <a:t>2</a:t>
            </a:r>
            <a:r>
              <a:rPr lang="pl-PL" sz="3200" b="0" i="0">
                <a:solidFill>
                  <a:srgbClr val="0000CC"/>
                </a:solidFill>
                <a:effectLst/>
                <a:latin typeface="Open Sans" panose="020B0606030504020204" pitchFamily="34" charset="0"/>
              </a:rPr>
              <a:t> – OH</a:t>
            </a:r>
          </a:p>
          <a:p>
            <a:pPr algn="just"/>
            <a:r>
              <a:rPr lang="pl-PL" sz="3200" b="0" i="0">
                <a:solidFill>
                  <a:srgbClr val="0000CC"/>
                </a:solidFill>
                <a:effectLst/>
                <a:latin typeface="Open Sans" panose="020B0606030504020204" pitchFamily="34" charset="0"/>
              </a:rPr>
              <a:t>(6) CH</a:t>
            </a:r>
            <a:r>
              <a:rPr lang="pl-PL" sz="3200" b="0" i="0" baseline="-25000">
                <a:solidFill>
                  <a:srgbClr val="0000CC"/>
                </a:solidFill>
                <a:effectLst/>
                <a:latin typeface="Open Sans" panose="020B0606030504020204" pitchFamily="34" charset="0"/>
              </a:rPr>
              <a:t>3</a:t>
            </a:r>
            <a:r>
              <a:rPr lang="pl-PL" sz="3200" b="0" i="0">
                <a:solidFill>
                  <a:srgbClr val="0000CC"/>
                </a:solidFill>
                <a:effectLst/>
                <a:latin typeface="Open Sans" panose="020B0606030504020204" pitchFamily="34" charset="0"/>
              </a:rPr>
              <a:t> – O – CH</a:t>
            </a:r>
            <a:r>
              <a:rPr lang="pl-PL" sz="3200" b="0" i="0" baseline="-25000">
                <a:solidFill>
                  <a:srgbClr val="0000CC"/>
                </a:solidFill>
                <a:effectLst/>
                <a:latin typeface="Open Sans" panose="020B0606030504020204" pitchFamily="34" charset="0"/>
              </a:rPr>
              <a:t>3</a:t>
            </a:r>
            <a:endParaRPr lang="pl-PL" sz="3200" b="0" i="0">
              <a:solidFill>
                <a:srgbClr val="0000CC"/>
              </a:solidFill>
              <a:effectLst/>
              <a:latin typeface="Open Sans" panose="020B0606030504020204" pitchFamily="34" charset="0"/>
            </a:endParaRPr>
          </a:p>
        </p:txBody>
      </p:sp>
    </p:spTree>
    <p:extLst>
      <p:ext uri="{BB962C8B-B14F-4D97-AF65-F5344CB8AC3E}">
        <p14:creationId xmlns:p14="http://schemas.microsoft.com/office/powerpoint/2010/main" val="331196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29C0-EBF2-A481-A99E-8002A151D17C}"/>
              </a:ext>
            </a:extLst>
          </p:cNvPr>
          <p:cNvSpPr>
            <a:spLocks noGrp="1"/>
          </p:cNvSpPr>
          <p:nvPr>
            <p:ph type="title"/>
          </p:nvPr>
        </p:nvSpPr>
        <p:spPr>
          <a:xfrm>
            <a:off x="838200" y="365125"/>
            <a:ext cx="10515600" cy="1822490"/>
          </a:xfrm>
        </p:spPr>
        <p:txBody>
          <a:bodyPr>
            <a:normAutofit fontScale="90000"/>
          </a:bodyPr>
          <a:lstStyle/>
          <a:p>
            <a:r>
              <a:rPr lang="en-US">
                <a:solidFill>
                  <a:srgbClr val="FF0000"/>
                </a:solidFill>
                <a:latin typeface="Arial" panose="020B0604020202020204" pitchFamily="34" charset="0"/>
                <a:cs typeface="Arial" panose="020B0604020202020204" pitchFamily="34" charset="0"/>
              </a:rPr>
              <a:t>3. So sánh công thức phân tử của:</a:t>
            </a:r>
            <a:br>
              <a:rPr lang="en-US">
                <a:solidFill>
                  <a:srgbClr val="FF0000"/>
                </a:solidFill>
                <a:latin typeface="Arial" panose="020B0604020202020204" pitchFamily="34" charset="0"/>
                <a:cs typeface="Arial" panose="020B0604020202020204" pitchFamily="34" charset="0"/>
              </a:rPr>
            </a:br>
            <a:r>
              <a:rPr lang="en-US">
                <a:solidFill>
                  <a:srgbClr val="FF0000"/>
                </a:solidFill>
                <a:latin typeface="Arial" panose="020B0604020202020204" pitchFamily="34" charset="0"/>
                <a:cs typeface="Arial" panose="020B0604020202020204" pitchFamily="34" charset="0"/>
              </a:rPr>
              <a:t>a) Hợp chất (2) và (3);</a:t>
            </a:r>
            <a:br>
              <a:rPr lang="en-US">
                <a:solidFill>
                  <a:srgbClr val="FF0000"/>
                </a:solidFill>
                <a:latin typeface="Arial" panose="020B0604020202020204" pitchFamily="34" charset="0"/>
                <a:cs typeface="Arial" panose="020B0604020202020204" pitchFamily="34" charset="0"/>
              </a:rPr>
            </a:br>
            <a:r>
              <a:rPr lang="en-US">
                <a:solidFill>
                  <a:srgbClr val="FF0000"/>
                </a:solidFill>
                <a:latin typeface="Arial" panose="020B0604020202020204" pitchFamily="34" charset="0"/>
                <a:cs typeface="Arial" panose="020B0604020202020204" pitchFamily="34" charset="0"/>
              </a:rPr>
              <a:t>b) Hợp chất (5) và (6).</a:t>
            </a:r>
            <a:br>
              <a:rPr lang="en-US">
                <a:solidFill>
                  <a:srgbClr val="FF0000"/>
                </a:solidFill>
                <a:latin typeface="Arial" panose="020B0604020202020204" pitchFamily="34" charset="0"/>
                <a:cs typeface="Arial" panose="020B0604020202020204" pitchFamily="34" charset="0"/>
              </a:rPr>
            </a:br>
            <a:endParaRPr lang="en-US">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9073F41-70AB-DBA4-1509-01979C511DFF}"/>
              </a:ext>
            </a:extLst>
          </p:cNvPr>
          <p:cNvPicPr>
            <a:picLocks noChangeAspect="1"/>
          </p:cNvPicPr>
          <p:nvPr/>
        </p:nvPicPr>
        <p:blipFill rotWithShape="1">
          <a:blip r:embed="rId2">
            <a:extLst>
              <a:ext uri="{28A0092B-C50C-407E-A947-70E740481C1C}">
                <a14:useLocalDpi xmlns:a14="http://schemas.microsoft.com/office/drawing/2010/main" val="0"/>
              </a:ext>
            </a:extLst>
          </a:blip>
          <a:srcRect l="19342" t="2520" r="1852" b="10391"/>
          <a:stretch/>
        </p:blipFill>
        <p:spPr>
          <a:xfrm>
            <a:off x="838200" y="2002420"/>
            <a:ext cx="10690185" cy="4629874"/>
          </a:xfrm>
          <a:prstGeom prst="rect">
            <a:avLst/>
          </a:prstGeom>
        </p:spPr>
      </p:pic>
    </p:spTree>
    <p:extLst>
      <p:ext uri="{BB962C8B-B14F-4D97-AF65-F5344CB8AC3E}">
        <p14:creationId xmlns:p14="http://schemas.microsoft.com/office/powerpoint/2010/main" val="119242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22">
            <a:extLst>
              <a:ext uri="{FF2B5EF4-FFF2-40B4-BE49-F238E27FC236}">
                <a16:creationId xmlns:a16="http://schemas.microsoft.com/office/drawing/2014/main" id="{F5DC32B0-F1B9-E199-922D-539F423D0DC4}"/>
              </a:ext>
            </a:extLst>
          </p:cNvPr>
          <p:cNvSpPr>
            <a:spLocks noGrp="1" noRot="1" noMove="1" noResize="1" noEditPoints="1" noAdjustHandles="1" noChangeArrowheads="1" noChangeShapeType="1"/>
          </p:cNvSpPr>
          <p:nvPr/>
        </p:nvSpPr>
        <p:spPr>
          <a:xfrm>
            <a:off x="1524000" y="2244558"/>
            <a:ext cx="9144000" cy="4613442"/>
          </a:xfrm>
          <a:prstGeom prst="rect">
            <a:avLst/>
          </a:prstGeom>
          <a:solidFill>
            <a:schemeClr val="accent2">
              <a:lumMod val="20000"/>
              <a:lumOff val="8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ộp Văn bản 2">
            <a:extLst>
              <a:ext uri="{FF2B5EF4-FFF2-40B4-BE49-F238E27FC236}">
                <a16:creationId xmlns:a16="http://schemas.microsoft.com/office/drawing/2014/main" id="{50BB3993-2F93-EE90-85AF-05DD6C7D52C8}"/>
              </a:ext>
            </a:extLst>
          </p:cNvPr>
          <p:cNvSpPr txBox="1"/>
          <p:nvPr/>
        </p:nvSpPr>
        <p:spPr>
          <a:xfrm>
            <a:off x="1630680" y="534665"/>
            <a:ext cx="8930640" cy="430887"/>
          </a:xfrm>
          <a:prstGeom prst="rect">
            <a:avLst/>
          </a:prstGeom>
          <a:noFill/>
        </p:spPr>
        <p:txBody>
          <a:bodyPr wrap="square" rtlCol="0">
            <a:spAutoFit/>
          </a:bodyPr>
          <a:lstStyle/>
          <a:p>
            <a:pPr algn="just"/>
            <a:r>
              <a:rPr lang="en-US" sz="2200" b="1">
                <a:solidFill>
                  <a:srgbClr val="FF0000"/>
                </a:solidFill>
              </a:rPr>
              <a:t>1. Hãy chỉ ra những chỗ sai trong các công thức sau và viết lại cho đúng</a:t>
            </a:r>
          </a:p>
        </p:txBody>
      </p:sp>
      <p:pic>
        <p:nvPicPr>
          <p:cNvPr id="11" name="Hình ảnh 10" descr="Ảnh có chứa Phông chữ, hàng, biểu đồ, văn bản&#10;&#10;Mô tả được tạo tự động">
            <a:extLst>
              <a:ext uri="{FF2B5EF4-FFF2-40B4-BE49-F238E27FC236}">
                <a16:creationId xmlns:a16="http://schemas.microsoft.com/office/drawing/2014/main" id="{EC3C0C0F-E04A-C281-4D0D-F8473D2B21E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621280" y="975908"/>
            <a:ext cx="7495702" cy="1370340"/>
          </a:xfrm>
          <a:prstGeom prst="rect">
            <a:avLst/>
          </a:prstGeom>
        </p:spPr>
      </p:pic>
      <p:sp>
        <p:nvSpPr>
          <p:cNvPr id="13" name="Hộp Văn bản 12">
            <a:extLst>
              <a:ext uri="{FF2B5EF4-FFF2-40B4-BE49-F238E27FC236}">
                <a16:creationId xmlns:a16="http://schemas.microsoft.com/office/drawing/2014/main" id="{CF52778E-23EC-D1AA-040B-9DF60CCB903A}"/>
              </a:ext>
            </a:extLst>
          </p:cNvPr>
          <p:cNvSpPr txBox="1"/>
          <p:nvPr/>
        </p:nvSpPr>
        <p:spPr>
          <a:xfrm>
            <a:off x="1625600" y="2244559"/>
            <a:ext cx="8666480" cy="769441"/>
          </a:xfrm>
          <a:prstGeom prst="rect">
            <a:avLst/>
          </a:prstGeom>
          <a:noFill/>
        </p:spPr>
        <p:txBody>
          <a:bodyPr wrap="square">
            <a:spAutoFit/>
          </a:bodyPr>
          <a:lstStyle/>
          <a:p>
            <a:r>
              <a:rPr lang="vi-VN" sz="2200" b="1">
                <a:solidFill>
                  <a:srgbClr val="0070C0"/>
                </a:solidFill>
              </a:rPr>
              <a:t>a. Sai: do C thừa liên kết cộng hóa trị, O thiếu liên kết cộng hóa trị.</a:t>
            </a:r>
          </a:p>
        </p:txBody>
      </p:sp>
      <p:pic>
        <p:nvPicPr>
          <p:cNvPr id="16" name="Hình ảnh 15">
            <a:extLst>
              <a:ext uri="{FF2B5EF4-FFF2-40B4-BE49-F238E27FC236}">
                <a16:creationId xmlns:a16="http://schemas.microsoft.com/office/drawing/2014/main" id="{AD4EBF39-95FF-24FE-AD9D-44D55FB9764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171313" y="2665743"/>
            <a:ext cx="1575136" cy="1181352"/>
          </a:xfrm>
          <a:prstGeom prst="rect">
            <a:avLst/>
          </a:prstGeom>
        </p:spPr>
      </p:pic>
      <p:sp>
        <p:nvSpPr>
          <p:cNvPr id="18" name="Hộp Văn bản 17">
            <a:extLst>
              <a:ext uri="{FF2B5EF4-FFF2-40B4-BE49-F238E27FC236}">
                <a16:creationId xmlns:a16="http://schemas.microsoft.com/office/drawing/2014/main" id="{1740BE53-3250-E382-214D-F15B607AAEE0}"/>
              </a:ext>
            </a:extLst>
          </p:cNvPr>
          <p:cNvSpPr txBox="1"/>
          <p:nvPr/>
        </p:nvSpPr>
        <p:spPr>
          <a:xfrm>
            <a:off x="1625600" y="3796157"/>
            <a:ext cx="8666480" cy="769441"/>
          </a:xfrm>
          <a:prstGeom prst="rect">
            <a:avLst/>
          </a:prstGeom>
          <a:noFill/>
        </p:spPr>
        <p:txBody>
          <a:bodyPr wrap="square">
            <a:spAutoFit/>
          </a:bodyPr>
          <a:lstStyle/>
          <a:p>
            <a:pPr algn="just"/>
            <a:r>
              <a:rPr lang="vi-VN" sz="2200" b="1">
                <a:solidFill>
                  <a:srgbClr val="0070C0"/>
                </a:solidFill>
              </a:rPr>
              <a:t>b. Sai: do C đầu tiên bị thiếu liên kết hóa trị; Cl thừa liên kết hóa trị.</a:t>
            </a:r>
          </a:p>
        </p:txBody>
      </p:sp>
      <p:pic>
        <p:nvPicPr>
          <p:cNvPr id="19" name="Hình ảnh 18" descr="Ảnh có chứa biểu đồ, hàng, thiết kế&#10;&#10;Mô tả được tạo tự động">
            <a:extLst>
              <a:ext uri="{FF2B5EF4-FFF2-40B4-BE49-F238E27FC236}">
                <a16:creationId xmlns:a16="http://schemas.microsoft.com/office/drawing/2014/main" id="{24466426-F2AF-9C8F-7631-E728D79F6B3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082700" y="4210731"/>
            <a:ext cx="1979940" cy="1425883"/>
          </a:xfrm>
          <a:prstGeom prst="rect">
            <a:avLst/>
          </a:prstGeom>
        </p:spPr>
      </p:pic>
      <p:sp>
        <p:nvSpPr>
          <p:cNvPr id="21" name="Hộp Văn bản 20">
            <a:extLst>
              <a:ext uri="{FF2B5EF4-FFF2-40B4-BE49-F238E27FC236}">
                <a16:creationId xmlns:a16="http://schemas.microsoft.com/office/drawing/2014/main" id="{F1AF3CF1-8C18-10D7-C759-88A145975568}"/>
              </a:ext>
            </a:extLst>
          </p:cNvPr>
          <p:cNvSpPr txBox="1"/>
          <p:nvPr/>
        </p:nvSpPr>
        <p:spPr>
          <a:xfrm>
            <a:off x="1625599" y="5737276"/>
            <a:ext cx="6025824" cy="769441"/>
          </a:xfrm>
          <a:prstGeom prst="rect">
            <a:avLst/>
          </a:prstGeom>
          <a:noFill/>
        </p:spPr>
        <p:txBody>
          <a:bodyPr wrap="square">
            <a:spAutoFit/>
          </a:bodyPr>
          <a:lstStyle/>
          <a:p>
            <a:pPr algn="just"/>
            <a:r>
              <a:rPr lang="vi-VN" sz="2200" b="1">
                <a:solidFill>
                  <a:srgbClr val="0070C0"/>
                </a:solidFill>
              </a:rPr>
              <a:t>c. Sai: do có 1 nguyên tố H thừa liên kết hóa trị; 1 nguyên tố C thừa liên kết hóa trị.</a:t>
            </a:r>
          </a:p>
        </p:txBody>
      </p:sp>
      <p:pic>
        <p:nvPicPr>
          <p:cNvPr id="22" name="Hình ảnh 21" descr="Ảnh có chứa biểu đồ, hàng, thiết kế&#10;&#10;Mô tả được tạo tự động">
            <a:extLst>
              <a:ext uri="{FF2B5EF4-FFF2-40B4-BE49-F238E27FC236}">
                <a16:creationId xmlns:a16="http://schemas.microsoft.com/office/drawing/2014/main" id="{2F436BB2-BC39-8ACC-DA40-8D9E9E68FDB0}"/>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7767646" y="5387577"/>
            <a:ext cx="1979941" cy="1468837"/>
          </a:xfrm>
          <a:prstGeom prst="rect">
            <a:avLst/>
          </a:prstGeom>
        </p:spPr>
      </p:pic>
      <p:sp>
        <p:nvSpPr>
          <p:cNvPr id="24" name="Hình chữ nhật: Góc Tròn 23">
            <a:extLst>
              <a:ext uri="{FF2B5EF4-FFF2-40B4-BE49-F238E27FC236}">
                <a16:creationId xmlns:a16="http://schemas.microsoft.com/office/drawing/2014/main" id="{59CEA9CD-5B72-E05D-B839-0A635F0A6565}"/>
              </a:ext>
            </a:extLst>
          </p:cNvPr>
          <p:cNvSpPr/>
          <p:nvPr/>
        </p:nvSpPr>
        <p:spPr>
          <a:xfrm>
            <a:off x="1625600" y="28982"/>
            <a:ext cx="3566161" cy="505682"/>
          </a:xfrm>
          <a:prstGeom prst="roundRect">
            <a:avLst/>
          </a:prstGeom>
          <a:solidFill>
            <a:schemeClr val="accent3">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VẬN DỤNG</a:t>
            </a:r>
            <a:endParaRPr lang="vi-VN" sz="2400" b="1"/>
          </a:p>
        </p:txBody>
      </p:sp>
    </p:spTree>
    <p:extLst>
      <p:ext uri="{BB962C8B-B14F-4D97-AF65-F5344CB8AC3E}">
        <p14:creationId xmlns:p14="http://schemas.microsoft.com/office/powerpoint/2010/main" val="784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18"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0BB3993-2F93-EE90-85AF-05DD6C7D52C8}"/>
              </a:ext>
            </a:extLst>
          </p:cNvPr>
          <p:cNvSpPr txBox="1"/>
          <p:nvPr/>
        </p:nvSpPr>
        <p:spPr>
          <a:xfrm>
            <a:off x="1640840" y="721361"/>
            <a:ext cx="8930640" cy="430887"/>
          </a:xfrm>
          <a:prstGeom prst="rect">
            <a:avLst/>
          </a:prstGeom>
          <a:noFill/>
        </p:spPr>
        <p:txBody>
          <a:bodyPr wrap="square" rtlCol="0">
            <a:spAutoFit/>
          </a:bodyPr>
          <a:lstStyle/>
          <a:p>
            <a:r>
              <a:rPr lang="en-US" sz="2200" b="1">
                <a:solidFill>
                  <a:srgbClr val="FF0000"/>
                </a:solidFill>
              </a:rPr>
              <a:t>2. Những công thức cấu tạo nào sau đây biểu diễn cùng một chất</a:t>
            </a:r>
          </a:p>
        </p:txBody>
      </p:sp>
      <p:pic>
        <p:nvPicPr>
          <p:cNvPr id="8" name="Hình ảnh 7" descr="Ảnh có chứa Phông chữ, hàng, văn bản, thuật in máy&#10;&#10;Mô tả được tạo tự động">
            <a:extLst>
              <a:ext uri="{FF2B5EF4-FFF2-40B4-BE49-F238E27FC236}">
                <a16:creationId xmlns:a16="http://schemas.microsoft.com/office/drawing/2014/main" id="{BC77E517-BA11-05B2-EE8E-BCD6BB54338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606708" y="1300798"/>
            <a:ext cx="7731011" cy="1260562"/>
          </a:xfrm>
          <a:prstGeom prst="rect">
            <a:avLst/>
          </a:prstGeom>
        </p:spPr>
      </p:pic>
      <p:pic>
        <p:nvPicPr>
          <p:cNvPr id="9" name="Hình ảnh 8" descr="Ảnh có chứa biểu đồ, Phông chữ, hàng, màu trắng&#10;&#10;Mô tả được tạo tự động">
            <a:extLst>
              <a:ext uri="{FF2B5EF4-FFF2-40B4-BE49-F238E27FC236}">
                <a16:creationId xmlns:a16="http://schemas.microsoft.com/office/drawing/2014/main" id="{CC28895B-CBDB-F2C6-D312-F5AA11A09B0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512710" y="2561360"/>
            <a:ext cx="6042010" cy="1468120"/>
          </a:xfrm>
          <a:prstGeom prst="rect">
            <a:avLst/>
          </a:prstGeom>
        </p:spPr>
      </p:pic>
      <p:sp>
        <p:nvSpPr>
          <p:cNvPr id="7" name="Hộp Văn bản 6">
            <a:extLst>
              <a:ext uri="{FF2B5EF4-FFF2-40B4-BE49-F238E27FC236}">
                <a16:creationId xmlns:a16="http://schemas.microsoft.com/office/drawing/2014/main" id="{4CDBE541-3F74-9AC9-2391-3BE28FA385B8}"/>
              </a:ext>
            </a:extLst>
          </p:cNvPr>
          <p:cNvSpPr txBox="1"/>
          <p:nvPr/>
        </p:nvSpPr>
        <p:spPr>
          <a:xfrm>
            <a:off x="1640840" y="4332516"/>
            <a:ext cx="8930640" cy="1553054"/>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vi-VN" sz="2200" b="1"/>
              <a:t>- Các công thức cấu tạo cùng biểu diễn 1 chất là </a:t>
            </a:r>
          </a:p>
          <a:p>
            <a:pPr>
              <a:lnSpc>
                <a:spcPct val="150000"/>
              </a:lnSpc>
            </a:pPr>
            <a:r>
              <a:rPr lang="vi-VN" sz="2200" b="1"/>
              <a:t>+ a, c, d biểu diễn cùng 1 chất.</a:t>
            </a:r>
          </a:p>
          <a:p>
            <a:pPr>
              <a:lnSpc>
                <a:spcPct val="150000"/>
              </a:lnSpc>
            </a:pPr>
            <a:r>
              <a:rPr lang="vi-VN" sz="2200" b="1"/>
              <a:t>+ b, e biểu diễn cùng 1 chất.</a:t>
            </a:r>
          </a:p>
        </p:txBody>
      </p:sp>
      <p:sp>
        <p:nvSpPr>
          <p:cNvPr id="10" name="Hình chữ nhật: Góc Tròn 9">
            <a:extLst>
              <a:ext uri="{FF2B5EF4-FFF2-40B4-BE49-F238E27FC236}">
                <a16:creationId xmlns:a16="http://schemas.microsoft.com/office/drawing/2014/main" id="{13817446-6FB0-408F-FB1C-C2B47ED2FD10}"/>
              </a:ext>
            </a:extLst>
          </p:cNvPr>
          <p:cNvSpPr/>
          <p:nvPr/>
        </p:nvSpPr>
        <p:spPr>
          <a:xfrm>
            <a:off x="1625600" y="28982"/>
            <a:ext cx="3566161" cy="505682"/>
          </a:xfrm>
          <a:prstGeom prst="roundRect">
            <a:avLst/>
          </a:prstGeom>
          <a:solidFill>
            <a:schemeClr val="accent3">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VẬN DỤNG</a:t>
            </a:r>
            <a:endParaRPr lang="vi-VN" sz="2400" b="1"/>
          </a:p>
        </p:txBody>
      </p:sp>
      <p:pic>
        <p:nvPicPr>
          <p:cNvPr id="2" name="Hình ảnh 1">
            <a:extLst>
              <a:ext uri="{FF2B5EF4-FFF2-40B4-BE49-F238E27FC236}">
                <a16:creationId xmlns:a16="http://schemas.microsoft.com/office/drawing/2014/main" id="{6D4F83E4-E553-B0BC-C390-CFDE61F9F32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804400" y="6015464"/>
            <a:ext cx="863600" cy="842536"/>
          </a:xfrm>
          <a:prstGeom prst="rect">
            <a:avLst/>
          </a:prstGeom>
        </p:spPr>
      </p:pic>
      <p:pic>
        <p:nvPicPr>
          <p:cNvPr id="4" name="Hình ảnh 3">
            <a:extLst>
              <a:ext uri="{FF2B5EF4-FFF2-40B4-BE49-F238E27FC236}">
                <a16:creationId xmlns:a16="http://schemas.microsoft.com/office/drawing/2014/main" id="{6539A5AF-1AC2-D704-1491-78BECAC68D7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284550" y="-3963"/>
            <a:ext cx="1383450" cy="725323"/>
          </a:xfrm>
          <a:prstGeom prst="rect">
            <a:avLst/>
          </a:prstGeom>
        </p:spPr>
      </p:pic>
    </p:spTree>
    <p:extLst>
      <p:ext uri="{BB962C8B-B14F-4D97-AF65-F5344CB8AC3E}">
        <p14:creationId xmlns:p14="http://schemas.microsoft.com/office/powerpoint/2010/main" val="38151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411480" y="214668"/>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a:t>V. PHÂN LOẠI HỢP CHẤT HỮU CƠ</a:t>
            </a:r>
            <a:endParaRPr lang="vi-VN" sz="3200" b="1" dirty="0"/>
          </a:p>
        </p:txBody>
      </p:sp>
      <p:pic>
        <p:nvPicPr>
          <p:cNvPr id="6" name="Hình ảnh 5" descr="Cartoon bee with pencil">
            <a:extLst>
              <a:ext uri="{FF2B5EF4-FFF2-40B4-BE49-F238E27FC236}">
                <a16:creationId xmlns:a16="http://schemas.microsoft.com/office/drawing/2014/main" id="{76852611-591C-8CD9-76B8-751D307249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6595" y="163432"/>
            <a:ext cx="1303505" cy="1399150"/>
          </a:xfrm>
          <a:prstGeom prst="rect">
            <a:avLst/>
          </a:prstGeom>
        </p:spPr>
      </p:pic>
      <p:graphicFrame>
        <p:nvGraphicFramePr>
          <p:cNvPr id="12" name="Bảng 11">
            <a:extLst>
              <a:ext uri="{FF2B5EF4-FFF2-40B4-BE49-F238E27FC236}">
                <a16:creationId xmlns:a16="http://schemas.microsoft.com/office/drawing/2014/main" id="{30D7179B-1718-84AA-D7ED-6E2E0D7E510A}"/>
              </a:ext>
            </a:extLst>
          </p:cNvPr>
          <p:cNvGraphicFramePr>
            <a:graphicFrameLocks noGrp="1"/>
          </p:cNvGraphicFramePr>
          <p:nvPr>
            <p:extLst>
              <p:ext uri="{D42A27DB-BD31-4B8C-83A1-F6EECF244321}">
                <p14:modId xmlns:p14="http://schemas.microsoft.com/office/powerpoint/2010/main" val="2548295887"/>
              </p:ext>
            </p:extLst>
          </p:nvPr>
        </p:nvGraphicFramePr>
        <p:xfrm>
          <a:off x="1381760" y="1220943"/>
          <a:ext cx="8633135" cy="1062071"/>
        </p:xfrm>
        <a:graphic>
          <a:graphicData uri="http://schemas.openxmlformats.org/drawingml/2006/table">
            <a:tbl>
              <a:tblPr firstRow="1" bandRow="1">
                <a:tableStyleId>{21E4AEA4-8DFA-4A89-87EB-49C32662AFE0}</a:tableStyleId>
              </a:tblPr>
              <a:tblGrid>
                <a:gridCol w="2464669">
                  <a:extLst>
                    <a:ext uri="{9D8B030D-6E8A-4147-A177-3AD203B41FA5}">
                      <a16:colId xmlns:a16="http://schemas.microsoft.com/office/drawing/2014/main" val="2589503275"/>
                    </a:ext>
                  </a:extLst>
                </a:gridCol>
                <a:gridCol w="2846866">
                  <a:extLst>
                    <a:ext uri="{9D8B030D-6E8A-4147-A177-3AD203B41FA5}">
                      <a16:colId xmlns:a16="http://schemas.microsoft.com/office/drawing/2014/main" val="3046210548"/>
                    </a:ext>
                  </a:extLst>
                </a:gridCol>
                <a:gridCol w="3321600">
                  <a:extLst>
                    <a:ext uri="{9D8B030D-6E8A-4147-A177-3AD203B41FA5}">
                      <a16:colId xmlns:a16="http://schemas.microsoft.com/office/drawing/2014/main" val="209094033"/>
                    </a:ext>
                  </a:extLst>
                </a:gridCol>
              </a:tblGrid>
              <a:tr h="486554">
                <a:tc>
                  <a:txBody>
                    <a:bodyPr/>
                    <a:lstStyle/>
                    <a:p>
                      <a:pPr algn="ctr"/>
                      <a:r>
                        <a:rPr lang="vi-VN" sz="2100"/>
                        <a:t>Methane</a:t>
                      </a:r>
                    </a:p>
                  </a:txBody>
                  <a:tcPr anchor="ctr"/>
                </a:tc>
                <a:tc>
                  <a:txBody>
                    <a:bodyPr/>
                    <a:lstStyle/>
                    <a:p>
                      <a:pPr algn="ctr"/>
                      <a:r>
                        <a:rPr lang="vi-VN" sz="2100" dirty="0"/>
                        <a:t>Methyl chloride</a:t>
                      </a:r>
                    </a:p>
                  </a:txBody>
                  <a:tcPr anchor="ctr"/>
                </a:tc>
                <a:tc>
                  <a:txBody>
                    <a:bodyPr/>
                    <a:lstStyle/>
                    <a:p>
                      <a:pPr algn="ctr"/>
                      <a:r>
                        <a:rPr lang="vi-VN" sz="2100"/>
                        <a:t>Ethylic alcohol</a:t>
                      </a:r>
                    </a:p>
                  </a:txBody>
                  <a:tcPr anchor="ctr"/>
                </a:tc>
                <a:extLst>
                  <a:ext uri="{0D108BD9-81ED-4DB2-BD59-A6C34878D82A}">
                    <a16:rowId xmlns:a16="http://schemas.microsoft.com/office/drawing/2014/main" val="325680629"/>
                  </a:ext>
                </a:extLst>
              </a:tr>
              <a:tr h="575517">
                <a:tc>
                  <a:txBody>
                    <a:bodyPr/>
                    <a:lstStyle/>
                    <a:p>
                      <a:pPr algn="ctr"/>
                      <a:r>
                        <a:rPr lang="vi-VN" sz="2200" b="1" dirty="0"/>
                        <a:t>CH</a:t>
                      </a:r>
                      <a:r>
                        <a:rPr lang="vi-VN" sz="2200" b="1" baseline="-25000" dirty="0"/>
                        <a:t>4</a:t>
                      </a:r>
                    </a:p>
                  </a:txBody>
                  <a:tcPr anchor="ctr"/>
                </a:tc>
                <a:tc>
                  <a:txBody>
                    <a:bodyPr/>
                    <a:lstStyle/>
                    <a:p>
                      <a:pPr algn="ctr"/>
                      <a:r>
                        <a:rPr lang="vi-VN" sz="2200" b="1" dirty="0"/>
                        <a:t>CH</a:t>
                      </a:r>
                      <a:r>
                        <a:rPr lang="vi-VN" sz="2200" b="1" baseline="-25000" dirty="0"/>
                        <a:t>3</a:t>
                      </a:r>
                      <a:r>
                        <a:rPr lang="vi-VN" sz="2200" b="1" dirty="0"/>
                        <a:t>Cl</a:t>
                      </a:r>
                    </a:p>
                  </a:txBody>
                  <a:tcPr anchor="ctr"/>
                </a:tc>
                <a:tc>
                  <a:txBody>
                    <a:bodyPr/>
                    <a:lstStyle/>
                    <a:p>
                      <a:pPr algn="ctr"/>
                      <a:r>
                        <a:rPr lang="vi-VN" sz="2200" b="1" dirty="0"/>
                        <a:t>C</a:t>
                      </a:r>
                      <a:r>
                        <a:rPr lang="vi-VN" sz="2200" b="1" baseline="-25000" dirty="0"/>
                        <a:t>2</a:t>
                      </a:r>
                      <a:r>
                        <a:rPr lang="vi-VN" sz="2200" b="1" dirty="0"/>
                        <a:t>H</a:t>
                      </a:r>
                      <a:r>
                        <a:rPr lang="vi-VN" sz="2200" b="1" baseline="-25000" dirty="0"/>
                        <a:t>6</a:t>
                      </a:r>
                      <a:r>
                        <a:rPr lang="vi-VN" sz="2200" b="1" dirty="0"/>
                        <a:t>O</a:t>
                      </a:r>
                    </a:p>
                  </a:txBody>
                  <a:tcPr anchor="ctr"/>
                </a:tc>
                <a:extLst>
                  <a:ext uri="{0D108BD9-81ED-4DB2-BD59-A6C34878D82A}">
                    <a16:rowId xmlns:a16="http://schemas.microsoft.com/office/drawing/2014/main" val="889089682"/>
                  </a:ext>
                </a:extLst>
              </a:tr>
            </a:tbl>
          </a:graphicData>
        </a:graphic>
      </p:graphicFrame>
      <p:sp>
        <p:nvSpPr>
          <p:cNvPr id="4" name="Hộp Văn bản 3">
            <a:extLst>
              <a:ext uri="{FF2B5EF4-FFF2-40B4-BE49-F238E27FC236}">
                <a16:creationId xmlns:a16="http://schemas.microsoft.com/office/drawing/2014/main" id="{D2A24752-356C-1107-5EBD-33A18802B9D2}"/>
              </a:ext>
            </a:extLst>
          </p:cNvPr>
          <p:cNvSpPr txBox="1"/>
          <p:nvPr/>
        </p:nvSpPr>
        <p:spPr>
          <a:xfrm>
            <a:off x="315686" y="2804740"/>
            <a:ext cx="11647714" cy="2805192"/>
          </a:xfrm>
          <a:prstGeom prst="rect">
            <a:avLst/>
          </a:prstGeom>
          <a:noFill/>
          <a:ln w="38100">
            <a:solidFill>
              <a:srgbClr val="00B0F0"/>
            </a:solidFill>
          </a:ln>
        </p:spPr>
        <p:txBody>
          <a:bodyPr wrap="square">
            <a:spAutoFit/>
          </a:bodyPr>
          <a:lstStyle/>
          <a:p>
            <a:pPr algn="just">
              <a:lnSpc>
                <a:spcPct val="130000"/>
              </a:lnSpc>
            </a:pPr>
            <a:r>
              <a:rPr lang="vi-VN" sz="2300" b="1" i="1" dirty="0">
                <a:solidFill>
                  <a:srgbClr val="FF0000"/>
                </a:solidFill>
              </a:rPr>
              <a:t>- Hydrocarbon </a:t>
            </a:r>
            <a:r>
              <a:rPr lang="vi-VN" sz="2300" b="1" dirty="0"/>
              <a:t>là loại hợp chất hữu cơ mà thành phần phân tử chỉ chứa các nguyên tố carbon và hydrogen. </a:t>
            </a:r>
          </a:p>
          <a:p>
            <a:pPr algn="just">
              <a:lnSpc>
                <a:spcPct val="130000"/>
              </a:lnSpc>
            </a:pPr>
            <a:r>
              <a:rPr lang="vi-VN" sz="2300" b="1" dirty="0">
                <a:solidFill>
                  <a:srgbClr val="FF0000"/>
                </a:solidFill>
              </a:rPr>
              <a:t>+ VD: C</a:t>
            </a:r>
            <a:r>
              <a:rPr lang="vi-VN" sz="2300" b="1" baseline="-25000" dirty="0">
                <a:solidFill>
                  <a:srgbClr val="FF0000"/>
                </a:solidFill>
              </a:rPr>
              <a:t>2</a:t>
            </a:r>
            <a:r>
              <a:rPr lang="vi-VN" sz="2300" b="1" dirty="0">
                <a:solidFill>
                  <a:srgbClr val="FF0000"/>
                </a:solidFill>
              </a:rPr>
              <a:t>H</a:t>
            </a:r>
            <a:r>
              <a:rPr lang="vi-VN" sz="2300" b="1" baseline="-25000" dirty="0">
                <a:solidFill>
                  <a:srgbClr val="FF0000"/>
                </a:solidFill>
              </a:rPr>
              <a:t>6</a:t>
            </a:r>
            <a:r>
              <a:rPr lang="vi-VN" sz="2300" b="1" dirty="0">
                <a:solidFill>
                  <a:srgbClr val="FF0000"/>
                </a:solidFill>
              </a:rPr>
              <a:t>, C</a:t>
            </a:r>
            <a:r>
              <a:rPr lang="vi-VN" sz="2300" b="1" baseline="-25000" dirty="0">
                <a:solidFill>
                  <a:srgbClr val="FF0000"/>
                </a:solidFill>
              </a:rPr>
              <a:t>3</a:t>
            </a:r>
            <a:r>
              <a:rPr lang="vi-VN" sz="2300" b="1" dirty="0">
                <a:solidFill>
                  <a:srgbClr val="FF0000"/>
                </a:solidFill>
              </a:rPr>
              <a:t>H</a:t>
            </a:r>
            <a:r>
              <a:rPr lang="vi-VN" sz="2300" b="1" baseline="-25000" dirty="0">
                <a:solidFill>
                  <a:srgbClr val="FF0000"/>
                </a:solidFill>
              </a:rPr>
              <a:t>6 </a:t>
            </a:r>
            <a:r>
              <a:rPr lang="vi-VN" sz="2300" b="1" dirty="0">
                <a:solidFill>
                  <a:srgbClr val="FF0000"/>
                </a:solidFill>
              </a:rPr>
              <a:t>..</a:t>
            </a:r>
          </a:p>
          <a:p>
            <a:pPr algn="just">
              <a:lnSpc>
                <a:spcPct val="130000"/>
              </a:lnSpc>
            </a:pPr>
            <a:r>
              <a:rPr lang="vi-VN" sz="2300" b="1" i="1" dirty="0">
                <a:solidFill>
                  <a:srgbClr val="FF0000"/>
                </a:solidFill>
              </a:rPr>
              <a:t>- Dẫn xuất của hydrocarbon </a:t>
            </a:r>
            <a:r>
              <a:rPr lang="vi-VN" sz="2300" b="1" dirty="0"/>
              <a:t>là loại hợp chất hữu cơ mà trong thành phần phân tử, ngoài nguyên tố carbon còn có nguyên tố khác như oxygen, nitrogen, chlorine,... và thường có hydrogen. </a:t>
            </a:r>
            <a:r>
              <a:rPr lang="vi-VN" sz="2300" b="1" dirty="0">
                <a:solidFill>
                  <a:srgbClr val="FF0000"/>
                </a:solidFill>
              </a:rPr>
              <a:t>VD: C</a:t>
            </a:r>
            <a:r>
              <a:rPr lang="vi-VN" sz="2300" b="1" baseline="-25000" dirty="0">
                <a:solidFill>
                  <a:srgbClr val="FF0000"/>
                </a:solidFill>
              </a:rPr>
              <a:t>3</a:t>
            </a:r>
            <a:r>
              <a:rPr lang="vi-VN" sz="2300" b="1" dirty="0">
                <a:solidFill>
                  <a:srgbClr val="FF0000"/>
                </a:solidFill>
              </a:rPr>
              <a:t>H</a:t>
            </a:r>
            <a:r>
              <a:rPr lang="vi-VN" sz="2300" b="1" baseline="-25000" dirty="0">
                <a:solidFill>
                  <a:srgbClr val="FF0000"/>
                </a:solidFill>
              </a:rPr>
              <a:t>8</a:t>
            </a:r>
            <a:r>
              <a:rPr lang="vi-VN" sz="2300" b="1" dirty="0">
                <a:solidFill>
                  <a:srgbClr val="FF0000"/>
                </a:solidFill>
              </a:rPr>
              <a:t>O, C</a:t>
            </a:r>
            <a:r>
              <a:rPr lang="vi-VN" sz="2300" b="1" baseline="-25000" dirty="0">
                <a:solidFill>
                  <a:srgbClr val="FF0000"/>
                </a:solidFill>
              </a:rPr>
              <a:t>2</a:t>
            </a:r>
            <a:r>
              <a:rPr lang="vi-VN" sz="2300" b="1" dirty="0">
                <a:solidFill>
                  <a:srgbClr val="FF0000"/>
                </a:solidFill>
              </a:rPr>
              <a:t>H</a:t>
            </a:r>
            <a:r>
              <a:rPr lang="vi-VN" sz="2300" b="1" baseline="-25000" dirty="0">
                <a:solidFill>
                  <a:srgbClr val="FF0000"/>
                </a:solidFill>
              </a:rPr>
              <a:t>3</a:t>
            </a:r>
            <a:r>
              <a:rPr lang="vi-VN" sz="2300" b="1" dirty="0">
                <a:solidFill>
                  <a:srgbClr val="FF0000"/>
                </a:solidFill>
              </a:rPr>
              <a:t>Cl …</a:t>
            </a:r>
          </a:p>
        </p:txBody>
      </p:sp>
    </p:spTree>
    <p:extLst>
      <p:ext uri="{BB962C8B-B14F-4D97-AF65-F5344CB8AC3E}">
        <p14:creationId xmlns:p14="http://schemas.microsoft.com/office/powerpoint/2010/main" val="101209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barn(inVertical)">
                                      <p:cBhvr>
                                        <p:cTn id="24" dur="500"/>
                                        <p:tgtEl>
                                          <p:spTgt spid="4">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inVertical)">
                                      <p:cBhvr>
                                        <p:cTn id="27" dur="500"/>
                                        <p:tgtEl>
                                          <p:spTgt spid="4">
                                            <p:txEl>
                                              <p:pRg st="1" end="1"/>
                                            </p:txEl>
                                          </p:spTgt>
                                        </p:tgtEl>
                                      </p:cBhvr>
                                    </p:animEffect>
                                  </p:childTnLst>
                                </p:cTn>
                              </p:par>
                              <p:par>
                                <p:cTn id="28" presetID="42" presetClass="entr" presetSubtype="0"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descr="Cartoon bee with pencil">
            <a:extLst>
              <a:ext uri="{FF2B5EF4-FFF2-40B4-BE49-F238E27FC236}">
                <a16:creationId xmlns:a16="http://schemas.microsoft.com/office/drawing/2014/main" id="{76852611-591C-8CD9-76B8-751D307249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5586" y="177287"/>
            <a:ext cx="1202500" cy="1290734"/>
          </a:xfrm>
          <a:prstGeom prst="rect">
            <a:avLst/>
          </a:prstGeom>
        </p:spPr>
      </p:pic>
      <p:sp>
        <p:nvSpPr>
          <p:cNvPr id="9" name="Hộp Văn bản 8">
            <a:extLst>
              <a:ext uri="{FF2B5EF4-FFF2-40B4-BE49-F238E27FC236}">
                <a16:creationId xmlns:a16="http://schemas.microsoft.com/office/drawing/2014/main" id="{1F467275-3146-640C-835D-F2DACAF47976}"/>
              </a:ext>
            </a:extLst>
          </p:cNvPr>
          <p:cNvSpPr txBox="1"/>
          <p:nvPr/>
        </p:nvSpPr>
        <p:spPr>
          <a:xfrm>
            <a:off x="293914" y="177287"/>
            <a:ext cx="10401672" cy="2589170"/>
          </a:xfrm>
          <a:prstGeom prst="rect">
            <a:avLst/>
          </a:prstGeom>
          <a:noFill/>
          <a:ln w="38100">
            <a:solidFill>
              <a:srgbClr val="0070C0"/>
            </a:solidFill>
            <a:prstDash val="lgDash"/>
          </a:ln>
        </p:spPr>
        <p:txBody>
          <a:bodyPr wrap="square">
            <a:spAutoFit/>
          </a:bodyPr>
          <a:lstStyle/>
          <a:p>
            <a:pPr>
              <a:lnSpc>
                <a:spcPct val="130000"/>
              </a:lnSpc>
            </a:pPr>
            <a:r>
              <a:rPr lang="en-US" sz="3200" b="1" dirty="0" err="1">
                <a:solidFill>
                  <a:srgbClr val="0070C0"/>
                </a:solidFill>
                <a:latin typeface="Times New Roman" panose="02020603050405020304" pitchFamily="18" charset="0"/>
                <a:cs typeface="Times New Roman" panose="02020603050405020304" pitchFamily="18" charset="0"/>
              </a:rPr>
              <a:t>Bài</a:t>
            </a:r>
            <a:r>
              <a:rPr lang="en-US" sz="3200" b="1" dirty="0">
                <a:solidFill>
                  <a:srgbClr val="0070C0"/>
                </a:solidFill>
                <a:latin typeface="Times New Roman" panose="02020603050405020304" pitchFamily="18" charset="0"/>
                <a:cs typeface="Times New Roman" panose="02020603050405020304" pitchFamily="18" charset="0"/>
              </a:rPr>
              <a:t> 2: </a:t>
            </a:r>
            <a:r>
              <a:rPr lang="vi-VN" sz="3200" b="1" dirty="0">
                <a:solidFill>
                  <a:srgbClr val="0070C0"/>
                </a:solidFill>
                <a:latin typeface="Times New Roman" panose="02020603050405020304" pitchFamily="18" charset="0"/>
                <a:cs typeface="Times New Roman" panose="02020603050405020304" pitchFamily="18" charset="0"/>
              </a:rPr>
              <a:t>Sắp xếp các chất sau đây vào nhóm: hydrocarbon và dẫn xuất của hydrocarbon: </a:t>
            </a:r>
          </a:p>
          <a:p>
            <a:pPr>
              <a:lnSpc>
                <a:spcPct val="130000"/>
              </a:lnSpc>
            </a:pPr>
            <a:r>
              <a:rPr lang="vi-VN" sz="3200" b="1" dirty="0">
                <a:solidFill>
                  <a:srgbClr val="FF0000"/>
                </a:solidFill>
                <a:latin typeface="Times New Roman" panose="02020603050405020304" pitchFamily="18" charset="0"/>
                <a:cs typeface="Times New Roman" panose="02020603050405020304" pitchFamily="18" charset="0"/>
              </a:rPr>
              <a:t>CH</a:t>
            </a:r>
            <a:r>
              <a:rPr lang="vi-VN" sz="3200" b="1" baseline="-25000" dirty="0">
                <a:solidFill>
                  <a:srgbClr val="FF0000"/>
                </a:solidFill>
                <a:latin typeface="Times New Roman" panose="02020603050405020304" pitchFamily="18" charset="0"/>
                <a:cs typeface="Times New Roman" panose="02020603050405020304" pitchFamily="18" charset="0"/>
              </a:rPr>
              <a:t>4</a:t>
            </a:r>
            <a:r>
              <a:rPr lang="vi-VN" sz="3200" b="1" dirty="0">
                <a:solidFill>
                  <a:srgbClr val="FF0000"/>
                </a:solidFill>
                <a:latin typeface="Times New Roman" panose="02020603050405020304" pitchFamily="18" charset="0"/>
                <a:cs typeface="Times New Roman" panose="02020603050405020304" pitchFamily="18" charset="0"/>
              </a:rPr>
              <a:t>, CH</a:t>
            </a:r>
            <a:r>
              <a:rPr lang="vi-VN" sz="3200" b="1" baseline="-25000" dirty="0">
                <a:solidFill>
                  <a:srgbClr val="FF0000"/>
                </a:solidFill>
                <a:latin typeface="Times New Roman" panose="02020603050405020304" pitchFamily="18" charset="0"/>
                <a:cs typeface="Times New Roman" panose="02020603050405020304" pitchFamily="18" charset="0"/>
              </a:rPr>
              <a:t>3</a:t>
            </a:r>
            <a:r>
              <a:rPr lang="vi-VN" sz="3200" b="1" dirty="0">
                <a:solidFill>
                  <a:srgbClr val="FF0000"/>
                </a:solidFill>
                <a:latin typeface="Times New Roman" panose="02020603050405020304" pitchFamily="18" charset="0"/>
                <a:cs typeface="Times New Roman" panose="02020603050405020304" pitchFamily="18" charset="0"/>
              </a:rPr>
              <a:t>Cl, CH</a:t>
            </a:r>
            <a:r>
              <a:rPr lang="vi-VN" sz="3200" b="1" baseline="-25000" dirty="0">
                <a:solidFill>
                  <a:srgbClr val="FF0000"/>
                </a:solidFill>
                <a:latin typeface="Times New Roman" panose="02020603050405020304" pitchFamily="18" charset="0"/>
                <a:cs typeface="Times New Roman" panose="02020603050405020304" pitchFamily="18" charset="0"/>
              </a:rPr>
              <a:t>2</a:t>
            </a:r>
            <a:r>
              <a:rPr lang="vi-VN" sz="3200" b="1" dirty="0">
                <a:solidFill>
                  <a:srgbClr val="FF0000"/>
                </a:solidFill>
                <a:latin typeface="Times New Roman" panose="02020603050405020304" pitchFamily="18" charset="0"/>
                <a:cs typeface="Times New Roman" panose="02020603050405020304" pitchFamily="18" charset="0"/>
              </a:rPr>
              <a:t>=CH</a:t>
            </a:r>
            <a:r>
              <a:rPr lang="vi-VN" sz="3200" b="1" baseline="-25000" dirty="0">
                <a:solidFill>
                  <a:srgbClr val="FF0000"/>
                </a:solidFill>
                <a:latin typeface="Times New Roman" panose="02020603050405020304" pitchFamily="18" charset="0"/>
                <a:cs typeface="Times New Roman" panose="02020603050405020304" pitchFamily="18" charset="0"/>
              </a:rPr>
              <a:t>2</a:t>
            </a:r>
            <a:r>
              <a:rPr lang="vi-VN" sz="3200" b="1" dirty="0">
                <a:solidFill>
                  <a:srgbClr val="FF0000"/>
                </a:solidFill>
                <a:latin typeface="Times New Roman" panose="02020603050405020304" pitchFamily="18" charset="0"/>
                <a:cs typeface="Times New Roman" panose="02020603050405020304" pitchFamily="18" charset="0"/>
              </a:rPr>
              <a:t>, CH</a:t>
            </a:r>
            <a:r>
              <a:rPr lang="vi-VN" sz="3200" b="1" baseline="-25000" dirty="0">
                <a:solidFill>
                  <a:srgbClr val="FF0000"/>
                </a:solidFill>
                <a:latin typeface="Times New Roman" panose="02020603050405020304" pitchFamily="18" charset="0"/>
                <a:cs typeface="Times New Roman" panose="02020603050405020304" pitchFamily="18" charset="0"/>
              </a:rPr>
              <a:t>3</a:t>
            </a:r>
            <a:r>
              <a:rPr lang="vi-VN" sz="3200" b="1" dirty="0">
                <a:solidFill>
                  <a:srgbClr val="FF0000"/>
                </a:solidFill>
                <a:latin typeface="Times New Roman" panose="02020603050405020304" pitchFamily="18" charset="0"/>
                <a:cs typeface="Times New Roman" panose="02020603050405020304" pitchFamily="18" charset="0"/>
              </a:rPr>
              <a:t>CH</a:t>
            </a:r>
            <a:r>
              <a:rPr lang="vi-VN" sz="3200" b="1" baseline="-25000" dirty="0">
                <a:solidFill>
                  <a:srgbClr val="FF0000"/>
                </a:solidFill>
                <a:latin typeface="Times New Roman" panose="02020603050405020304" pitchFamily="18" charset="0"/>
                <a:cs typeface="Times New Roman" panose="02020603050405020304" pitchFamily="18" charset="0"/>
              </a:rPr>
              <a:t>2</a:t>
            </a:r>
            <a:r>
              <a:rPr lang="vi-VN" sz="3200" b="1" dirty="0">
                <a:solidFill>
                  <a:srgbClr val="FF0000"/>
                </a:solidFill>
                <a:latin typeface="Times New Roman" panose="02020603050405020304" pitchFamily="18" charset="0"/>
                <a:cs typeface="Times New Roman" panose="02020603050405020304" pitchFamily="18" charset="0"/>
              </a:rPr>
              <a:t>OH, CH</a:t>
            </a:r>
            <a:r>
              <a:rPr lang="vi-VN" sz="3200" b="1" baseline="-25000" dirty="0">
                <a:solidFill>
                  <a:srgbClr val="FF0000"/>
                </a:solidFill>
                <a:latin typeface="Times New Roman" panose="02020603050405020304" pitchFamily="18" charset="0"/>
                <a:cs typeface="Times New Roman" panose="02020603050405020304" pitchFamily="18" charset="0"/>
              </a:rPr>
              <a:t>3</a:t>
            </a:r>
            <a:r>
              <a:rPr lang="vi-VN" sz="3200" b="1" dirty="0">
                <a:solidFill>
                  <a:srgbClr val="FF0000"/>
                </a:solidFill>
                <a:latin typeface="Times New Roman" panose="02020603050405020304" pitchFamily="18" charset="0"/>
                <a:cs typeface="Times New Roman" panose="02020603050405020304" pitchFamily="18" charset="0"/>
              </a:rPr>
              <a:t>COOH, CH</a:t>
            </a:r>
            <a:r>
              <a:rPr lang="vi-VN" sz="3200" b="1" baseline="-25000" dirty="0">
                <a:solidFill>
                  <a:srgbClr val="FF0000"/>
                </a:solidFill>
                <a:latin typeface="Times New Roman" panose="02020603050405020304" pitchFamily="18" charset="0"/>
                <a:cs typeface="Times New Roman" panose="02020603050405020304" pitchFamily="18" charset="0"/>
              </a:rPr>
              <a:t>3</a:t>
            </a:r>
            <a:r>
              <a:rPr lang="vi-VN" sz="3200" b="1" dirty="0">
                <a:solidFill>
                  <a:srgbClr val="FF0000"/>
                </a:solidFill>
                <a:latin typeface="Times New Roman" panose="02020603050405020304" pitchFamily="18" charset="0"/>
                <a:cs typeface="Times New Roman" panose="02020603050405020304" pitchFamily="18" charset="0"/>
              </a:rPr>
              <a:t>NH</a:t>
            </a:r>
            <a:r>
              <a:rPr lang="vi-VN" sz="3200" b="1" baseline="-25000" dirty="0">
                <a:solidFill>
                  <a:srgbClr val="FF0000"/>
                </a:solidFill>
                <a:latin typeface="Times New Roman" panose="02020603050405020304" pitchFamily="18" charset="0"/>
                <a:cs typeface="Times New Roman" panose="02020603050405020304" pitchFamily="18" charset="0"/>
              </a:rPr>
              <a:t>2</a:t>
            </a:r>
            <a:r>
              <a:rPr lang="vi-VN" sz="3200" b="1" dirty="0">
                <a:solidFill>
                  <a:srgbClr val="FF0000"/>
                </a:solidFill>
                <a:latin typeface="Times New Roman" panose="02020603050405020304" pitchFamily="18" charset="0"/>
                <a:cs typeface="Times New Roman" panose="02020603050405020304" pitchFamily="18" charset="0"/>
              </a:rPr>
              <a:t> CH</a:t>
            </a:r>
            <a:r>
              <a:rPr lang="vi-VN" sz="3200" b="1" baseline="-25000" dirty="0">
                <a:solidFill>
                  <a:srgbClr val="FF0000"/>
                </a:solidFill>
                <a:latin typeface="Times New Roman" panose="02020603050405020304" pitchFamily="18" charset="0"/>
                <a:cs typeface="Times New Roman" panose="02020603050405020304" pitchFamily="18" charset="0"/>
              </a:rPr>
              <a:t>3</a:t>
            </a:r>
            <a:r>
              <a:rPr lang="vi-VN" sz="3200" b="1" dirty="0">
                <a:solidFill>
                  <a:srgbClr val="FF0000"/>
                </a:solidFill>
                <a:latin typeface="Times New Roman" panose="02020603050405020304" pitchFamily="18" charset="0"/>
                <a:cs typeface="Times New Roman" panose="02020603050405020304" pitchFamily="18" charset="0"/>
              </a:rPr>
              <a:t>CH</a:t>
            </a:r>
            <a:r>
              <a:rPr lang="vi-VN" sz="3200" b="1" baseline="-25000" dirty="0">
                <a:solidFill>
                  <a:srgbClr val="FF0000"/>
                </a:solidFill>
                <a:latin typeface="Times New Roman" panose="02020603050405020304" pitchFamily="18" charset="0"/>
                <a:cs typeface="Times New Roman" panose="02020603050405020304" pitchFamily="18" charset="0"/>
              </a:rPr>
              <a:t>2</a:t>
            </a:r>
            <a:r>
              <a:rPr lang="vi-VN" sz="3200" b="1" dirty="0">
                <a:solidFill>
                  <a:srgbClr val="FF0000"/>
                </a:solidFill>
                <a:latin typeface="Times New Roman" panose="02020603050405020304" pitchFamily="18" charset="0"/>
                <a:cs typeface="Times New Roman" panose="02020603050405020304" pitchFamily="18" charset="0"/>
              </a:rPr>
              <a:t>CH</a:t>
            </a:r>
            <a:r>
              <a:rPr lang="vi-VN" sz="3200" b="1" baseline="-25000" dirty="0">
                <a:solidFill>
                  <a:srgbClr val="FF0000"/>
                </a:solidFill>
                <a:latin typeface="Times New Roman" panose="02020603050405020304" pitchFamily="18" charset="0"/>
                <a:cs typeface="Times New Roman" panose="02020603050405020304" pitchFamily="18" charset="0"/>
              </a:rPr>
              <a:t>3</a:t>
            </a:r>
            <a:r>
              <a:rPr lang="vi-VN" sz="3200" b="1" dirty="0">
                <a:solidFill>
                  <a:srgbClr val="FF0000"/>
                </a:solidFill>
                <a:latin typeface="Times New Roman" panose="02020603050405020304" pitchFamily="18" charset="0"/>
                <a:cs typeface="Times New Roman" panose="02020603050405020304" pitchFamily="18" charset="0"/>
              </a:rPr>
              <a:t>, CH</a:t>
            </a:r>
            <a:r>
              <a:rPr lang="vi-VN" sz="3200" b="1" baseline="-25000" dirty="0">
                <a:solidFill>
                  <a:srgbClr val="FF0000"/>
                </a:solidFill>
                <a:latin typeface="Times New Roman" panose="02020603050405020304" pitchFamily="18" charset="0"/>
                <a:cs typeface="Times New Roman" panose="02020603050405020304" pitchFamily="18" charset="0"/>
              </a:rPr>
              <a:t>3</a:t>
            </a:r>
            <a:r>
              <a:rPr lang="vi-VN" sz="3200" b="1" dirty="0">
                <a:solidFill>
                  <a:srgbClr val="FF0000"/>
                </a:solidFill>
                <a:latin typeface="Times New Roman" panose="02020603050405020304" pitchFamily="18" charset="0"/>
                <a:cs typeface="Times New Roman" panose="02020603050405020304" pitchFamily="18" charset="0"/>
              </a:rPr>
              <a:t>CH=CH</a:t>
            </a:r>
            <a:r>
              <a:rPr lang="vi-VN" sz="3200" b="1" baseline="-25000" dirty="0">
                <a:solidFill>
                  <a:srgbClr val="FF0000"/>
                </a:solidFill>
                <a:latin typeface="Times New Roman" panose="02020603050405020304" pitchFamily="18" charset="0"/>
                <a:cs typeface="Times New Roman" panose="02020603050405020304" pitchFamily="18" charset="0"/>
              </a:rPr>
              <a:t>2</a:t>
            </a:r>
            <a:r>
              <a:rPr lang="vi-VN" sz="3200" b="1" dirty="0">
                <a:solidFill>
                  <a:srgbClr val="FF0000"/>
                </a:solidFill>
                <a:latin typeface="Times New Roman" panose="02020603050405020304" pitchFamily="18" charset="0"/>
                <a:cs typeface="Times New Roman" panose="02020603050405020304" pitchFamily="18" charset="0"/>
              </a:rPr>
              <a:t>, CH</a:t>
            </a:r>
            <a:r>
              <a:rPr lang="vi-VN" sz="3200" b="1" baseline="-25000" dirty="0">
                <a:solidFill>
                  <a:srgbClr val="FF0000"/>
                </a:solidFill>
                <a:latin typeface="Times New Roman" panose="02020603050405020304" pitchFamily="18" charset="0"/>
                <a:cs typeface="Times New Roman" panose="02020603050405020304" pitchFamily="18" charset="0"/>
              </a:rPr>
              <a:t>3</a:t>
            </a:r>
            <a:r>
              <a:rPr lang="vi-VN" sz="3200" b="1" dirty="0">
                <a:solidFill>
                  <a:srgbClr val="FF0000"/>
                </a:solidFill>
                <a:latin typeface="Times New Roman" panose="02020603050405020304" pitchFamily="18" charset="0"/>
                <a:cs typeface="Times New Roman" panose="02020603050405020304" pitchFamily="18" charset="0"/>
              </a:rPr>
              <a:t>COOCH</a:t>
            </a:r>
            <a:r>
              <a:rPr lang="vi-VN" sz="3200" b="1" baseline="-25000" dirty="0">
                <a:solidFill>
                  <a:srgbClr val="FF0000"/>
                </a:solidFill>
                <a:latin typeface="Times New Roman" panose="02020603050405020304" pitchFamily="18" charset="0"/>
                <a:cs typeface="Times New Roman" panose="02020603050405020304" pitchFamily="18" charset="0"/>
              </a:rPr>
              <a:t>2</a:t>
            </a:r>
            <a:r>
              <a:rPr lang="vi-VN" sz="3200" b="1" dirty="0">
                <a:solidFill>
                  <a:srgbClr val="FF0000"/>
                </a:solidFill>
                <a:latin typeface="Times New Roman" panose="02020603050405020304" pitchFamily="18" charset="0"/>
                <a:cs typeface="Times New Roman" panose="02020603050405020304" pitchFamily="18" charset="0"/>
              </a:rPr>
              <a:t>CH</a:t>
            </a:r>
            <a:r>
              <a:rPr lang="vi-VN" sz="3200" b="1" baseline="-25000" dirty="0">
                <a:solidFill>
                  <a:srgbClr val="FF0000"/>
                </a:solidFill>
                <a:latin typeface="Times New Roman" panose="02020603050405020304" pitchFamily="18" charset="0"/>
                <a:cs typeface="Times New Roman" panose="02020603050405020304" pitchFamily="18" charset="0"/>
              </a:rPr>
              <a:t>3</a:t>
            </a:r>
            <a:r>
              <a:rPr lang="vi-VN" sz="3200" b="1" dirty="0">
                <a:solidFill>
                  <a:srgbClr val="FF0000"/>
                </a:solidFill>
                <a:latin typeface="Times New Roman" panose="02020603050405020304" pitchFamily="18" charset="0"/>
                <a:cs typeface="Times New Roman" panose="02020603050405020304" pitchFamily="18" charset="0"/>
              </a:rPr>
              <a:t>.</a:t>
            </a:r>
          </a:p>
        </p:txBody>
      </p:sp>
      <p:pic>
        <p:nvPicPr>
          <p:cNvPr id="3" name="Picture 8">
            <a:extLst>
              <a:ext uri="{FF2B5EF4-FFF2-40B4-BE49-F238E27FC236}">
                <a16:creationId xmlns:a16="http://schemas.microsoft.com/office/drawing/2014/main" id="{2735688B-4508-C333-9C9B-92F3EC9F2AC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1554480" y="6007261"/>
            <a:ext cx="1421326" cy="820259"/>
          </a:xfrm>
          <a:prstGeom prst="rect">
            <a:avLst/>
          </a:prstGeom>
        </p:spPr>
      </p:pic>
      <p:graphicFrame>
        <p:nvGraphicFramePr>
          <p:cNvPr id="5" name="Bảng 4">
            <a:extLst>
              <a:ext uri="{FF2B5EF4-FFF2-40B4-BE49-F238E27FC236}">
                <a16:creationId xmlns:a16="http://schemas.microsoft.com/office/drawing/2014/main" id="{012646FB-7625-EB2F-7AE0-9D182D1CA498}"/>
              </a:ext>
            </a:extLst>
          </p:cNvPr>
          <p:cNvGraphicFramePr>
            <a:graphicFrameLocks noGrp="1"/>
          </p:cNvGraphicFramePr>
          <p:nvPr>
            <p:extLst>
              <p:ext uri="{D42A27DB-BD31-4B8C-83A1-F6EECF244321}">
                <p14:modId xmlns:p14="http://schemas.microsoft.com/office/powerpoint/2010/main" val="3155083504"/>
              </p:ext>
            </p:extLst>
          </p:nvPr>
        </p:nvGraphicFramePr>
        <p:xfrm>
          <a:off x="1923327" y="3036667"/>
          <a:ext cx="8345346" cy="3226118"/>
        </p:xfrm>
        <a:graphic>
          <a:graphicData uri="http://schemas.openxmlformats.org/drawingml/2006/table">
            <a:tbl>
              <a:tblPr firstRow="1" bandRow="1">
                <a:tableStyleId>{7E9639D4-E3E2-4D34-9284-5A2195B3D0D7}</a:tableStyleId>
              </a:tblPr>
              <a:tblGrid>
                <a:gridCol w="4178460">
                  <a:extLst>
                    <a:ext uri="{9D8B030D-6E8A-4147-A177-3AD203B41FA5}">
                      <a16:colId xmlns:a16="http://schemas.microsoft.com/office/drawing/2014/main" val="1479581142"/>
                    </a:ext>
                  </a:extLst>
                </a:gridCol>
                <a:gridCol w="4166886">
                  <a:extLst>
                    <a:ext uri="{9D8B030D-6E8A-4147-A177-3AD203B41FA5}">
                      <a16:colId xmlns:a16="http://schemas.microsoft.com/office/drawing/2014/main" val="3115437439"/>
                    </a:ext>
                  </a:extLst>
                </a:gridCol>
              </a:tblGrid>
              <a:tr h="395739">
                <a:tc>
                  <a:txBody>
                    <a:bodyPr/>
                    <a:lstStyle/>
                    <a:p>
                      <a:pPr algn="ctr"/>
                      <a:r>
                        <a:rPr lang="vi-VN" sz="2400" dirty="0">
                          <a:latin typeface="Times New Roman" panose="02020603050405020304" pitchFamily="18" charset="0"/>
                          <a:cs typeface="Times New Roman" panose="02020603050405020304" pitchFamily="18" charset="0"/>
                        </a:rPr>
                        <a:t>Hydrocarbon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tc>
                  <a:txBody>
                    <a:bodyPr/>
                    <a:lstStyle/>
                    <a:p>
                      <a:pPr algn="ctr"/>
                      <a:r>
                        <a:rPr lang="vi-VN" sz="2400">
                          <a:latin typeface="Times New Roman" panose="02020603050405020304" pitchFamily="18" charset="0"/>
                          <a:cs typeface="Times New Roman" panose="02020603050405020304" pitchFamily="18" charset="0"/>
                        </a:rPr>
                        <a:t>Dẫn xuất của hydrocarbon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extLst>
                  <a:ext uri="{0D108BD9-81ED-4DB2-BD59-A6C34878D82A}">
                    <a16:rowId xmlns:a16="http://schemas.microsoft.com/office/drawing/2014/main" val="1441541500"/>
                  </a:ext>
                </a:extLst>
              </a:tr>
              <a:tr h="942470">
                <a:tc>
                  <a:txBody>
                    <a:bodyPr/>
                    <a:lstStyle/>
                    <a:p>
                      <a:pPr marL="0" indent="266700" algn="just">
                        <a:lnSpc>
                          <a:spcPct val="150000"/>
                        </a:lnSpc>
                      </a:pPr>
                      <a:r>
                        <a:rPr lang="vi-VN" sz="2400" b="1" dirty="0">
                          <a:solidFill>
                            <a:srgbClr val="FF0000"/>
                          </a:solidFill>
                          <a:latin typeface="Times New Roman" panose="02020603050405020304" pitchFamily="18" charset="0"/>
                          <a:cs typeface="Times New Roman" panose="02020603050405020304" pitchFamily="18" charset="0"/>
                        </a:rPr>
                        <a:t>CH</a:t>
                      </a:r>
                      <a:r>
                        <a:rPr lang="vi-VN" sz="2400" b="1" baseline="-25000" dirty="0">
                          <a:solidFill>
                            <a:srgbClr val="FF0000"/>
                          </a:solidFill>
                          <a:latin typeface="Times New Roman" panose="02020603050405020304" pitchFamily="18" charset="0"/>
                          <a:cs typeface="Times New Roman" panose="02020603050405020304" pitchFamily="18" charset="0"/>
                        </a:rPr>
                        <a:t>4</a:t>
                      </a:r>
                      <a:r>
                        <a:rPr lang="vi-VN" sz="2400" b="1" dirty="0">
                          <a:solidFill>
                            <a:srgbClr val="FF0000"/>
                          </a:solidFill>
                          <a:latin typeface="Times New Roman" panose="02020603050405020304" pitchFamily="18" charset="0"/>
                          <a:cs typeface="Times New Roman" panose="02020603050405020304" pitchFamily="18" charset="0"/>
                        </a:rPr>
                        <a:t>,</a:t>
                      </a:r>
                    </a:p>
                    <a:p>
                      <a:pPr marL="0" indent="266700" algn="just">
                        <a:lnSpc>
                          <a:spcPct val="150000"/>
                        </a:lnSpc>
                      </a:pPr>
                      <a:r>
                        <a:rPr lang="vi-VN" sz="2400" b="1" dirty="0">
                          <a:solidFill>
                            <a:srgbClr val="FF0000"/>
                          </a:solidFill>
                          <a:latin typeface="Times New Roman" panose="02020603050405020304" pitchFamily="18" charset="0"/>
                          <a:cs typeface="Times New Roman" panose="02020603050405020304" pitchFamily="18" charset="0"/>
                        </a:rPr>
                        <a:t>CH</a:t>
                      </a:r>
                      <a:r>
                        <a:rPr lang="vi-VN" sz="2400" b="1" baseline="-25000" dirty="0">
                          <a:solidFill>
                            <a:srgbClr val="FF0000"/>
                          </a:solidFill>
                          <a:latin typeface="Times New Roman" panose="02020603050405020304" pitchFamily="18" charset="0"/>
                          <a:cs typeface="Times New Roman" panose="02020603050405020304" pitchFamily="18" charset="0"/>
                        </a:rPr>
                        <a:t>2</a:t>
                      </a:r>
                      <a:r>
                        <a:rPr lang="vi-VN" sz="2400" b="1" dirty="0">
                          <a:solidFill>
                            <a:srgbClr val="FF0000"/>
                          </a:solidFill>
                          <a:latin typeface="Times New Roman" panose="02020603050405020304" pitchFamily="18" charset="0"/>
                          <a:cs typeface="Times New Roman" panose="02020603050405020304" pitchFamily="18" charset="0"/>
                        </a:rPr>
                        <a:t>=CH</a:t>
                      </a:r>
                      <a:r>
                        <a:rPr lang="vi-VN" sz="2400" b="1" baseline="-25000" dirty="0">
                          <a:solidFill>
                            <a:srgbClr val="FF0000"/>
                          </a:solidFill>
                          <a:latin typeface="Times New Roman" panose="02020603050405020304" pitchFamily="18" charset="0"/>
                          <a:cs typeface="Times New Roman" panose="02020603050405020304" pitchFamily="18" charset="0"/>
                        </a:rPr>
                        <a:t>2</a:t>
                      </a:r>
                      <a:r>
                        <a:rPr lang="vi-VN" sz="2400" b="1" dirty="0">
                          <a:solidFill>
                            <a:srgbClr val="FF0000"/>
                          </a:solidFill>
                          <a:latin typeface="Times New Roman" panose="02020603050405020304" pitchFamily="18" charset="0"/>
                          <a:cs typeface="Times New Roman" panose="02020603050405020304" pitchFamily="18" charset="0"/>
                        </a:rPr>
                        <a:t>, </a:t>
                      </a:r>
                    </a:p>
                    <a:p>
                      <a:pPr marL="0" indent="266700" algn="just">
                        <a:lnSpc>
                          <a:spcPct val="150000"/>
                        </a:lnSpc>
                      </a:pPr>
                      <a:r>
                        <a:rPr lang="vi-VN" sz="2400" b="1" dirty="0">
                          <a:solidFill>
                            <a:srgbClr val="FF0000"/>
                          </a:solidFill>
                          <a:latin typeface="Times New Roman" panose="02020603050405020304" pitchFamily="18" charset="0"/>
                          <a:cs typeface="Times New Roman" panose="02020603050405020304" pitchFamily="18" charset="0"/>
                        </a:rPr>
                        <a:t>CH</a:t>
                      </a:r>
                      <a:r>
                        <a:rPr lang="vi-VN" sz="2400" b="1" baseline="-25000"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CH</a:t>
                      </a:r>
                      <a:r>
                        <a:rPr lang="vi-VN" sz="2400" b="1" baseline="-25000" dirty="0">
                          <a:solidFill>
                            <a:srgbClr val="FF0000"/>
                          </a:solidFill>
                          <a:latin typeface="Times New Roman" panose="02020603050405020304" pitchFamily="18" charset="0"/>
                          <a:cs typeface="Times New Roman" panose="02020603050405020304" pitchFamily="18" charset="0"/>
                        </a:rPr>
                        <a:t>2</a:t>
                      </a:r>
                      <a:r>
                        <a:rPr lang="vi-VN" sz="2400" b="1" dirty="0">
                          <a:solidFill>
                            <a:srgbClr val="FF0000"/>
                          </a:solidFill>
                          <a:latin typeface="Times New Roman" panose="02020603050405020304" pitchFamily="18" charset="0"/>
                          <a:cs typeface="Times New Roman" panose="02020603050405020304" pitchFamily="18" charset="0"/>
                        </a:rPr>
                        <a:t>CH</a:t>
                      </a:r>
                      <a:r>
                        <a:rPr lang="vi-VN" sz="2400" b="1" baseline="-25000"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 </a:t>
                      </a:r>
                    </a:p>
                    <a:p>
                      <a:pPr marL="0" indent="266700" algn="just">
                        <a:lnSpc>
                          <a:spcPct val="150000"/>
                        </a:lnSpc>
                      </a:pPr>
                      <a:r>
                        <a:rPr lang="vi-VN" sz="2400" b="1" dirty="0">
                          <a:solidFill>
                            <a:srgbClr val="FF0000"/>
                          </a:solidFill>
                          <a:latin typeface="Times New Roman" panose="02020603050405020304" pitchFamily="18" charset="0"/>
                          <a:cs typeface="Times New Roman" panose="02020603050405020304" pitchFamily="18" charset="0"/>
                        </a:rPr>
                        <a:t>CH</a:t>
                      </a:r>
                      <a:r>
                        <a:rPr lang="vi-VN" sz="2400" b="1" baseline="-25000"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CH=CH</a:t>
                      </a:r>
                      <a:r>
                        <a:rPr lang="vi-VN" sz="2400" b="1" baseline="-25000" dirty="0">
                          <a:solidFill>
                            <a:srgbClr val="FF0000"/>
                          </a:solidFill>
                          <a:latin typeface="Times New Roman" panose="02020603050405020304" pitchFamily="18" charset="0"/>
                          <a:cs typeface="Times New Roman" panose="02020603050405020304" pitchFamily="18" charset="0"/>
                        </a:rPr>
                        <a:t>2</a:t>
                      </a:r>
                      <a:endParaRPr lang="vi-VN" sz="24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173038" algn="l" defTabSz="914400" rtl="0" eaLnBrk="1" fontAlgn="auto" latinLnBrk="0" hangingPunct="1">
                        <a:lnSpc>
                          <a:spcPct val="150000"/>
                        </a:lnSpc>
                        <a:spcBef>
                          <a:spcPts val="0"/>
                        </a:spcBef>
                        <a:spcAft>
                          <a:spcPts val="0"/>
                        </a:spcAft>
                        <a:buClrTx/>
                        <a:buSzTx/>
                        <a:buFontTx/>
                        <a:buNone/>
                        <a:tabLst/>
                        <a:defRPr/>
                      </a:pPr>
                      <a:r>
                        <a:rPr lang="vi-VN" sz="2400" b="1" dirty="0">
                          <a:solidFill>
                            <a:srgbClr val="FF0000"/>
                          </a:solidFill>
                          <a:latin typeface="Times New Roman" panose="02020603050405020304" pitchFamily="18" charset="0"/>
                          <a:cs typeface="Times New Roman" panose="02020603050405020304" pitchFamily="18" charset="0"/>
                        </a:rPr>
                        <a:t>CH</a:t>
                      </a:r>
                      <a:r>
                        <a:rPr lang="vi-VN" sz="2400" b="1" baseline="-25000"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Cl,</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400" b="1" dirty="0">
                          <a:solidFill>
                            <a:srgbClr val="FF0000"/>
                          </a:solidFill>
                          <a:latin typeface="Times New Roman" panose="02020603050405020304" pitchFamily="18" charset="0"/>
                          <a:cs typeface="Times New Roman" panose="02020603050405020304" pitchFamily="18" charset="0"/>
                        </a:rPr>
                        <a:t>CH</a:t>
                      </a:r>
                      <a:r>
                        <a:rPr lang="vi-VN" sz="2400" b="1" baseline="-25000"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CH</a:t>
                      </a:r>
                      <a:r>
                        <a:rPr lang="vi-VN" sz="2400" b="1" baseline="-25000" dirty="0">
                          <a:solidFill>
                            <a:srgbClr val="FF0000"/>
                          </a:solidFill>
                          <a:latin typeface="Times New Roman" panose="02020603050405020304" pitchFamily="18" charset="0"/>
                          <a:cs typeface="Times New Roman" panose="02020603050405020304" pitchFamily="18" charset="0"/>
                        </a:rPr>
                        <a:t>2</a:t>
                      </a:r>
                      <a:r>
                        <a:rPr lang="vi-VN" sz="2400" b="1" dirty="0">
                          <a:solidFill>
                            <a:srgbClr val="FF0000"/>
                          </a:solidFill>
                          <a:latin typeface="Times New Roman" panose="02020603050405020304" pitchFamily="18" charset="0"/>
                          <a:cs typeface="Times New Roman" panose="02020603050405020304" pitchFamily="18" charset="0"/>
                        </a:rPr>
                        <a:t>OH, </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400" b="1" dirty="0">
                          <a:solidFill>
                            <a:srgbClr val="FF0000"/>
                          </a:solidFill>
                          <a:latin typeface="Times New Roman" panose="02020603050405020304" pitchFamily="18" charset="0"/>
                          <a:cs typeface="Times New Roman" panose="02020603050405020304" pitchFamily="18" charset="0"/>
                        </a:rPr>
                        <a:t>CH</a:t>
                      </a:r>
                      <a:r>
                        <a:rPr lang="vi-VN" sz="2400" b="1" baseline="-25000"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COOH,</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400" b="1" dirty="0">
                          <a:solidFill>
                            <a:srgbClr val="FF0000"/>
                          </a:solidFill>
                          <a:latin typeface="Times New Roman" panose="02020603050405020304" pitchFamily="18" charset="0"/>
                          <a:cs typeface="Times New Roman" panose="02020603050405020304" pitchFamily="18" charset="0"/>
                        </a:rPr>
                        <a:t>CH</a:t>
                      </a:r>
                      <a:r>
                        <a:rPr lang="vi-VN" sz="2400" b="1" baseline="-25000"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NH</a:t>
                      </a:r>
                      <a:r>
                        <a:rPr lang="vi-VN" sz="2400" b="1" baseline="-25000" dirty="0">
                          <a:solidFill>
                            <a:srgbClr val="FF0000"/>
                          </a:solidFill>
                          <a:latin typeface="Times New Roman" panose="02020603050405020304" pitchFamily="18" charset="0"/>
                          <a:cs typeface="Times New Roman" panose="02020603050405020304" pitchFamily="18" charset="0"/>
                        </a:rPr>
                        <a:t>2</a:t>
                      </a:r>
                      <a:r>
                        <a:rPr lang="vi-VN" sz="2400" b="1" baseline="0" dirty="0">
                          <a:solidFill>
                            <a:srgbClr val="FF0000"/>
                          </a:solidFill>
                          <a:latin typeface="Times New Roman" panose="02020603050405020304" pitchFamily="18" charset="0"/>
                          <a:cs typeface="Times New Roman" panose="02020603050405020304" pitchFamily="18" charset="0"/>
                        </a:rPr>
                        <a:t>, </a:t>
                      </a:r>
                      <a:endParaRPr lang="vi-VN" sz="2400" b="1" dirty="0">
                        <a:solidFill>
                          <a:srgbClr val="FF0000"/>
                        </a:solidFill>
                        <a:latin typeface="Times New Roman" panose="02020603050405020304" pitchFamily="18" charset="0"/>
                        <a:cs typeface="Times New Roman" panose="02020603050405020304" pitchFamily="18" charset="0"/>
                      </a:endParaRP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400" b="1" dirty="0">
                          <a:solidFill>
                            <a:srgbClr val="FF0000"/>
                          </a:solidFill>
                          <a:latin typeface="Times New Roman" panose="02020603050405020304" pitchFamily="18" charset="0"/>
                          <a:cs typeface="Times New Roman" panose="02020603050405020304" pitchFamily="18" charset="0"/>
                        </a:rPr>
                        <a:t>CH</a:t>
                      </a:r>
                      <a:r>
                        <a:rPr lang="vi-VN" sz="2400" b="1" baseline="-25000"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COOCH</a:t>
                      </a:r>
                      <a:r>
                        <a:rPr lang="vi-VN" sz="2400" b="1" baseline="-25000" dirty="0">
                          <a:solidFill>
                            <a:srgbClr val="FF0000"/>
                          </a:solidFill>
                          <a:latin typeface="Times New Roman" panose="02020603050405020304" pitchFamily="18" charset="0"/>
                          <a:cs typeface="Times New Roman" panose="02020603050405020304" pitchFamily="18" charset="0"/>
                        </a:rPr>
                        <a:t>2</a:t>
                      </a:r>
                      <a:r>
                        <a:rPr lang="vi-VN" sz="2400" b="1" dirty="0">
                          <a:solidFill>
                            <a:srgbClr val="FF0000"/>
                          </a:solidFill>
                          <a:latin typeface="Times New Roman" panose="02020603050405020304" pitchFamily="18" charset="0"/>
                          <a:cs typeface="Times New Roman" panose="02020603050405020304" pitchFamily="18" charset="0"/>
                        </a:rPr>
                        <a:t>CH</a:t>
                      </a:r>
                      <a:r>
                        <a:rPr lang="vi-VN" sz="2400" b="1" baseline="-25000"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2169609"/>
                  </a:ext>
                </a:extLst>
              </a:tr>
            </a:tbl>
          </a:graphicData>
        </a:graphic>
      </p:graphicFrame>
    </p:spTree>
    <p:extLst>
      <p:ext uri="{BB962C8B-B14F-4D97-AF65-F5344CB8AC3E}">
        <p14:creationId xmlns:p14="http://schemas.microsoft.com/office/powerpoint/2010/main" val="314124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5BF505-F679-B3A4-18FE-EAAF4789A8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3390"/>
            <a:ext cx="12192001" cy="6858001"/>
          </a:xfrm>
        </p:spPr>
      </p:pic>
      <p:sp>
        <p:nvSpPr>
          <p:cNvPr id="2" name="Title 1">
            <a:extLst>
              <a:ext uri="{FF2B5EF4-FFF2-40B4-BE49-F238E27FC236}">
                <a16:creationId xmlns:a16="http://schemas.microsoft.com/office/drawing/2014/main" id="{19C88D9B-581D-8BDE-C3BF-AE4EF46742A7}"/>
              </a:ext>
            </a:extLst>
          </p:cNvPr>
          <p:cNvSpPr>
            <a:spLocks noGrp="1"/>
          </p:cNvSpPr>
          <p:nvPr>
            <p:ph type="title"/>
          </p:nvPr>
        </p:nvSpPr>
        <p:spPr>
          <a:xfrm>
            <a:off x="838199" y="719348"/>
            <a:ext cx="10515600" cy="1325563"/>
          </a:xfrm>
        </p:spPr>
        <p:txBody>
          <a:bodyPr/>
          <a:lstStyle/>
          <a:p>
            <a:pPr algn="ctr"/>
            <a:r>
              <a:rPr lang="en-US" b="1">
                <a:solidFill>
                  <a:srgbClr val="FFFF00"/>
                </a:solidFill>
                <a:latin typeface="Arial" panose="020B0604020202020204" pitchFamily="34" charset="0"/>
                <a:cs typeface="Arial" panose="020B0604020202020204" pitchFamily="34" charset="0"/>
              </a:rPr>
              <a:t>THỂ LỆ TRÒ CHƠI</a:t>
            </a:r>
          </a:p>
        </p:txBody>
      </p:sp>
      <p:sp>
        <p:nvSpPr>
          <p:cNvPr id="8" name="TextBox 7">
            <a:extLst>
              <a:ext uri="{FF2B5EF4-FFF2-40B4-BE49-F238E27FC236}">
                <a16:creationId xmlns:a16="http://schemas.microsoft.com/office/drawing/2014/main" id="{3EA8D9CD-8F61-D7DF-FE79-6BB2749D55C2}"/>
              </a:ext>
            </a:extLst>
          </p:cNvPr>
          <p:cNvSpPr txBox="1"/>
          <p:nvPr/>
        </p:nvSpPr>
        <p:spPr>
          <a:xfrm>
            <a:off x="2570947" y="2044911"/>
            <a:ext cx="6606105" cy="3600986"/>
          </a:xfrm>
          <a:prstGeom prst="rect">
            <a:avLst/>
          </a:prstGeom>
          <a:noFill/>
        </p:spPr>
        <p:txBody>
          <a:bodyPr wrap="square">
            <a:spAutoFit/>
          </a:bodyPr>
          <a:lstStyle/>
          <a:p>
            <a:pPr algn="just">
              <a:spcBef>
                <a:spcPts val="600"/>
              </a:spcBef>
              <a:spcAft>
                <a:spcPts val="600"/>
              </a:spcAft>
            </a:pPr>
            <a:r>
              <a:rPr lang="vi-VN" sz="2600">
                <a:solidFill>
                  <a:schemeClr val="bg1"/>
                </a:solidFill>
                <a:latin typeface="Arial" panose="020B0604020202020204" pitchFamily="34" charset="0"/>
                <a:cs typeface="Arial" panose="020B0604020202020204" pitchFamily="34" charset="0"/>
              </a:rPr>
              <a:t>- Chia lớp thành 2 đội chơi.</a:t>
            </a:r>
            <a:r>
              <a:rPr lang="en-US" sz="2600">
                <a:solidFill>
                  <a:schemeClr val="bg1"/>
                </a:solidFill>
                <a:latin typeface="Arial" panose="020B0604020202020204" pitchFamily="34" charset="0"/>
                <a:cs typeface="Arial" panose="020B0604020202020204" pitchFamily="34" charset="0"/>
              </a:rPr>
              <a:t> </a:t>
            </a:r>
          </a:p>
          <a:p>
            <a:pPr algn="just">
              <a:spcBef>
                <a:spcPts val="600"/>
              </a:spcBef>
              <a:spcAft>
                <a:spcPts val="600"/>
              </a:spcAft>
            </a:pPr>
            <a:r>
              <a:rPr lang="en-US" sz="2600">
                <a:solidFill>
                  <a:schemeClr val="bg1"/>
                </a:solidFill>
                <a:latin typeface="Arial" panose="020B0604020202020204" pitchFamily="34" charset="0"/>
                <a:cs typeface="Arial" panose="020B0604020202020204" pitchFamily="34" charset="0"/>
              </a:rPr>
              <a:t>- Nhiệm vụ: </a:t>
            </a:r>
            <a:r>
              <a:rPr lang="vi-VN" sz="2600">
                <a:solidFill>
                  <a:schemeClr val="bg1"/>
                </a:solidFill>
                <a:latin typeface="Arial" panose="020B0604020202020204" pitchFamily="34" charset="0"/>
                <a:cs typeface="Arial" panose="020B0604020202020204" pitchFamily="34" charset="0"/>
              </a:rPr>
              <a:t>quan sát hình mô phỏng của các chất </a:t>
            </a:r>
            <a:r>
              <a:rPr lang="en-US" sz="260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sz="2600">
                <a:solidFill>
                  <a:schemeClr val="bg1"/>
                </a:solidFill>
                <a:latin typeface="Arial" panose="020B0604020202020204" pitchFamily="34" charset="0"/>
                <a:cs typeface="Arial" panose="020B0604020202020204" pitchFamily="34" charset="0"/>
              </a:rPr>
              <a:t> </a:t>
            </a:r>
            <a:r>
              <a:rPr lang="vi-VN" sz="2600">
                <a:solidFill>
                  <a:schemeClr val="bg1"/>
                </a:solidFill>
                <a:latin typeface="Arial" panose="020B0604020202020204" pitchFamily="34" charset="0"/>
                <a:cs typeface="Arial" panose="020B0604020202020204" pitchFamily="34" charset="0"/>
              </a:rPr>
              <a:t>S</a:t>
            </a:r>
            <a:r>
              <a:rPr lang="en-US" sz="2600">
                <a:solidFill>
                  <a:schemeClr val="bg1"/>
                </a:solidFill>
                <a:latin typeface="Arial" panose="020B0604020202020204" pitchFamily="34" charset="0"/>
                <a:cs typeface="Arial" panose="020B0604020202020204" pitchFamily="34" charset="0"/>
              </a:rPr>
              <a:t>ắp xếp </a:t>
            </a:r>
            <a:r>
              <a:rPr lang="vi-VN" sz="2600">
                <a:solidFill>
                  <a:schemeClr val="bg1"/>
                </a:solidFill>
                <a:latin typeface="Arial" panose="020B0604020202020204" pitchFamily="34" charset="0"/>
                <a:cs typeface="Arial" panose="020B0604020202020204" pitchFamily="34" charset="0"/>
              </a:rPr>
              <a:t>các thẻ </a:t>
            </a:r>
            <a:r>
              <a:rPr lang="en-US" sz="2600">
                <a:solidFill>
                  <a:schemeClr val="bg1"/>
                </a:solidFill>
                <a:latin typeface="Arial" panose="020B0604020202020204" pitchFamily="34" charset="0"/>
                <a:cs typeface="Arial" panose="020B0604020202020204" pitchFamily="34" charset="0"/>
              </a:rPr>
              <a:t>vào các nhóm chất cho phù hợp</a:t>
            </a:r>
            <a:r>
              <a:rPr lang="vi-VN" sz="2600">
                <a:solidFill>
                  <a:schemeClr val="bg1"/>
                </a:solidFill>
                <a:latin typeface="Arial" panose="020B0604020202020204" pitchFamily="34" charset="0"/>
                <a:cs typeface="Arial" panose="020B0604020202020204" pitchFamily="34" charset="0"/>
              </a:rPr>
              <a:t>.</a:t>
            </a:r>
            <a:endParaRPr lang="en-US" sz="2600">
              <a:solidFill>
                <a:schemeClr val="bg1"/>
              </a:solidFill>
              <a:latin typeface="Arial" panose="020B0604020202020204" pitchFamily="34" charset="0"/>
              <a:cs typeface="Arial" panose="020B0604020202020204" pitchFamily="34" charset="0"/>
            </a:endParaRPr>
          </a:p>
          <a:p>
            <a:pPr algn="just">
              <a:spcBef>
                <a:spcPts val="600"/>
              </a:spcBef>
              <a:spcAft>
                <a:spcPts val="600"/>
              </a:spcAft>
            </a:pPr>
            <a:r>
              <a:rPr lang="en-US" sz="2600">
                <a:solidFill>
                  <a:schemeClr val="bg1"/>
                </a:solidFill>
                <a:latin typeface="Arial" panose="020B0604020202020204" pitchFamily="34" charset="0"/>
                <a:cs typeface="Arial" panose="020B0604020202020204" pitchFamily="34" charset="0"/>
              </a:rPr>
              <a:t>- </a:t>
            </a:r>
            <a:r>
              <a:rPr lang="vi-VN" sz="2600">
                <a:solidFill>
                  <a:schemeClr val="bg1"/>
                </a:solidFill>
                <a:latin typeface="Arial" panose="020B0604020202020204" pitchFamily="34" charset="0"/>
                <a:cs typeface="Arial" panose="020B0604020202020204" pitchFamily="34" charset="0"/>
              </a:rPr>
              <a:t>Nhóm nào có kết quả hoàn thành trước</a:t>
            </a:r>
            <a:r>
              <a:rPr lang="en-US" sz="2600">
                <a:solidFill>
                  <a:schemeClr val="bg1"/>
                </a:solidFill>
                <a:latin typeface="Arial" panose="020B0604020202020204" pitchFamily="34" charset="0"/>
                <a:cs typeface="Arial" panose="020B0604020202020204" pitchFamily="34" charset="0"/>
              </a:rPr>
              <a:t> sẽ được trả lời, nếu</a:t>
            </a:r>
            <a:r>
              <a:rPr lang="vi-VN" sz="2600">
                <a:solidFill>
                  <a:schemeClr val="bg1"/>
                </a:solidFill>
                <a:latin typeface="Arial" panose="020B0604020202020204" pitchFamily="34" charset="0"/>
                <a:cs typeface="Arial" panose="020B0604020202020204" pitchFamily="34" charset="0"/>
              </a:rPr>
              <a:t> chính xác sẽ là nhóm chiến thắng.</a:t>
            </a:r>
            <a:r>
              <a:rPr lang="en-US" sz="2600">
                <a:solidFill>
                  <a:schemeClr val="bg1"/>
                </a:solidFill>
                <a:latin typeface="Arial" panose="020B0604020202020204" pitchFamily="34" charset="0"/>
                <a:cs typeface="Arial" panose="020B0604020202020204" pitchFamily="34" charset="0"/>
              </a:rPr>
              <a:t> Nếu sai, cơ hội sẽ dành cho nhóm còn lại.</a:t>
            </a:r>
          </a:p>
        </p:txBody>
      </p:sp>
      <p:sp>
        <p:nvSpPr>
          <p:cNvPr id="3" name="Rectangle 2">
            <a:extLst>
              <a:ext uri="{FF2B5EF4-FFF2-40B4-BE49-F238E27FC236}">
                <a16:creationId xmlns:a16="http://schemas.microsoft.com/office/drawing/2014/main" id="{8D9D467E-F5EC-1346-F3E2-85BF4CB1E712}"/>
              </a:ext>
            </a:extLst>
          </p:cNvPr>
          <p:cNvSpPr/>
          <p:nvPr/>
        </p:nvSpPr>
        <p:spPr>
          <a:xfrm>
            <a:off x="0" y="-1735"/>
            <a:ext cx="12192000" cy="71202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Arial" panose="020B0604020202020204" pitchFamily="34" charset="0"/>
                <a:cs typeface="Arial" panose="020B0604020202020204" pitchFamily="34" charset="0"/>
              </a:rPr>
              <a:t>Hoạt động 1: KHỞI ĐỘNG</a:t>
            </a:r>
          </a:p>
        </p:txBody>
      </p:sp>
    </p:spTree>
    <p:extLst>
      <p:ext uri="{BB962C8B-B14F-4D97-AF65-F5344CB8AC3E}">
        <p14:creationId xmlns:p14="http://schemas.microsoft.com/office/powerpoint/2010/main" val="3542953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1E8B71-239A-B40A-BAD7-BF64A31E7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DB53AD42-8646-0C40-896D-5D6DF82E91B2}"/>
              </a:ext>
            </a:extLst>
          </p:cNvPr>
          <p:cNvSpPr>
            <a:spLocks noGrp="1"/>
          </p:cNvSpPr>
          <p:nvPr>
            <p:ph type="ctrTitle"/>
          </p:nvPr>
        </p:nvSpPr>
        <p:spPr>
          <a:xfrm>
            <a:off x="1691089" y="2358567"/>
            <a:ext cx="6477919" cy="1069994"/>
          </a:xfrm>
        </p:spPr>
        <p:txBody>
          <a:bodyPr/>
          <a:lstStyle/>
          <a:p>
            <a:r>
              <a:rPr lang="en-US" b="1">
                <a:solidFill>
                  <a:srgbClr val="FF0000"/>
                </a:solidFill>
              </a:rPr>
              <a:t>Hoạt động 3</a:t>
            </a:r>
          </a:p>
        </p:txBody>
      </p:sp>
      <p:sp>
        <p:nvSpPr>
          <p:cNvPr id="3" name="Subtitle 2">
            <a:extLst>
              <a:ext uri="{FF2B5EF4-FFF2-40B4-BE49-F238E27FC236}">
                <a16:creationId xmlns:a16="http://schemas.microsoft.com/office/drawing/2014/main" id="{4E7A0A4B-EB5A-CCC3-4FA5-4EEF6441072E}"/>
              </a:ext>
            </a:extLst>
          </p:cNvPr>
          <p:cNvSpPr>
            <a:spLocks noGrp="1"/>
          </p:cNvSpPr>
          <p:nvPr>
            <p:ph type="subTitle" idx="1"/>
          </p:nvPr>
        </p:nvSpPr>
        <p:spPr>
          <a:xfrm>
            <a:off x="1883885" y="3640636"/>
            <a:ext cx="6092328" cy="1911865"/>
          </a:xfrm>
        </p:spPr>
        <p:txBody>
          <a:bodyPr>
            <a:normAutofit fontScale="92500"/>
          </a:bodyPr>
          <a:lstStyle/>
          <a:p>
            <a:pPr>
              <a:spcBef>
                <a:spcPts val="1200"/>
              </a:spcBef>
              <a:spcAft>
                <a:spcPts val="1200"/>
              </a:spcAft>
            </a:pPr>
            <a:r>
              <a:rPr lang="en-US" sz="8800">
                <a:solidFill>
                  <a:srgbClr val="0000CC"/>
                </a:solidFill>
                <a:latin typeface="Arial" panose="020B0604020202020204" pitchFamily="34" charset="0"/>
                <a:cs typeface="Arial" panose="020B0604020202020204" pitchFamily="34" charset="0"/>
              </a:rPr>
              <a:t>LUYỆN TẬP</a:t>
            </a:r>
          </a:p>
        </p:txBody>
      </p:sp>
    </p:spTree>
    <p:extLst>
      <p:ext uri="{BB962C8B-B14F-4D97-AF65-F5344CB8AC3E}">
        <p14:creationId xmlns:p14="http://schemas.microsoft.com/office/powerpoint/2010/main" val="161964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696720" y="814491"/>
            <a:ext cx="8798560" cy="4804970"/>
          </a:xfrm>
          <a:prstGeom prst="rect">
            <a:avLst/>
          </a:prstGeom>
          <a:noFill/>
        </p:spPr>
        <p:txBody>
          <a:bodyPr wrap="square">
            <a:spAutoFit/>
          </a:bodyPr>
          <a:lstStyle/>
          <a:p>
            <a:pPr algn="just">
              <a:lnSpc>
                <a:spcPct val="150000"/>
              </a:lnSpc>
            </a:pPr>
            <a:r>
              <a:rPr lang="vi-VN" sz="2300" b="1" dirty="0">
                <a:solidFill>
                  <a:srgbClr val="FF0000"/>
                </a:solidFill>
              </a:rPr>
              <a:t>Câu 1. Trong số các chất sau, chất nào là chất hữu cơ?</a:t>
            </a:r>
          </a:p>
          <a:p>
            <a:pPr algn="just">
              <a:lnSpc>
                <a:spcPct val="150000"/>
              </a:lnSpc>
            </a:pPr>
            <a:r>
              <a:rPr lang="vi-VN" sz="2300" b="1" dirty="0"/>
              <a:t>	A. CO.		B. HCN.</a:t>
            </a:r>
            <a:r>
              <a:rPr lang="en-US" sz="2300" b="1" dirty="0"/>
              <a:t>  </a:t>
            </a:r>
            <a:r>
              <a:rPr lang="vi-VN" sz="2300" b="1" dirty="0"/>
              <a:t>C. (NH</a:t>
            </a:r>
            <a:r>
              <a:rPr lang="vi-VN" sz="2300" b="1" baseline="-25000" dirty="0"/>
              <a:t>2</a:t>
            </a:r>
            <a:r>
              <a:rPr lang="vi-VN" sz="2300" b="1" dirty="0"/>
              <a:t>)</a:t>
            </a:r>
            <a:r>
              <a:rPr lang="vi-VN" sz="2300" b="1" baseline="-25000" dirty="0"/>
              <a:t>2</a:t>
            </a:r>
            <a:r>
              <a:rPr lang="vi-VN" sz="2300" b="1" dirty="0"/>
              <a:t>CO.</a:t>
            </a:r>
            <a:r>
              <a:rPr lang="en-US" sz="2300" b="1" dirty="0"/>
              <a:t>        </a:t>
            </a:r>
            <a:r>
              <a:rPr lang="vi-VN" sz="2300" b="1" dirty="0"/>
              <a:t>D. Na</a:t>
            </a:r>
            <a:r>
              <a:rPr lang="vi-VN" sz="2300" b="1" baseline="-25000" dirty="0"/>
              <a:t>2</a:t>
            </a:r>
            <a:r>
              <a:rPr lang="vi-VN" sz="2300" b="1" dirty="0"/>
              <a:t>CO</a:t>
            </a:r>
            <a:r>
              <a:rPr lang="vi-VN" sz="2300" b="1" baseline="-25000" dirty="0"/>
              <a:t>3</a:t>
            </a:r>
            <a:r>
              <a:rPr lang="vi-VN" sz="2300" b="1" dirty="0"/>
              <a:t>.</a:t>
            </a:r>
          </a:p>
          <a:p>
            <a:pPr algn="just">
              <a:lnSpc>
                <a:spcPct val="150000"/>
              </a:lnSpc>
            </a:pPr>
            <a:r>
              <a:rPr lang="vi-VN" sz="2300" b="1" dirty="0">
                <a:solidFill>
                  <a:srgbClr val="FF0000"/>
                </a:solidFill>
              </a:rPr>
              <a:t>Câu 2. Chọn phát biểu đúng trong các phát biểu sau:</a:t>
            </a:r>
          </a:p>
          <a:p>
            <a:pPr algn="just">
              <a:lnSpc>
                <a:spcPct val="150000"/>
              </a:lnSpc>
            </a:pPr>
            <a:r>
              <a:rPr lang="vi-VN" sz="2300" b="1" dirty="0"/>
              <a:t>	A. Các chất có trong tự nhiên đều là hợp chất hữu cơ.</a:t>
            </a:r>
          </a:p>
          <a:p>
            <a:pPr algn="just">
              <a:lnSpc>
                <a:spcPct val="150000"/>
              </a:lnSpc>
            </a:pPr>
            <a:r>
              <a:rPr lang="vi-VN" sz="2300" b="1" dirty="0"/>
              <a:t>	B. Các chất hữu cơ có cả ở bên trong và bên ngoài cơ thể sống.</a:t>
            </a:r>
          </a:p>
          <a:p>
            <a:pPr algn="just">
              <a:lnSpc>
                <a:spcPct val="150000"/>
              </a:lnSpc>
            </a:pPr>
            <a:r>
              <a:rPr lang="vi-VN" sz="2300" b="1" dirty="0"/>
              <a:t>	C. Các chất có trong cơ thể sống đều là chất hữu cơ.</a:t>
            </a:r>
          </a:p>
          <a:p>
            <a:pPr algn="just">
              <a:lnSpc>
                <a:spcPct val="150000"/>
              </a:lnSpc>
            </a:pPr>
            <a:r>
              <a:rPr lang="vi-VN" sz="2300" b="1" dirty="0"/>
              <a:t>	D. Các hợp chất của nguyên tố </a:t>
            </a:r>
            <a:r>
              <a:rPr lang="vi-VN" sz="2300" b="1" dirty="0" err="1"/>
              <a:t>carbon</a:t>
            </a:r>
            <a:r>
              <a:rPr lang="vi-VN" sz="2300" b="1" dirty="0"/>
              <a:t> đều là chất hữu cơ.</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696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8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11261" y="-11635"/>
            <a:ext cx="1575716" cy="826126"/>
          </a:xfrm>
          <a:prstGeom prst="rect">
            <a:avLst/>
          </a:prstGeom>
        </p:spPr>
      </p:pic>
      <p:sp>
        <p:nvSpPr>
          <p:cNvPr id="7" name="Hình Bầu dục 6">
            <a:extLst>
              <a:ext uri="{FF2B5EF4-FFF2-40B4-BE49-F238E27FC236}">
                <a16:creationId xmlns:a16="http://schemas.microsoft.com/office/drawing/2014/main" id="{BA599F1E-D3A2-8EE1-6FE3-924813DF6215}"/>
              </a:ext>
            </a:extLst>
          </p:cNvPr>
          <p:cNvSpPr/>
          <p:nvPr/>
        </p:nvSpPr>
        <p:spPr>
          <a:xfrm>
            <a:off x="4507293" y="1508924"/>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ình Bầu dục 7">
            <a:extLst>
              <a:ext uri="{FF2B5EF4-FFF2-40B4-BE49-F238E27FC236}">
                <a16:creationId xmlns:a16="http://schemas.microsoft.com/office/drawing/2014/main" id="{02EC36DE-85BC-5AD4-9030-6576CE87E69D}"/>
              </a:ext>
            </a:extLst>
          </p:cNvPr>
          <p:cNvSpPr/>
          <p:nvPr/>
        </p:nvSpPr>
        <p:spPr>
          <a:xfrm>
            <a:off x="2705840" y="3091259"/>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070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696720" y="814492"/>
            <a:ext cx="8798560" cy="4804970"/>
          </a:xfrm>
          <a:prstGeom prst="rect">
            <a:avLst/>
          </a:prstGeom>
          <a:noFill/>
        </p:spPr>
        <p:txBody>
          <a:bodyPr wrap="square">
            <a:spAutoFit/>
          </a:bodyPr>
          <a:lstStyle/>
          <a:p>
            <a:pPr algn="just">
              <a:lnSpc>
                <a:spcPct val="150000"/>
              </a:lnSpc>
            </a:pPr>
            <a:r>
              <a:rPr lang="vi-VN" sz="2300" b="1" dirty="0">
                <a:solidFill>
                  <a:srgbClr val="FF0000"/>
                </a:solidFill>
              </a:rPr>
              <a:t>Câu 3. Trong phân tử CCI</a:t>
            </a:r>
            <a:r>
              <a:rPr lang="vi-VN" sz="2300" b="1" baseline="-25000" dirty="0">
                <a:solidFill>
                  <a:srgbClr val="FF0000"/>
                </a:solidFill>
              </a:rPr>
              <a:t>3</a:t>
            </a:r>
            <a:r>
              <a:rPr lang="vi-VN" sz="2300" b="1" dirty="0">
                <a:solidFill>
                  <a:srgbClr val="FF0000"/>
                </a:solidFill>
              </a:rPr>
              <a:t> có mấy liên kết đơn?</a:t>
            </a:r>
          </a:p>
          <a:p>
            <a:pPr algn="just">
              <a:lnSpc>
                <a:spcPct val="150000"/>
              </a:lnSpc>
            </a:pPr>
            <a:r>
              <a:rPr lang="vi-VN" sz="2300" b="1" dirty="0">
                <a:solidFill>
                  <a:srgbClr val="FF0000"/>
                </a:solidFill>
              </a:rPr>
              <a:t>	</a:t>
            </a:r>
            <a:r>
              <a:rPr lang="vi-VN" sz="2300" b="1" dirty="0"/>
              <a:t>A. 1.		B. 2.			C. 3.		D. 4.</a:t>
            </a:r>
          </a:p>
          <a:p>
            <a:pPr algn="just">
              <a:lnSpc>
                <a:spcPct val="150000"/>
              </a:lnSpc>
            </a:pPr>
            <a:r>
              <a:rPr lang="vi-VN" sz="2300" b="1" dirty="0">
                <a:solidFill>
                  <a:srgbClr val="FF0000"/>
                </a:solidFill>
              </a:rPr>
              <a:t>Câu 4. Một bạn học sinh nhận xét về khí </a:t>
            </a:r>
            <a:r>
              <a:rPr lang="vi-VN" sz="2300" b="1" dirty="0" err="1">
                <a:solidFill>
                  <a:srgbClr val="FF0000"/>
                </a:solidFill>
              </a:rPr>
              <a:t>methane</a:t>
            </a:r>
            <a:r>
              <a:rPr lang="vi-VN" sz="2300" b="1" dirty="0">
                <a:solidFill>
                  <a:srgbClr val="FF0000"/>
                </a:solidFill>
              </a:rPr>
              <a:t> như sau:</a:t>
            </a:r>
          </a:p>
          <a:p>
            <a:pPr algn="just">
              <a:lnSpc>
                <a:spcPct val="150000"/>
              </a:lnSpc>
            </a:pPr>
            <a:r>
              <a:rPr lang="vi-VN" sz="2300" b="1" dirty="0"/>
              <a:t>	a) </a:t>
            </a:r>
            <a:r>
              <a:rPr lang="vi-VN" sz="2300" b="1" dirty="0" err="1"/>
              <a:t>Methane</a:t>
            </a:r>
            <a:r>
              <a:rPr lang="vi-VN" sz="2300" b="1" dirty="0"/>
              <a:t> là hợp chất hữu cơ.</a:t>
            </a:r>
          </a:p>
          <a:p>
            <a:pPr algn="just">
              <a:lnSpc>
                <a:spcPct val="150000"/>
              </a:lnSpc>
            </a:pPr>
            <a:r>
              <a:rPr lang="vi-VN" sz="2300" b="1" dirty="0"/>
              <a:t>	b) </a:t>
            </a:r>
            <a:r>
              <a:rPr lang="vi-VN" sz="2300" b="1" dirty="0" err="1"/>
              <a:t>Methane</a:t>
            </a:r>
            <a:r>
              <a:rPr lang="vi-VN" sz="2300" b="1" dirty="0"/>
              <a:t> là dẫn xuất của </a:t>
            </a:r>
            <a:r>
              <a:rPr lang="vi-VN" sz="2300" b="1" dirty="0" err="1"/>
              <a:t>hydrocarbon</a:t>
            </a:r>
            <a:r>
              <a:rPr lang="vi-VN" sz="2300" b="1" dirty="0"/>
              <a:t>.</a:t>
            </a:r>
          </a:p>
          <a:p>
            <a:pPr algn="just">
              <a:lnSpc>
                <a:spcPct val="150000"/>
              </a:lnSpc>
            </a:pPr>
            <a:r>
              <a:rPr lang="vi-VN" sz="2300" b="1" dirty="0"/>
              <a:t>	c) </a:t>
            </a:r>
            <a:r>
              <a:rPr lang="vi-VN" sz="2300" b="1" dirty="0" err="1"/>
              <a:t>Methane</a:t>
            </a:r>
            <a:r>
              <a:rPr lang="vi-VN" sz="2300" b="1" dirty="0"/>
              <a:t> có 4 liên kết đơn trong phân tử.</a:t>
            </a:r>
          </a:p>
          <a:p>
            <a:pPr algn="just">
              <a:lnSpc>
                <a:spcPct val="150000"/>
              </a:lnSpc>
            </a:pPr>
            <a:r>
              <a:rPr lang="vi-VN" sz="2300" b="1" dirty="0"/>
              <a:t>	d) </a:t>
            </a:r>
            <a:r>
              <a:rPr lang="vi-VN" sz="2300" b="1" dirty="0" err="1"/>
              <a:t>Methane</a:t>
            </a:r>
            <a:r>
              <a:rPr lang="vi-VN" sz="2300" b="1" dirty="0"/>
              <a:t> có một CTCT duy nhất.</a:t>
            </a:r>
          </a:p>
          <a:p>
            <a:pPr algn="just">
              <a:lnSpc>
                <a:spcPct val="150000"/>
              </a:lnSpc>
            </a:pPr>
            <a:r>
              <a:rPr lang="vi-VN" sz="2300" b="1" dirty="0">
                <a:solidFill>
                  <a:srgbClr val="FF0000"/>
                </a:solidFill>
              </a:rPr>
              <a:t>Trong các câu nhận xét trên, số câu đúng là</a:t>
            </a:r>
          </a:p>
          <a:p>
            <a:pPr algn="just">
              <a:lnSpc>
                <a:spcPct val="150000"/>
              </a:lnSpc>
            </a:pPr>
            <a:r>
              <a:rPr lang="vi-VN" sz="2300" b="1" dirty="0">
                <a:solidFill>
                  <a:srgbClr val="FF0000"/>
                </a:solidFill>
              </a:rPr>
              <a:t>	</a:t>
            </a:r>
            <a:r>
              <a:rPr lang="vi-VN" sz="2300" b="1" dirty="0"/>
              <a:t>A. 1.			B. 2.		C. 3.		D. 4.</a:t>
            </a:r>
            <a:endParaRPr lang="vi-VN" sz="2300" dirty="0"/>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696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8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11261" y="-11635"/>
            <a:ext cx="1575716" cy="826126"/>
          </a:xfrm>
          <a:prstGeom prst="rect">
            <a:avLst/>
          </a:prstGeom>
        </p:spPr>
      </p:pic>
      <p:sp>
        <p:nvSpPr>
          <p:cNvPr id="2" name="Hình Bầu dục 1">
            <a:extLst>
              <a:ext uri="{FF2B5EF4-FFF2-40B4-BE49-F238E27FC236}">
                <a16:creationId xmlns:a16="http://schemas.microsoft.com/office/drawing/2014/main" id="{ABF18C2A-F22A-93EA-0104-43D9C3C3CBBA}"/>
              </a:ext>
            </a:extLst>
          </p:cNvPr>
          <p:cNvSpPr/>
          <p:nvPr/>
        </p:nvSpPr>
        <p:spPr>
          <a:xfrm>
            <a:off x="7247360" y="1506385"/>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E9E0FA2B-2F00-4A9E-B435-A5172D16247C}"/>
              </a:ext>
            </a:extLst>
          </p:cNvPr>
          <p:cNvSpPr/>
          <p:nvPr/>
        </p:nvSpPr>
        <p:spPr>
          <a:xfrm>
            <a:off x="5394705" y="5169961"/>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4189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696720" y="814491"/>
            <a:ext cx="8798560" cy="4435830"/>
          </a:xfrm>
          <a:prstGeom prst="rect">
            <a:avLst/>
          </a:prstGeom>
          <a:noFill/>
        </p:spPr>
        <p:txBody>
          <a:bodyPr wrap="square">
            <a:spAutoFit/>
          </a:bodyPr>
          <a:lstStyle/>
          <a:p>
            <a:pPr algn="just">
              <a:lnSpc>
                <a:spcPct val="150000"/>
              </a:lnSpc>
            </a:pP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hợp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hữu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a:latin typeface="Times New Roman" panose="02020603050405020304" pitchFamily="18" charset="0"/>
                <a:cs typeface="Times New Roman" panose="02020603050405020304" pitchFamily="18" charset="0"/>
              </a:rPr>
              <a:t>? </a:t>
            </a:r>
          </a:p>
          <a:p>
            <a:pPr algn="just">
              <a:lnSpc>
                <a:spcPct val="150000"/>
              </a:lnSpc>
            </a:pPr>
            <a:r>
              <a:rPr lang="en-US" sz="3200" b="1">
                <a:latin typeface="Times New Roman" panose="02020603050405020304" pitchFamily="18" charset="0"/>
                <a:cs typeface="Times New Roman" panose="02020603050405020304" pitchFamily="18" charset="0"/>
              </a:rPr>
              <a:t>Cho </a:t>
            </a:r>
            <a:r>
              <a:rPr lang="en-US" sz="3200" b="1" dirty="0" err="1">
                <a:latin typeface="Times New Roman" panose="02020603050405020304" pitchFamily="18" charset="0"/>
                <a:cs typeface="Times New Roman" panose="02020603050405020304" pitchFamily="18" charset="0"/>
              </a:rPr>
              <a:t>ví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a:t>
            </a:r>
            <a:r>
              <a:rPr lang="en-US" sz="3200" b="1" dirty="0">
                <a:latin typeface="Times New Roman" panose="02020603050405020304" pitchFamily="18" charset="0"/>
                <a:cs typeface="Times New Roman" panose="02020603050405020304" pitchFamily="18" charset="0"/>
              </a:rPr>
              <a:t>?</a:t>
            </a:r>
          </a:p>
          <a:p>
            <a:pPr algn="just">
              <a:lnSpc>
                <a:spcPct val="150000"/>
              </a:lnSpc>
            </a:pP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2:</a:t>
            </a:r>
            <a:r>
              <a:rPr lang="vi-VN" sz="3200" b="1" dirty="0">
                <a:latin typeface="Times New Roman" panose="02020603050405020304" pitchFamily="18" charset="0"/>
                <a:cs typeface="Times New Roman" panose="02020603050405020304" pitchFamily="18" charset="0"/>
              </a:rPr>
              <a:t>Cho các hợp chất sau: CH</a:t>
            </a:r>
            <a:r>
              <a:rPr lang="vi-VN" sz="3200" b="1" baseline="-25000" dirty="0">
                <a:latin typeface="Times New Roman" panose="02020603050405020304" pitchFamily="18" charset="0"/>
                <a:cs typeface="Times New Roman" panose="02020603050405020304" pitchFamily="18" charset="0"/>
              </a:rPr>
              <a:t>4</a:t>
            </a:r>
            <a:r>
              <a:rPr lang="vi-VN" sz="3200" b="1" dirty="0">
                <a:latin typeface="Times New Roman" panose="02020603050405020304" pitchFamily="18" charset="0"/>
                <a:cs typeface="Times New Roman" panose="02020603050405020304" pitchFamily="18" charset="0"/>
              </a:rPr>
              <a:t>, CO</a:t>
            </a:r>
            <a:r>
              <a:rPr lang="vi-VN" sz="3200" b="1" baseline="-25000" dirty="0">
                <a:latin typeface="Times New Roman" panose="02020603050405020304" pitchFamily="18" charset="0"/>
                <a:cs typeface="Times New Roman" panose="02020603050405020304" pitchFamily="18" charset="0"/>
              </a:rPr>
              <a:t>2</a:t>
            </a:r>
            <a:r>
              <a:rPr lang="vi-VN" sz="3200" b="1" dirty="0">
                <a:latin typeface="Times New Roman" panose="02020603050405020304" pitchFamily="18" charset="0"/>
                <a:cs typeface="Times New Roman" panose="02020603050405020304" pitchFamily="18" charset="0"/>
              </a:rPr>
              <a:t>, H</a:t>
            </a:r>
            <a:r>
              <a:rPr lang="vi-VN" sz="3200" b="1" baseline="-25000" dirty="0">
                <a:latin typeface="Times New Roman" panose="02020603050405020304" pitchFamily="18" charset="0"/>
                <a:cs typeface="Times New Roman" panose="02020603050405020304" pitchFamily="18" charset="0"/>
              </a:rPr>
              <a:t>2</a:t>
            </a:r>
            <a:r>
              <a:rPr lang="vi-VN" sz="3200" b="1" dirty="0">
                <a:latin typeface="Times New Roman" panose="02020603050405020304" pitchFamily="18" charset="0"/>
                <a:cs typeface="Times New Roman" panose="02020603050405020304" pitchFamily="18" charset="0"/>
              </a:rPr>
              <a:t>CO</a:t>
            </a:r>
            <a:r>
              <a:rPr lang="vi-VN" sz="3200" b="1" baseline="-25000" dirty="0">
                <a:latin typeface="Times New Roman" panose="02020603050405020304" pitchFamily="18" charset="0"/>
                <a:cs typeface="Times New Roman" panose="02020603050405020304" pitchFamily="18" charset="0"/>
              </a:rPr>
              <a:t>3</a:t>
            </a:r>
            <a:r>
              <a:rPr lang="vi-VN" sz="3200" b="1" dirty="0">
                <a:latin typeface="Times New Roman" panose="02020603050405020304" pitchFamily="18" charset="0"/>
                <a:cs typeface="Times New Roman" panose="02020603050405020304" pitchFamily="18" charset="0"/>
              </a:rPr>
              <a:t>, HCOOH, C</a:t>
            </a:r>
            <a:r>
              <a:rPr lang="vi-VN" sz="3200" b="1" baseline="-25000" dirty="0">
                <a:latin typeface="Times New Roman" panose="02020603050405020304" pitchFamily="18" charset="0"/>
                <a:cs typeface="Times New Roman" panose="02020603050405020304" pitchFamily="18" charset="0"/>
              </a:rPr>
              <a:t>12</a:t>
            </a:r>
            <a:r>
              <a:rPr lang="vi-VN" sz="3200" b="1" dirty="0">
                <a:latin typeface="Times New Roman" panose="02020603050405020304" pitchFamily="18" charset="0"/>
                <a:cs typeface="Times New Roman" panose="02020603050405020304" pitchFamily="18" charset="0"/>
              </a:rPr>
              <a:t>H</a:t>
            </a:r>
            <a:r>
              <a:rPr lang="vi-VN" sz="3200" b="1" baseline="-25000" dirty="0">
                <a:latin typeface="Times New Roman" panose="02020603050405020304" pitchFamily="18" charset="0"/>
                <a:cs typeface="Times New Roman" panose="02020603050405020304" pitchFamily="18" charset="0"/>
              </a:rPr>
              <a:t>22</a:t>
            </a:r>
            <a:r>
              <a:rPr lang="vi-VN" sz="3200" b="1" dirty="0">
                <a:latin typeface="Times New Roman" panose="02020603050405020304" pitchFamily="18" charset="0"/>
                <a:cs typeface="Times New Roman" panose="02020603050405020304" pitchFamily="18" charset="0"/>
              </a:rPr>
              <a:t>O</a:t>
            </a:r>
            <a:r>
              <a:rPr lang="vi-VN" sz="3200" b="1" baseline="-25000" dirty="0">
                <a:latin typeface="Times New Roman" panose="02020603050405020304" pitchFamily="18" charset="0"/>
                <a:cs typeface="Times New Roman" panose="02020603050405020304" pitchFamily="18" charset="0"/>
              </a:rPr>
              <a:t>11</a:t>
            </a:r>
            <a:r>
              <a:rPr lang="vi-VN" sz="3200" b="1" dirty="0">
                <a:latin typeface="Times New Roman" panose="02020603050405020304" pitchFamily="18" charset="0"/>
                <a:cs typeface="Times New Roman" panose="02020603050405020304" pitchFamily="18" charset="0"/>
              </a:rPr>
              <a:t>, (NH</a:t>
            </a:r>
            <a:r>
              <a:rPr lang="vi-VN" sz="3200" b="1" baseline="-25000" dirty="0">
                <a:latin typeface="Times New Roman" panose="02020603050405020304" pitchFamily="18" charset="0"/>
                <a:cs typeface="Times New Roman" panose="02020603050405020304" pitchFamily="18" charset="0"/>
              </a:rPr>
              <a:t>4</a:t>
            </a:r>
            <a:r>
              <a:rPr lang="vi-VN" sz="3200" b="1" dirty="0">
                <a:latin typeface="Times New Roman" panose="02020603050405020304" pitchFamily="18" charset="0"/>
                <a:cs typeface="Times New Roman" panose="02020603050405020304" pitchFamily="18" charset="0"/>
              </a:rPr>
              <a:t>)</a:t>
            </a:r>
            <a:r>
              <a:rPr lang="vi-VN" sz="3200" b="1" baseline="-25000" dirty="0">
                <a:latin typeface="Times New Roman" panose="02020603050405020304" pitchFamily="18" charset="0"/>
                <a:cs typeface="Times New Roman" panose="02020603050405020304" pitchFamily="18" charset="0"/>
              </a:rPr>
              <a:t>2</a:t>
            </a:r>
            <a:r>
              <a:rPr lang="vi-VN" sz="3200" b="1" dirty="0">
                <a:latin typeface="Times New Roman" panose="02020603050405020304" pitchFamily="18" charset="0"/>
                <a:cs typeface="Times New Roman" panose="02020603050405020304" pitchFamily="18" charset="0"/>
              </a:rPr>
              <a:t>CO</a:t>
            </a:r>
            <a:r>
              <a:rPr lang="vi-VN" sz="3200" b="1" baseline="-25000" dirty="0">
                <a:latin typeface="Times New Roman" panose="02020603050405020304" pitchFamily="18" charset="0"/>
                <a:cs typeface="Times New Roman" panose="02020603050405020304" pitchFamily="18" charset="0"/>
              </a:rPr>
              <a:t>3</a:t>
            </a:r>
            <a:r>
              <a:rPr lang="vi-VN" sz="3200" b="1" dirty="0">
                <a:latin typeface="Times New Roman" panose="02020603050405020304" pitchFamily="18" charset="0"/>
                <a:cs typeface="Times New Roman" panose="02020603050405020304" pitchFamily="18" charset="0"/>
              </a:rPr>
              <a:t>, CH</a:t>
            </a:r>
            <a:r>
              <a:rPr lang="vi-VN" sz="3200" b="1" baseline="-25000" dirty="0">
                <a:latin typeface="Times New Roman" panose="02020603050405020304" pitchFamily="18" charset="0"/>
                <a:cs typeface="Times New Roman" panose="02020603050405020304" pitchFamily="18" charset="0"/>
              </a:rPr>
              <a:t>3</a:t>
            </a:r>
            <a:r>
              <a:rPr lang="vi-VN" sz="3200" b="1" dirty="0">
                <a:latin typeface="Times New Roman" panose="02020603050405020304" pitchFamily="18" charset="0"/>
                <a:cs typeface="Times New Roman" panose="02020603050405020304" pitchFamily="18" charset="0"/>
              </a:rPr>
              <a:t>OH. </a:t>
            </a:r>
            <a:endParaRPr lang="en-US" sz="3200" b="1" dirty="0">
              <a:latin typeface="Times New Roman" panose="02020603050405020304" pitchFamily="18" charset="0"/>
              <a:cs typeface="Times New Roman" panose="02020603050405020304" pitchFamily="18" charset="0"/>
            </a:endParaRPr>
          </a:p>
          <a:p>
            <a:pPr algn="just">
              <a:lnSpc>
                <a:spcPct val="150000"/>
              </a:lnSpc>
            </a:pPr>
            <a:r>
              <a:rPr lang="vi-VN" sz="3200" b="1" dirty="0">
                <a:latin typeface="Times New Roman" panose="02020603050405020304" pitchFamily="18" charset="0"/>
                <a:cs typeface="Times New Roman" panose="02020603050405020304" pitchFamily="18" charset="0"/>
              </a:rPr>
              <a:t>Hãy sắp xếp chúng 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vi-VN" sz="3200" b="1" dirty="0">
                <a:latin typeface="Times New Roman" panose="02020603050405020304" pitchFamily="18" charset="0"/>
                <a:cs typeface="Times New Roman" panose="02020603050405020304" pitchFamily="18" charset="0"/>
              </a:rPr>
              <a:t> nhóm: chất vô cơ</a:t>
            </a:r>
            <a:r>
              <a:rPr lang="en-US" sz="3200" b="1" dirty="0">
                <a:latin typeface="Times New Roman" panose="02020603050405020304" pitchFamily="18" charset="0"/>
                <a:cs typeface="Times New Roman" panose="02020603050405020304" pitchFamily="18" charset="0"/>
              </a:rPr>
              <a:t>, hydrocarbon, </a:t>
            </a:r>
            <a:r>
              <a:rPr lang="en-US" sz="3200" b="1" dirty="0" err="1">
                <a:latin typeface="Times New Roman" panose="02020603050405020304" pitchFamily="18" charset="0"/>
                <a:cs typeface="Times New Roman" panose="02020603050405020304" pitchFamily="18" charset="0"/>
              </a:rPr>
              <a:t>dẫn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hydrocarbon</a:t>
            </a:r>
            <a:r>
              <a:rPr lang="vi-VN" sz="3200" b="1" dirty="0">
                <a:latin typeface="Times New Roman" panose="02020603050405020304" pitchFamily="18" charset="0"/>
                <a:cs typeface="Times New Roman" panose="02020603050405020304" pitchFamily="18" charset="0"/>
              </a:rPr>
              <a:t>.</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8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11261" y="-11635"/>
            <a:ext cx="1575716" cy="826126"/>
          </a:xfrm>
          <a:prstGeom prst="rect">
            <a:avLst/>
          </a:prstGeom>
        </p:spPr>
      </p:pic>
    </p:spTree>
    <p:extLst>
      <p:ext uri="{BB962C8B-B14F-4D97-AF65-F5344CB8AC3E}">
        <p14:creationId xmlns:p14="http://schemas.microsoft.com/office/powerpoint/2010/main" val="342311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696720" y="814492"/>
            <a:ext cx="8798560" cy="3743141"/>
          </a:xfrm>
          <a:prstGeom prst="rect">
            <a:avLst/>
          </a:prstGeom>
          <a:noFill/>
        </p:spPr>
        <p:txBody>
          <a:bodyPr wrap="square">
            <a:spAutoFit/>
          </a:bodyPr>
          <a:lstStyle/>
          <a:p>
            <a:pPr algn="just">
              <a:lnSpc>
                <a:spcPct val="150000"/>
              </a:lnSpc>
            </a:pPr>
            <a:r>
              <a:rPr lang="vi-VN" sz="2300" b="1" dirty="0">
                <a:solidFill>
                  <a:srgbClr val="FF0000"/>
                </a:solidFill>
              </a:rPr>
              <a:t>Câu 6. Trong các câu phát biểu sau, câu nào đúng, câu nào sai?</a:t>
            </a:r>
          </a:p>
          <a:p>
            <a:pPr algn="just">
              <a:lnSpc>
                <a:spcPct val="150000"/>
              </a:lnSpc>
            </a:pPr>
            <a:r>
              <a:rPr lang="vi-VN" sz="2300" b="1" dirty="0"/>
              <a:t>a) Hợp chất hữu cơ có thể được chia thành hai loại là hydrocarbon và dẫn xuất của hydrocarbon.</a:t>
            </a:r>
          </a:p>
          <a:p>
            <a:pPr algn="just">
              <a:lnSpc>
                <a:spcPct val="150000"/>
              </a:lnSpc>
            </a:pPr>
            <a:r>
              <a:rPr lang="vi-VN" sz="2300" b="1" dirty="0"/>
              <a:t>b) Hydrocarbon chỉ chứa nguyên tố C, H.</a:t>
            </a:r>
          </a:p>
          <a:p>
            <a:pPr algn="just">
              <a:lnSpc>
                <a:spcPct val="150000"/>
              </a:lnSpc>
            </a:pPr>
            <a:r>
              <a:rPr lang="vi-VN" sz="2300" b="1" dirty="0"/>
              <a:t>c) Dẫn xuất của hydrocarbon chỉ chứa các nguyên tố như C, O, S, N.</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696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8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11261" y="-11635"/>
            <a:ext cx="1575716" cy="826126"/>
          </a:xfrm>
          <a:prstGeom prst="rect">
            <a:avLst/>
          </a:prstGeom>
        </p:spPr>
      </p:pic>
      <p:sp>
        <p:nvSpPr>
          <p:cNvPr id="2" name="Hộp Văn bản 1">
            <a:extLst>
              <a:ext uri="{FF2B5EF4-FFF2-40B4-BE49-F238E27FC236}">
                <a16:creationId xmlns:a16="http://schemas.microsoft.com/office/drawing/2014/main" id="{5E0438C5-443A-8886-189E-870AD837C525}"/>
              </a:ext>
            </a:extLst>
          </p:cNvPr>
          <p:cNvSpPr txBox="1"/>
          <p:nvPr/>
        </p:nvSpPr>
        <p:spPr>
          <a:xfrm>
            <a:off x="1781601" y="4689325"/>
            <a:ext cx="8632399" cy="1685846"/>
          </a:xfrm>
          <a:prstGeom prst="rect">
            <a:avLst/>
          </a:prstGeom>
          <a:solidFill>
            <a:schemeClr val="accent2">
              <a:lumMod val="40000"/>
              <a:lumOff val="60000"/>
              <a:alpha val="50000"/>
            </a:schemeClr>
          </a:solidFill>
        </p:spPr>
        <p:txBody>
          <a:bodyPr wrap="square" rtlCol="0">
            <a:spAutoFit/>
          </a:bodyPr>
          <a:lstStyle/>
          <a:p>
            <a:pPr>
              <a:lnSpc>
                <a:spcPct val="150000"/>
              </a:lnSpc>
            </a:pPr>
            <a:r>
              <a:rPr lang="vi-VN" sz="2400" b="1">
                <a:solidFill>
                  <a:srgbClr val="FF0000"/>
                </a:solidFill>
              </a:rPr>
              <a:t>a – Đúng</a:t>
            </a:r>
          </a:p>
          <a:p>
            <a:pPr>
              <a:lnSpc>
                <a:spcPct val="150000"/>
              </a:lnSpc>
            </a:pPr>
            <a:r>
              <a:rPr lang="vi-VN" sz="2400" b="1">
                <a:solidFill>
                  <a:srgbClr val="FF0000"/>
                </a:solidFill>
              </a:rPr>
              <a:t>b – Đúng</a:t>
            </a:r>
          </a:p>
          <a:p>
            <a:pPr>
              <a:lnSpc>
                <a:spcPct val="150000"/>
              </a:lnSpc>
            </a:pPr>
            <a:r>
              <a:rPr lang="vi-VN" sz="2400" b="1">
                <a:solidFill>
                  <a:srgbClr val="FF0000"/>
                </a:solidFill>
              </a:rPr>
              <a:t>c – Sai</a:t>
            </a:r>
          </a:p>
        </p:txBody>
      </p:sp>
    </p:spTree>
    <p:extLst>
      <p:ext uri="{BB962C8B-B14F-4D97-AF65-F5344CB8AC3E}">
        <p14:creationId xmlns:p14="http://schemas.microsoft.com/office/powerpoint/2010/main" val="3252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D977C3BA-A86E-9460-D237-44885A7CC9AF}"/>
              </a:ext>
            </a:extLst>
          </p:cNvPr>
          <p:cNvPicPr>
            <a:picLocks noChangeAspect="1"/>
          </p:cNvPicPr>
          <p:nvPr/>
        </p:nvPicPr>
        <p:blipFill>
          <a:blip r:embed="rId2">
            <a:clrChange>
              <a:clrFrom>
                <a:srgbClr val="FFFFFF"/>
              </a:clrFrom>
              <a:clrTo>
                <a:srgbClr val="FFFFFF">
                  <a:alpha val="0"/>
                </a:srgbClr>
              </a:clrTo>
            </a:clrChange>
            <a:grayscl/>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1179960" y="1861501"/>
            <a:ext cx="7330148" cy="4999564"/>
          </a:xfrm>
          <a:prstGeom prst="rect">
            <a:avLst/>
          </a:prstGeom>
        </p:spPr>
      </p:pic>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696720" y="814491"/>
            <a:ext cx="8798560" cy="1154162"/>
          </a:xfrm>
          <a:prstGeom prst="rect">
            <a:avLst/>
          </a:prstGeom>
          <a:noFill/>
        </p:spPr>
        <p:txBody>
          <a:bodyPr wrap="square">
            <a:spAutoFit/>
          </a:bodyPr>
          <a:lstStyle/>
          <a:p>
            <a:pPr algn="just"/>
            <a:r>
              <a:rPr lang="vi-VN" sz="2300" b="1">
                <a:solidFill>
                  <a:srgbClr val="FF0000"/>
                </a:solidFill>
              </a:rPr>
              <a:t>Câu 7. Trong các cặp công thức cấu tạo (CTCT) sau đây, cặp nào là hai CTCT giống nhau, cặp nào là hai CTCT khác nhau, biểu diễn hai chất khác nhau? </a:t>
            </a:r>
            <a:endParaRPr lang="vi-VN" sz="2300" b="1"/>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696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8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011261" y="-11635"/>
            <a:ext cx="1575716" cy="826126"/>
          </a:xfrm>
          <a:prstGeom prst="rect">
            <a:avLst/>
          </a:prstGeom>
        </p:spPr>
      </p:pic>
      <p:graphicFrame>
        <p:nvGraphicFramePr>
          <p:cNvPr id="8" name="Bảng 7">
            <a:extLst>
              <a:ext uri="{FF2B5EF4-FFF2-40B4-BE49-F238E27FC236}">
                <a16:creationId xmlns:a16="http://schemas.microsoft.com/office/drawing/2014/main" id="{68845027-D9A6-85FC-C3D0-8BEBBCDA7D7E}"/>
              </a:ext>
            </a:extLst>
          </p:cNvPr>
          <p:cNvGraphicFramePr>
            <a:graphicFrameLocks noGrp="1"/>
          </p:cNvGraphicFramePr>
          <p:nvPr/>
        </p:nvGraphicFramePr>
        <p:xfrm>
          <a:off x="7233920" y="4000796"/>
          <a:ext cx="3353057" cy="1820884"/>
        </p:xfrm>
        <a:graphic>
          <a:graphicData uri="http://schemas.openxmlformats.org/drawingml/2006/table">
            <a:tbl>
              <a:tblPr firstRow="1" bandRow="1">
                <a:tableStyleId>{5C22544A-7EE6-4342-B048-85BDC9FD1C3A}</a:tableStyleId>
              </a:tblPr>
              <a:tblGrid>
                <a:gridCol w="1777073">
                  <a:extLst>
                    <a:ext uri="{9D8B030D-6E8A-4147-A177-3AD203B41FA5}">
                      <a16:colId xmlns:a16="http://schemas.microsoft.com/office/drawing/2014/main" val="1761702990"/>
                    </a:ext>
                  </a:extLst>
                </a:gridCol>
                <a:gridCol w="1575984">
                  <a:extLst>
                    <a:ext uri="{9D8B030D-6E8A-4147-A177-3AD203B41FA5}">
                      <a16:colId xmlns:a16="http://schemas.microsoft.com/office/drawing/2014/main" val="3383860947"/>
                    </a:ext>
                  </a:extLst>
                </a:gridCol>
              </a:tblGrid>
              <a:tr h="796637">
                <a:tc>
                  <a:txBody>
                    <a:bodyPr/>
                    <a:lstStyle/>
                    <a:p>
                      <a:pPr algn="ctr"/>
                      <a:r>
                        <a:rPr lang="vi-VN">
                          <a:solidFill>
                            <a:srgbClr val="0070C0"/>
                          </a:solidFill>
                        </a:rPr>
                        <a:t>CTCT giống nhau</a:t>
                      </a:r>
                    </a:p>
                  </a:txBody>
                  <a:tcPr anchor="ctr">
                    <a:solidFill>
                      <a:schemeClr val="accent2">
                        <a:lumMod val="40000"/>
                        <a:lumOff val="60000"/>
                      </a:schemeClr>
                    </a:solidFill>
                  </a:tcPr>
                </a:tc>
                <a:tc>
                  <a:txBody>
                    <a:bodyPr/>
                    <a:lstStyle/>
                    <a:p>
                      <a:pPr algn="ctr"/>
                      <a:r>
                        <a:rPr lang="vi-VN">
                          <a:solidFill>
                            <a:srgbClr val="0070C0"/>
                          </a:solidFill>
                        </a:rPr>
                        <a:t>CTCT khác nhau</a:t>
                      </a:r>
                    </a:p>
                  </a:txBody>
                  <a:tcPr anchor="ctr">
                    <a:solidFill>
                      <a:schemeClr val="accent2">
                        <a:lumMod val="40000"/>
                        <a:lumOff val="60000"/>
                      </a:schemeClr>
                    </a:solidFill>
                  </a:tcPr>
                </a:tc>
                <a:extLst>
                  <a:ext uri="{0D108BD9-81ED-4DB2-BD59-A6C34878D82A}">
                    <a16:rowId xmlns:a16="http://schemas.microsoft.com/office/drawing/2014/main" val="1307388951"/>
                  </a:ext>
                </a:extLst>
              </a:tr>
              <a:tr h="1024247">
                <a:tc>
                  <a:txBody>
                    <a:bodyPr/>
                    <a:lstStyle/>
                    <a:p>
                      <a:pPr algn="ctr"/>
                      <a:r>
                        <a:rPr lang="vi-VN" sz="2400" b="1">
                          <a:solidFill>
                            <a:srgbClr val="FF0000"/>
                          </a:solidFill>
                        </a:rPr>
                        <a:t>(1); (2); </a:t>
                      </a:r>
                    </a:p>
                    <a:p>
                      <a:pPr algn="ctr"/>
                      <a:r>
                        <a:rPr lang="vi-VN" sz="2400" b="1">
                          <a:solidFill>
                            <a:srgbClr val="FF0000"/>
                          </a:solidFill>
                        </a:rPr>
                        <a:t>(4); (5)</a:t>
                      </a:r>
                    </a:p>
                  </a:txBody>
                  <a:tcPr anchor="ctr">
                    <a:solidFill>
                      <a:schemeClr val="accent2">
                        <a:lumMod val="20000"/>
                        <a:lumOff val="80000"/>
                      </a:schemeClr>
                    </a:solidFill>
                  </a:tcPr>
                </a:tc>
                <a:tc>
                  <a:txBody>
                    <a:bodyPr/>
                    <a:lstStyle/>
                    <a:p>
                      <a:pPr algn="ctr"/>
                      <a:r>
                        <a:rPr lang="vi-VN" sz="2400" b="1">
                          <a:solidFill>
                            <a:srgbClr val="FF0000"/>
                          </a:solidFill>
                        </a:rPr>
                        <a:t>(3)</a:t>
                      </a:r>
                    </a:p>
                  </a:txBody>
                  <a:tcPr anchor="ctr">
                    <a:solidFill>
                      <a:schemeClr val="accent2">
                        <a:lumMod val="20000"/>
                        <a:lumOff val="80000"/>
                      </a:schemeClr>
                    </a:solidFill>
                  </a:tcPr>
                </a:tc>
                <a:extLst>
                  <a:ext uri="{0D108BD9-81ED-4DB2-BD59-A6C34878D82A}">
                    <a16:rowId xmlns:a16="http://schemas.microsoft.com/office/drawing/2014/main" val="2014052653"/>
                  </a:ext>
                </a:extLst>
              </a:tr>
            </a:tbl>
          </a:graphicData>
        </a:graphic>
      </p:graphicFrame>
    </p:spTree>
    <p:extLst>
      <p:ext uri="{BB962C8B-B14F-4D97-AF65-F5344CB8AC3E}">
        <p14:creationId xmlns:p14="http://schemas.microsoft.com/office/powerpoint/2010/main" val="79004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696720" y="814491"/>
            <a:ext cx="8798560" cy="1088568"/>
          </a:xfrm>
          <a:prstGeom prst="rect">
            <a:avLst/>
          </a:prstGeom>
          <a:noFill/>
        </p:spPr>
        <p:txBody>
          <a:bodyPr wrap="square">
            <a:spAutoFit/>
          </a:bodyPr>
          <a:lstStyle/>
          <a:p>
            <a:pPr algn="just">
              <a:lnSpc>
                <a:spcPct val="150000"/>
              </a:lnSpc>
            </a:pPr>
            <a:r>
              <a:rPr lang="vi-VN" sz="2300" b="1">
                <a:solidFill>
                  <a:srgbClr val="FF0000"/>
                </a:solidFill>
              </a:rPr>
              <a:t>Câu 8. Các CTCT nào sau đây có cùng công thức phân tử (CTPT)?</a:t>
            </a:r>
            <a:endParaRPr lang="vi-VN" sz="2300" b="1"/>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696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8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11261" y="-11635"/>
            <a:ext cx="1575716" cy="826126"/>
          </a:xfrm>
          <a:prstGeom prst="rect">
            <a:avLst/>
          </a:prstGeom>
        </p:spPr>
      </p:pic>
      <p:pic>
        <p:nvPicPr>
          <p:cNvPr id="7" name="Hình ảnh 6">
            <a:extLst>
              <a:ext uri="{FF2B5EF4-FFF2-40B4-BE49-F238E27FC236}">
                <a16:creationId xmlns:a16="http://schemas.microsoft.com/office/drawing/2014/main" id="{1E342A92-DD47-0B4E-A98A-BB8155CC49D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tretch>
            <a:fillRect/>
          </a:stretch>
        </p:blipFill>
        <p:spPr>
          <a:xfrm>
            <a:off x="1524000" y="1903059"/>
            <a:ext cx="9144000" cy="2755798"/>
          </a:xfrm>
          <a:prstGeom prst="rect">
            <a:avLst/>
          </a:prstGeom>
        </p:spPr>
      </p:pic>
      <p:graphicFrame>
        <p:nvGraphicFramePr>
          <p:cNvPr id="8" name="Bảng 7">
            <a:extLst>
              <a:ext uri="{FF2B5EF4-FFF2-40B4-BE49-F238E27FC236}">
                <a16:creationId xmlns:a16="http://schemas.microsoft.com/office/drawing/2014/main" id="{D7F2F98F-621F-F339-466E-F3732FB9BFEC}"/>
              </a:ext>
            </a:extLst>
          </p:cNvPr>
          <p:cNvGraphicFramePr>
            <a:graphicFrameLocks noGrp="1"/>
          </p:cNvGraphicFramePr>
          <p:nvPr/>
        </p:nvGraphicFramePr>
        <p:xfrm>
          <a:off x="1645534" y="4837369"/>
          <a:ext cx="8900932" cy="1551359"/>
        </p:xfrm>
        <a:graphic>
          <a:graphicData uri="http://schemas.openxmlformats.org/drawingml/2006/table">
            <a:tbl>
              <a:tblPr firstRow="1" bandRow="1">
                <a:tableStyleId>{5C22544A-7EE6-4342-B048-85BDC9FD1C3A}</a:tableStyleId>
              </a:tblPr>
              <a:tblGrid>
                <a:gridCol w="8900932">
                  <a:extLst>
                    <a:ext uri="{9D8B030D-6E8A-4147-A177-3AD203B41FA5}">
                      <a16:colId xmlns:a16="http://schemas.microsoft.com/office/drawing/2014/main" val="1761702990"/>
                    </a:ext>
                  </a:extLst>
                </a:gridCol>
              </a:tblGrid>
              <a:tr h="1551359">
                <a:tc>
                  <a:txBody>
                    <a:bodyPr/>
                    <a:lstStyle/>
                    <a:p>
                      <a:pPr marL="0" indent="447675" algn="just">
                        <a:lnSpc>
                          <a:spcPct val="150000"/>
                        </a:lnSpc>
                      </a:pPr>
                      <a:r>
                        <a:rPr lang="vi-VN" sz="2400" b="1">
                          <a:solidFill>
                            <a:srgbClr val="FF0000"/>
                          </a:solidFill>
                        </a:rPr>
                        <a:t>(1); (3); (4) -  cùng CTPT: C</a:t>
                      </a:r>
                      <a:r>
                        <a:rPr lang="vi-VN" sz="2400" b="1" baseline="-25000">
                          <a:solidFill>
                            <a:srgbClr val="FF0000"/>
                          </a:solidFill>
                        </a:rPr>
                        <a:t>4</a:t>
                      </a:r>
                      <a:r>
                        <a:rPr lang="vi-VN" sz="2400" b="1">
                          <a:solidFill>
                            <a:srgbClr val="FF0000"/>
                          </a:solidFill>
                        </a:rPr>
                        <a:t>H</a:t>
                      </a:r>
                      <a:r>
                        <a:rPr lang="vi-VN" sz="2400" b="1" baseline="-25000">
                          <a:solidFill>
                            <a:srgbClr val="FF0000"/>
                          </a:solidFill>
                        </a:rPr>
                        <a:t>10</a:t>
                      </a:r>
                      <a:r>
                        <a:rPr lang="vi-VN" sz="2400" b="1">
                          <a:solidFill>
                            <a:srgbClr val="FF0000"/>
                          </a:solidFill>
                        </a:rPr>
                        <a:t>O</a:t>
                      </a:r>
                    </a:p>
                    <a:p>
                      <a:pPr marL="0" indent="447675" algn="just">
                        <a:lnSpc>
                          <a:spcPct val="150000"/>
                        </a:lnSpc>
                      </a:pPr>
                      <a:r>
                        <a:rPr lang="vi-VN" sz="2400" b="1">
                          <a:solidFill>
                            <a:srgbClr val="FF0000"/>
                          </a:solidFill>
                        </a:rPr>
                        <a:t>(2) và (5) cùng CTPT: C</a:t>
                      </a:r>
                      <a:r>
                        <a:rPr lang="vi-VN" sz="2400" b="1" baseline="-25000">
                          <a:solidFill>
                            <a:srgbClr val="FF0000"/>
                          </a:solidFill>
                        </a:rPr>
                        <a:t>4</a:t>
                      </a:r>
                      <a:r>
                        <a:rPr lang="vi-VN" sz="2400" b="1">
                          <a:solidFill>
                            <a:srgbClr val="FF0000"/>
                          </a:solidFill>
                        </a:rPr>
                        <a:t>H</a:t>
                      </a:r>
                      <a:r>
                        <a:rPr lang="vi-VN" sz="2400" b="1" baseline="-25000">
                          <a:solidFill>
                            <a:srgbClr val="FF0000"/>
                          </a:solidFill>
                        </a:rPr>
                        <a:t>10</a:t>
                      </a:r>
                      <a:endParaRPr lang="vi-VN" sz="2400" b="1">
                        <a:solidFill>
                          <a:srgbClr val="FF0000"/>
                        </a:solidFill>
                      </a:endParaRPr>
                    </a:p>
                  </a:txBody>
                  <a:tcPr anchor="ctr">
                    <a:solidFill>
                      <a:schemeClr val="accent2">
                        <a:lumMod val="40000"/>
                        <a:lumOff val="60000"/>
                        <a:alpha val="25000"/>
                      </a:schemeClr>
                    </a:solidFill>
                  </a:tcPr>
                </a:tc>
                <a:extLst>
                  <a:ext uri="{0D108BD9-81ED-4DB2-BD59-A6C34878D82A}">
                    <a16:rowId xmlns:a16="http://schemas.microsoft.com/office/drawing/2014/main" val="1307388951"/>
                  </a:ext>
                </a:extLst>
              </a:tr>
            </a:tbl>
          </a:graphicData>
        </a:graphic>
      </p:graphicFrame>
    </p:spTree>
    <p:extLst>
      <p:ext uri="{BB962C8B-B14F-4D97-AF65-F5344CB8AC3E}">
        <p14:creationId xmlns:p14="http://schemas.microsoft.com/office/powerpoint/2010/main" val="172566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696720" y="814492"/>
            <a:ext cx="8798560" cy="2681311"/>
          </a:xfrm>
          <a:prstGeom prst="rect">
            <a:avLst/>
          </a:prstGeom>
          <a:noFill/>
        </p:spPr>
        <p:txBody>
          <a:bodyPr wrap="square">
            <a:spAutoFit/>
          </a:bodyPr>
          <a:lstStyle/>
          <a:p>
            <a:pPr algn="just">
              <a:lnSpc>
                <a:spcPct val="150000"/>
              </a:lnSpc>
            </a:pPr>
            <a:r>
              <a:rPr lang="vi-VN" sz="2300" b="1">
                <a:solidFill>
                  <a:srgbClr val="FF0000"/>
                </a:solidFill>
              </a:rPr>
              <a:t>Câu 9. Trong các câu phát biểu sau, câu nào đúng, câu nào sai?</a:t>
            </a:r>
          </a:p>
          <a:p>
            <a:pPr algn="just">
              <a:lnSpc>
                <a:spcPct val="150000"/>
              </a:lnSpc>
            </a:pPr>
            <a:r>
              <a:rPr lang="vi-VN" sz="2300" b="1"/>
              <a:t>a) Mỗi một CTPT có thể biểu diễn cho nhiều chất hữu cơ.</a:t>
            </a:r>
          </a:p>
          <a:p>
            <a:pPr algn="just">
              <a:lnSpc>
                <a:spcPct val="150000"/>
              </a:lnSpc>
            </a:pPr>
            <a:r>
              <a:rPr lang="vi-VN" sz="2300" b="1"/>
              <a:t>b) Mỗi một chất hữu cơ có thể có nhiều CTPT.</a:t>
            </a:r>
          </a:p>
          <a:p>
            <a:pPr algn="just">
              <a:lnSpc>
                <a:spcPct val="150000"/>
              </a:lnSpc>
            </a:pPr>
            <a:r>
              <a:rPr lang="vi-VN" sz="2300" b="1"/>
              <a:t>c) Mỗi một chất hữu cơ có thể có nhiều CTCT.</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696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8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11261" y="-11635"/>
            <a:ext cx="1575716" cy="826126"/>
          </a:xfrm>
          <a:prstGeom prst="rect">
            <a:avLst/>
          </a:prstGeom>
        </p:spPr>
      </p:pic>
      <p:sp>
        <p:nvSpPr>
          <p:cNvPr id="2" name="Hộp Văn bản 1">
            <a:extLst>
              <a:ext uri="{FF2B5EF4-FFF2-40B4-BE49-F238E27FC236}">
                <a16:creationId xmlns:a16="http://schemas.microsoft.com/office/drawing/2014/main" id="{15D924AA-563F-C6E0-8B84-3FA51B11A28E}"/>
              </a:ext>
            </a:extLst>
          </p:cNvPr>
          <p:cNvSpPr txBox="1"/>
          <p:nvPr/>
        </p:nvSpPr>
        <p:spPr>
          <a:xfrm>
            <a:off x="1779801" y="4049245"/>
            <a:ext cx="8632399" cy="1685846"/>
          </a:xfrm>
          <a:prstGeom prst="rect">
            <a:avLst/>
          </a:prstGeom>
          <a:solidFill>
            <a:schemeClr val="accent2">
              <a:lumMod val="40000"/>
              <a:lumOff val="60000"/>
              <a:alpha val="50000"/>
            </a:schemeClr>
          </a:solidFill>
        </p:spPr>
        <p:txBody>
          <a:bodyPr wrap="square" rtlCol="0">
            <a:spAutoFit/>
          </a:bodyPr>
          <a:lstStyle/>
          <a:p>
            <a:pPr>
              <a:lnSpc>
                <a:spcPct val="150000"/>
              </a:lnSpc>
            </a:pPr>
            <a:r>
              <a:rPr lang="vi-VN" sz="2400" b="1">
                <a:solidFill>
                  <a:srgbClr val="FF0000"/>
                </a:solidFill>
              </a:rPr>
              <a:t>a – Đúng</a:t>
            </a:r>
          </a:p>
          <a:p>
            <a:pPr>
              <a:lnSpc>
                <a:spcPct val="150000"/>
              </a:lnSpc>
            </a:pPr>
            <a:r>
              <a:rPr lang="vi-VN" sz="2400" b="1">
                <a:solidFill>
                  <a:srgbClr val="FF0000"/>
                </a:solidFill>
              </a:rPr>
              <a:t>b – Sai</a:t>
            </a:r>
          </a:p>
          <a:p>
            <a:pPr>
              <a:lnSpc>
                <a:spcPct val="150000"/>
              </a:lnSpc>
            </a:pPr>
            <a:r>
              <a:rPr lang="vi-VN" sz="2400" b="1">
                <a:solidFill>
                  <a:srgbClr val="FF0000"/>
                </a:solidFill>
              </a:rPr>
              <a:t>c – Đúng</a:t>
            </a:r>
          </a:p>
        </p:txBody>
      </p:sp>
    </p:spTree>
    <p:extLst>
      <p:ext uri="{BB962C8B-B14F-4D97-AF65-F5344CB8AC3E}">
        <p14:creationId xmlns:p14="http://schemas.microsoft.com/office/powerpoint/2010/main" val="397881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696720" y="814492"/>
            <a:ext cx="8798560" cy="1752211"/>
          </a:xfrm>
          <a:prstGeom prst="rect">
            <a:avLst/>
          </a:prstGeom>
          <a:noFill/>
        </p:spPr>
        <p:txBody>
          <a:bodyPr wrap="square">
            <a:spAutoFit/>
          </a:bodyPr>
          <a:lstStyle/>
          <a:p>
            <a:pPr algn="just">
              <a:lnSpc>
                <a:spcPct val="120000"/>
              </a:lnSpc>
            </a:pPr>
            <a:r>
              <a:rPr lang="vi-VN" sz="2300" b="1" dirty="0">
                <a:solidFill>
                  <a:srgbClr val="FF0000"/>
                </a:solidFill>
              </a:rPr>
              <a:t>Câu 1</a:t>
            </a:r>
            <a:r>
              <a:rPr lang="en-US" sz="2300" b="1">
                <a:solidFill>
                  <a:srgbClr val="FF0000"/>
                </a:solidFill>
              </a:rPr>
              <a:t>0</a:t>
            </a:r>
            <a:r>
              <a:rPr lang="vi-VN" sz="2300" b="1">
                <a:solidFill>
                  <a:srgbClr val="FF0000"/>
                </a:solidFill>
              </a:rPr>
              <a:t>. </a:t>
            </a:r>
            <a:r>
              <a:rPr lang="vi-VN" sz="2300" b="1" dirty="0"/>
              <a:t>Có ý kiến cho rằng: Hoá trị của nguyên tử carbon trong các hợp chất CH</a:t>
            </a:r>
            <a:r>
              <a:rPr lang="vi-VN" sz="2300" b="1" baseline="-25000" dirty="0"/>
              <a:t>4</a:t>
            </a:r>
            <a:r>
              <a:rPr lang="vi-VN" sz="2300" b="1" dirty="0"/>
              <a:t>, C</a:t>
            </a:r>
            <a:r>
              <a:rPr lang="vi-VN" sz="2300" b="1" baseline="-25000" dirty="0"/>
              <a:t>2</a:t>
            </a:r>
            <a:r>
              <a:rPr lang="vi-VN" sz="2300" b="1" dirty="0"/>
              <a:t>H</a:t>
            </a:r>
            <a:r>
              <a:rPr lang="vi-VN" sz="2300" b="1" baseline="-25000" dirty="0"/>
              <a:t>6</a:t>
            </a:r>
            <a:r>
              <a:rPr lang="vi-VN" sz="2300" b="1" dirty="0"/>
              <a:t> và C</a:t>
            </a:r>
            <a:r>
              <a:rPr lang="vi-VN" sz="2300" b="1" baseline="-25000" dirty="0"/>
              <a:t>3</a:t>
            </a:r>
            <a:r>
              <a:rPr lang="vi-VN" sz="2300" b="1" dirty="0"/>
              <a:t>H</a:t>
            </a:r>
            <a:r>
              <a:rPr lang="vi-VN" sz="2300" b="1" baseline="-25000" dirty="0"/>
              <a:t>8</a:t>
            </a:r>
            <a:r>
              <a:rPr lang="vi-VN" sz="2300" b="1" dirty="0"/>
              <a:t> là khác nhau. Ý kiến trên có đúng không? Giải thích và minh hoạ bằng sự tạo thành liên kết hoá học giữa các nguyên tử.</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696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8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11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p:nvPr/>
        </p:nvSpPr>
        <p:spPr>
          <a:xfrm>
            <a:off x="1818640" y="2856916"/>
            <a:ext cx="8514080" cy="3671583"/>
          </a:xfrm>
          <a:prstGeom prst="rect">
            <a:avLst/>
          </a:prstGeom>
          <a:solidFill>
            <a:schemeClr val="accent2">
              <a:lumMod val="40000"/>
              <a:lumOff val="60000"/>
              <a:alpha val="67000"/>
            </a:schemeClr>
          </a:solidFill>
        </p:spPr>
        <p:txBody>
          <a:bodyPr wrap="square">
            <a:spAutoFit/>
          </a:bodyPr>
          <a:lstStyle/>
          <a:p>
            <a:pPr algn="just">
              <a:lnSpc>
                <a:spcPct val="150000"/>
              </a:lnSpc>
            </a:pPr>
            <a:r>
              <a:rPr lang="vi-VN" sz="2400" b="1">
                <a:solidFill>
                  <a:srgbClr val="FF0000"/>
                </a:solidFill>
              </a:rPr>
              <a:t>- Ý kiến trên là sai, vì trong HCHC carbon luôn có hóa trị IV.</a:t>
            </a:r>
          </a:p>
          <a:p>
            <a:pPr algn="just">
              <a:lnSpc>
                <a:spcPct val="150000"/>
              </a:lnSpc>
            </a:pPr>
            <a:r>
              <a:rPr lang="vi-VN" sz="2400" b="1">
                <a:solidFill>
                  <a:srgbClr val="FF0000"/>
                </a:solidFill>
              </a:rPr>
              <a:t>- CTCT của các chất</a:t>
            </a:r>
          </a:p>
          <a:p>
            <a:pPr algn="just">
              <a:lnSpc>
                <a:spcPct val="150000"/>
              </a:lnSpc>
            </a:pPr>
            <a:endParaRPr lang="vi-VN" sz="2400" b="1">
              <a:solidFill>
                <a:srgbClr val="FF0000"/>
              </a:solidFill>
            </a:endParaRPr>
          </a:p>
          <a:p>
            <a:pPr algn="just">
              <a:lnSpc>
                <a:spcPct val="150000"/>
              </a:lnSpc>
            </a:pPr>
            <a:endParaRPr lang="vi-VN" sz="2400" b="1">
              <a:solidFill>
                <a:srgbClr val="FF0000"/>
              </a:solidFill>
            </a:endParaRPr>
          </a:p>
          <a:p>
            <a:pPr algn="just">
              <a:lnSpc>
                <a:spcPct val="150000"/>
              </a:lnSpc>
            </a:pPr>
            <a:endParaRPr lang="vi-VN" sz="4000" b="1">
              <a:solidFill>
                <a:srgbClr val="FF0000"/>
              </a:solidFill>
            </a:endParaRPr>
          </a:p>
        </p:txBody>
      </p:sp>
      <p:pic>
        <p:nvPicPr>
          <p:cNvPr id="1026" name="Picture 2" descr="Khí Metan là gì? Tính chất, ứng dụng &amp; nguồn gốc của metan">
            <a:extLst>
              <a:ext uri="{FF2B5EF4-FFF2-40B4-BE49-F238E27FC236}">
                <a16:creationId xmlns:a16="http://schemas.microsoft.com/office/drawing/2014/main" id="{F0050D9B-AF9A-D407-8B20-2B9A3D4C27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8690" y="4693920"/>
            <a:ext cx="1137092" cy="1178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than – Wikipedia tiếng Việt">
            <a:extLst>
              <a:ext uri="{FF2B5EF4-FFF2-40B4-BE49-F238E27FC236}">
                <a16:creationId xmlns:a16="http://schemas.microsoft.com/office/drawing/2014/main" id="{D33955B1-134E-98A2-3602-CBD11826FCE3}"/>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3083" y="4693920"/>
            <a:ext cx="1561865" cy="1178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ết công thức cấu tạo dạng đầy đủ của các hydrocarbon có công thức phân tử">
            <a:extLst>
              <a:ext uri="{FF2B5EF4-FFF2-40B4-BE49-F238E27FC236}">
                <a16:creationId xmlns:a16="http://schemas.microsoft.com/office/drawing/2014/main" id="{B3B8B9F7-0979-8640-14D0-74F8D73F792E}"/>
              </a:ext>
            </a:extLst>
          </p:cNvPr>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67601" y="4659724"/>
            <a:ext cx="2062480" cy="124695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284E9EBE-87AC-A409-4D84-599EF5F309E9}"/>
              </a:ext>
            </a:extLst>
          </p:cNvPr>
          <p:cNvSpPr txBox="1"/>
          <p:nvPr/>
        </p:nvSpPr>
        <p:spPr>
          <a:xfrm>
            <a:off x="2400577" y="6037202"/>
            <a:ext cx="773318" cy="430887"/>
          </a:xfrm>
          <a:prstGeom prst="rect">
            <a:avLst/>
          </a:prstGeom>
          <a:noFill/>
        </p:spPr>
        <p:txBody>
          <a:bodyPr wrap="square">
            <a:spAutoFit/>
          </a:bodyPr>
          <a:lstStyle/>
          <a:p>
            <a:pPr algn="ctr"/>
            <a:r>
              <a:rPr lang="vi-VN" sz="2200" b="1">
                <a:solidFill>
                  <a:srgbClr val="0070C0"/>
                </a:solidFill>
              </a:rPr>
              <a:t>CH</a:t>
            </a:r>
            <a:r>
              <a:rPr lang="vi-VN" sz="2200" b="1" baseline="-25000">
                <a:solidFill>
                  <a:srgbClr val="0070C0"/>
                </a:solidFill>
              </a:rPr>
              <a:t>4</a:t>
            </a:r>
            <a:endParaRPr lang="vi-VN" sz="2200">
              <a:solidFill>
                <a:srgbClr val="0070C0"/>
              </a:solidFill>
            </a:endParaRPr>
          </a:p>
        </p:txBody>
      </p:sp>
      <p:sp>
        <p:nvSpPr>
          <p:cNvPr id="13" name="Hộp Văn bản 12">
            <a:extLst>
              <a:ext uri="{FF2B5EF4-FFF2-40B4-BE49-F238E27FC236}">
                <a16:creationId xmlns:a16="http://schemas.microsoft.com/office/drawing/2014/main" id="{D80A9812-1A95-5BC6-429A-B95F178E4211}"/>
              </a:ext>
            </a:extLst>
          </p:cNvPr>
          <p:cNvSpPr txBox="1"/>
          <p:nvPr/>
        </p:nvSpPr>
        <p:spPr>
          <a:xfrm>
            <a:off x="4947272" y="6037202"/>
            <a:ext cx="1050222" cy="430887"/>
          </a:xfrm>
          <a:prstGeom prst="rect">
            <a:avLst/>
          </a:prstGeom>
          <a:noFill/>
        </p:spPr>
        <p:txBody>
          <a:bodyPr wrap="square">
            <a:spAutoFit/>
          </a:bodyPr>
          <a:lstStyle/>
          <a:p>
            <a:pPr algn="ctr"/>
            <a:r>
              <a:rPr lang="vi-VN" sz="2200" b="1">
                <a:solidFill>
                  <a:srgbClr val="0070C0"/>
                </a:solidFill>
              </a:rPr>
              <a:t>C</a:t>
            </a:r>
            <a:r>
              <a:rPr lang="vi-VN" sz="2200" b="1" baseline="-25000">
                <a:solidFill>
                  <a:srgbClr val="0070C0"/>
                </a:solidFill>
              </a:rPr>
              <a:t>2</a:t>
            </a:r>
            <a:r>
              <a:rPr lang="vi-VN" sz="2200" b="1">
                <a:solidFill>
                  <a:srgbClr val="0070C0"/>
                </a:solidFill>
              </a:rPr>
              <a:t>H</a:t>
            </a:r>
            <a:r>
              <a:rPr lang="vi-VN" sz="2200" b="1" baseline="-25000">
                <a:solidFill>
                  <a:srgbClr val="0070C0"/>
                </a:solidFill>
              </a:rPr>
              <a:t>6</a:t>
            </a:r>
            <a:endParaRPr lang="vi-VN" sz="2200" baseline="-25000">
              <a:solidFill>
                <a:srgbClr val="0070C0"/>
              </a:solidFill>
            </a:endParaRPr>
          </a:p>
        </p:txBody>
      </p:sp>
      <p:sp>
        <p:nvSpPr>
          <p:cNvPr id="14" name="Hộp Văn bản 13">
            <a:extLst>
              <a:ext uri="{FF2B5EF4-FFF2-40B4-BE49-F238E27FC236}">
                <a16:creationId xmlns:a16="http://schemas.microsoft.com/office/drawing/2014/main" id="{0EF7E7E9-89B6-84A5-7343-85A418653129}"/>
              </a:ext>
            </a:extLst>
          </p:cNvPr>
          <p:cNvSpPr txBox="1"/>
          <p:nvPr/>
        </p:nvSpPr>
        <p:spPr>
          <a:xfrm>
            <a:off x="8056052" y="6036868"/>
            <a:ext cx="1050222" cy="430887"/>
          </a:xfrm>
          <a:prstGeom prst="rect">
            <a:avLst/>
          </a:prstGeom>
          <a:noFill/>
        </p:spPr>
        <p:txBody>
          <a:bodyPr wrap="square">
            <a:spAutoFit/>
          </a:bodyPr>
          <a:lstStyle/>
          <a:p>
            <a:pPr algn="ctr"/>
            <a:r>
              <a:rPr lang="vi-VN" sz="2200" b="1">
                <a:solidFill>
                  <a:srgbClr val="0070C0"/>
                </a:solidFill>
              </a:rPr>
              <a:t>C</a:t>
            </a:r>
            <a:r>
              <a:rPr lang="vi-VN" sz="2200" b="1" baseline="-25000">
                <a:solidFill>
                  <a:srgbClr val="0070C0"/>
                </a:solidFill>
              </a:rPr>
              <a:t>3</a:t>
            </a:r>
            <a:r>
              <a:rPr lang="vi-VN" sz="2200" b="1">
                <a:solidFill>
                  <a:srgbClr val="0070C0"/>
                </a:solidFill>
              </a:rPr>
              <a:t>H</a:t>
            </a:r>
            <a:r>
              <a:rPr lang="vi-VN" sz="2200" b="1" baseline="-25000">
                <a:solidFill>
                  <a:srgbClr val="0070C0"/>
                </a:solidFill>
              </a:rPr>
              <a:t>8</a:t>
            </a:r>
            <a:endParaRPr lang="vi-VN" sz="2200" baseline="-25000">
              <a:solidFill>
                <a:srgbClr val="0070C0"/>
              </a:solidFill>
            </a:endParaRPr>
          </a:p>
        </p:txBody>
      </p:sp>
    </p:spTree>
    <p:extLst>
      <p:ext uri="{BB962C8B-B14F-4D97-AF65-F5344CB8AC3E}">
        <p14:creationId xmlns:p14="http://schemas.microsoft.com/office/powerpoint/2010/main" val="21965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par>
                                <p:cTn id="14" presetID="16" presetClass="entr" presetSubtype="21"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barn(inVertical)">
                                      <p:cBhvr>
                                        <p:cTn id="16" dur="500"/>
                                        <p:tgtEl>
                                          <p:spTgt spid="10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0BB3993-2F93-EE90-85AF-05DD6C7D52C8}"/>
              </a:ext>
            </a:extLst>
          </p:cNvPr>
          <p:cNvSpPr txBox="1"/>
          <p:nvPr/>
        </p:nvSpPr>
        <p:spPr>
          <a:xfrm>
            <a:off x="1640840" y="721361"/>
            <a:ext cx="8930640" cy="1055545"/>
          </a:xfrm>
          <a:prstGeom prst="rect">
            <a:avLst/>
          </a:prstGeom>
          <a:solidFill>
            <a:schemeClr val="accent1">
              <a:lumMod val="20000"/>
              <a:lumOff val="80000"/>
            </a:schemeClr>
          </a:solidFill>
        </p:spPr>
        <p:txBody>
          <a:bodyPr wrap="square" rtlCol="0">
            <a:spAutoFit/>
          </a:bodyPr>
          <a:lstStyle/>
          <a:p>
            <a:pPr algn="just">
              <a:lnSpc>
                <a:spcPct val="150000"/>
              </a:lnSpc>
            </a:pPr>
            <a:r>
              <a:rPr lang="en-US" sz="2200" b="1" dirty="0">
                <a:solidFill>
                  <a:srgbClr val="FF0000"/>
                </a:solidFill>
              </a:rPr>
              <a:t>	</a:t>
            </a:r>
            <a:r>
              <a:rPr lang="en-US" sz="2200" b="1" dirty="0" err="1">
                <a:solidFill>
                  <a:srgbClr val="FF0000"/>
                </a:solidFill>
              </a:rPr>
              <a:t>Viết</a:t>
            </a:r>
            <a:r>
              <a:rPr lang="en-US" sz="2200" b="1" dirty="0">
                <a:solidFill>
                  <a:srgbClr val="FF0000"/>
                </a:solidFill>
              </a:rPr>
              <a:t> </a:t>
            </a:r>
            <a:r>
              <a:rPr lang="en-US" sz="2200" b="1" dirty="0" err="1">
                <a:solidFill>
                  <a:srgbClr val="FF0000"/>
                </a:solidFill>
              </a:rPr>
              <a:t>công</a:t>
            </a:r>
            <a:r>
              <a:rPr lang="en-US" sz="2200" b="1" dirty="0">
                <a:solidFill>
                  <a:srgbClr val="FF0000"/>
                </a:solidFill>
              </a:rPr>
              <a:t> </a:t>
            </a:r>
            <a:r>
              <a:rPr lang="en-US" sz="2200" b="1" dirty="0" err="1">
                <a:solidFill>
                  <a:srgbClr val="FF0000"/>
                </a:solidFill>
              </a:rPr>
              <a:t>thức</a:t>
            </a:r>
            <a:r>
              <a:rPr lang="en-US" sz="2200" b="1" dirty="0">
                <a:solidFill>
                  <a:srgbClr val="FF0000"/>
                </a:solidFill>
              </a:rPr>
              <a:t> </a:t>
            </a:r>
            <a:r>
              <a:rPr lang="en-US" sz="2200" b="1" dirty="0" err="1">
                <a:solidFill>
                  <a:srgbClr val="FF0000"/>
                </a:solidFill>
              </a:rPr>
              <a:t>cấu</a:t>
            </a:r>
            <a:r>
              <a:rPr lang="en-US" sz="2200" b="1" dirty="0">
                <a:solidFill>
                  <a:srgbClr val="FF0000"/>
                </a:solidFill>
              </a:rPr>
              <a:t> </a:t>
            </a:r>
            <a:r>
              <a:rPr lang="en-US" sz="2200" b="1" dirty="0" err="1">
                <a:solidFill>
                  <a:srgbClr val="FF0000"/>
                </a:solidFill>
              </a:rPr>
              <a:t>tạo</a:t>
            </a:r>
            <a:r>
              <a:rPr lang="en-US" sz="2200" b="1" dirty="0">
                <a:solidFill>
                  <a:srgbClr val="FF0000"/>
                </a:solidFill>
              </a:rPr>
              <a:t> </a:t>
            </a:r>
            <a:r>
              <a:rPr lang="en-US" sz="2200" b="1" dirty="0" err="1">
                <a:solidFill>
                  <a:srgbClr val="FF0000"/>
                </a:solidFill>
              </a:rPr>
              <a:t>mạch</a:t>
            </a:r>
            <a:r>
              <a:rPr lang="en-US" sz="2200" b="1" dirty="0">
                <a:solidFill>
                  <a:srgbClr val="FF0000"/>
                </a:solidFill>
              </a:rPr>
              <a:t> </a:t>
            </a:r>
            <a:r>
              <a:rPr lang="en-US" sz="2200" b="1" dirty="0" err="1">
                <a:solidFill>
                  <a:srgbClr val="FF0000"/>
                </a:solidFill>
              </a:rPr>
              <a:t>hở</a:t>
            </a:r>
            <a:r>
              <a:rPr lang="en-US" sz="2200" b="1" dirty="0">
                <a:solidFill>
                  <a:srgbClr val="FF0000"/>
                </a:solidFill>
              </a:rPr>
              <a:t> </a:t>
            </a:r>
            <a:r>
              <a:rPr lang="en-US" sz="2200" b="1" dirty="0" err="1">
                <a:solidFill>
                  <a:srgbClr val="FF0000"/>
                </a:solidFill>
              </a:rPr>
              <a:t>thu</a:t>
            </a:r>
            <a:r>
              <a:rPr lang="en-US" sz="2200" b="1" dirty="0">
                <a:solidFill>
                  <a:srgbClr val="FF0000"/>
                </a:solidFill>
              </a:rPr>
              <a:t> </a:t>
            </a:r>
            <a:r>
              <a:rPr lang="en-US" sz="2200" b="1" dirty="0" err="1">
                <a:solidFill>
                  <a:srgbClr val="FF0000"/>
                </a:solidFill>
              </a:rPr>
              <a:t>gọn</a:t>
            </a:r>
            <a:r>
              <a:rPr lang="en-US" sz="2200" b="1" dirty="0">
                <a:solidFill>
                  <a:srgbClr val="FF0000"/>
                </a:solidFill>
              </a:rPr>
              <a:t> </a:t>
            </a:r>
            <a:r>
              <a:rPr lang="en-US" sz="2200" b="1" dirty="0" err="1">
                <a:solidFill>
                  <a:srgbClr val="FF0000"/>
                </a:solidFill>
              </a:rPr>
              <a:t>của</a:t>
            </a:r>
            <a:r>
              <a:rPr lang="en-US" sz="2200" b="1" dirty="0">
                <a:solidFill>
                  <a:srgbClr val="FF0000"/>
                </a:solidFill>
              </a:rPr>
              <a:t> </a:t>
            </a:r>
            <a:r>
              <a:rPr lang="en-US" sz="2200" b="1" dirty="0" err="1">
                <a:solidFill>
                  <a:srgbClr val="FF0000"/>
                </a:solidFill>
              </a:rPr>
              <a:t>các</a:t>
            </a:r>
            <a:r>
              <a:rPr lang="en-US" sz="2200" b="1" dirty="0">
                <a:solidFill>
                  <a:srgbClr val="FF0000"/>
                </a:solidFill>
              </a:rPr>
              <a:t> </a:t>
            </a:r>
            <a:r>
              <a:rPr lang="en-US" sz="2200" b="1" dirty="0" err="1">
                <a:solidFill>
                  <a:srgbClr val="FF0000"/>
                </a:solidFill>
              </a:rPr>
              <a:t>chất</a:t>
            </a:r>
            <a:r>
              <a:rPr lang="en-US" sz="2200" b="1" dirty="0">
                <a:solidFill>
                  <a:srgbClr val="FF0000"/>
                </a:solidFill>
              </a:rPr>
              <a:t> </a:t>
            </a:r>
            <a:r>
              <a:rPr lang="en-US" sz="2200" b="1" dirty="0" err="1">
                <a:solidFill>
                  <a:srgbClr val="FF0000"/>
                </a:solidFill>
              </a:rPr>
              <a:t>có</a:t>
            </a:r>
            <a:r>
              <a:rPr lang="en-US" sz="2200" b="1" dirty="0">
                <a:solidFill>
                  <a:srgbClr val="FF0000"/>
                </a:solidFill>
              </a:rPr>
              <a:t> </a:t>
            </a:r>
            <a:r>
              <a:rPr lang="en-US" sz="2200" b="1" dirty="0" err="1">
                <a:solidFill>
                  <a:srgbClr val="FF0000"/>
                </a:solidFill>
              </a:rPr>
              <a:t>công</a:t>
            </a:r>
            <a:r>
              <a:rPr lang="en-US" sz="2200" b="1" dirty="0">
                <a:solidFill>
                  <a:srgbClr val="FF0000"/>
                </a:solidFill>
              </a:rPr>
              <a:t> </a:t>
            </a:r>
            <a:r>
              <a:rPr lang="en-US" sz="2200" b="1" dirty="0" err="1">
                <a:solidFill>
                  <a:srgbClr val="FF0000"/>
                </a:solidFill>
              </a:rPr>
              <a:t>thức</a:t>
            </a:r>
            <a:r>
              <a:rPr lang="en-US" sz="2200" b="1" dirty="0">
                <a:solidFill>
                  <a:srgbClr val="FF0000"/>
                </a:solidFill>
              </a:rPr>
              <a:t> </a:t>
            </a:r>
            <a:r>
              <a:rPr lang="en-US" sz="2200" b="1" dirty="0" err="1">
                <a:solidFill>
                  <a:srgbClr val="FF0000"/>
                </a:solidFill>
              </a:rPr>
              <a:t>phân</a:t>
            </a:r>
            <a:r>
              <a:rPr lang="en-US" sz="2200" b="1" dirty="0">
                <a:solidFill>
                  <a:srgbClr val="FF0000"/>
                </a:solidFill>
              </a:rPr>
              <a:t> </a:t>
            </a:r>
            <a:r>
              <a:rPr lang="en-US" sz="2200" b="1" dirty="0" err="1">
                <a:solidFill>
                  <a:srgbClr val="FF0000"/>
                </a:solidFill>
              </a:rPr>
              <a:t>tử</a:t>
            </a:r>
            <a:r>
              <a:rPr lang="en-US" sz="2200" b="1" dirty="0">
                <a:solidFill>
                  <a:srgbClr val="FF0000"/>
                </a:solidFill>
              </a:rPr>
              <a:t> </a:t>
            </a:r>
            <a:r>
              <a:rPr lang="en-US" sz="2200" b="1" dirty="0" err="1">
                <a:solidFill>
                  <a:srgbClr val="FF0000"/>
                </a:solidFill>
              </a:rPr>
              <a:t>sau</a:t>
            </a:r>
            <a:r>
              <a:rPr lang="en-US" sz="2200" b="1" dirty="0">
                <a:solidFill>
                  <a:srgbClr val="FF0000"/>
                </a:solidFill>
              </a:rPr>
              <a:t>: </a:t>
            </a:r>
            <a:r>
              <a:rPr lang="en-US" sz="2200" b="1" dirty="0" err="1">
                <a:solidFill>
                  <a:srgbClr val="FF0000"/>
                </a:solidFill>
              </a:rPr>
              <a:t>và</a:t>
            </a:r>
            <a:r>
              <a:rPr lang="en-US" sz="2200" b="1" dirty="0">
                <a:solidFill>
                  <a:srgbClr val="FF0000"/>
                </a:solidFill>
              </a:rPr>
              <a:t> C</a:t>
            </a:r>
            <a:r>
              <a:rPr lang="en-US" sz="2200" b="1" baseline="-25000" dirty="0">
                <a:solidFill>
                  <a:srgbClr val="FF0000"/>
                </a:solidFill>
              </a:rPr>
              <a:t>3</a:t>
            </a:r>
            <a:r>
              <a:rPr lang="en-US" sz="2200" b="1" dirty="0">
                <a:solidFill>
                  <a:srgbClr val="FF0000"/>
                </a:solidFill>
              </a:rPr>
              <a:t>H</a:t>
            </a:r>
            <a:r>
              <a:rPr lang="en-US" sz="2200" b="1" baseline="-25000" dirty="0">
                <a:solidFill>
                  <a:srgbClr val="FF0000"/>
                </a:solidFill>
              </a:rPr>
              <a:t>8</a:t>
            </a:r>
            <a:r>
              <a:rPr lang="en-US" sz="2200" b="1" dirty="0">
                <a:solidFill>
                  <a:srgbClr val="FF0000"/>
                </a:solidFill>
              </a:rPr>
              <a:t>, C</a:t>
            </a:r>
            <a:r>
              <a:rPr lang="en-US" sz="2200" b="1" baseline="-25000" dirty="0">
                <a:solidFill>
                  <a:srgbClr val="FF0000"/>
                </a:solidFill>
              </a:rPr>
              <a:t>3</a:t>
            </a:r>
            <a:r>
              <a:rPr lang="en-US" sz="2200" b="1" dirty="0">
                <a:solidFill>
                  <a:srgbClr val="FF0000"/>
                </a:solidFill>
              </a:rPr>
              <a:t>H</a:t>
            </a:r>
            <a:r>
              <a:rPr lang="en-US" sz="2200" b="1" baseline="-25000" dirty="0">
                <a:solidFill>
                  <a:srgbClr val="FF0000"/>
                </a:solidFill>
              </a:rPr>
              <a:t>8</a:t>
            </a:r>
            <a:r>
              <a:rPr lang="en-US" sz="2200" b="1" dirty="0">
                <a:solidFill>
                  <a:srgbClr val="FF0000"/>
                </a:solidFill>
              </a:rPr>
              <a:t>O ,C</a:t>
            </a:r>
            <a:r>
              <a:rPr lang="en-US" sz="2200" b="1" baseline="-25000" dirty="0">
                <a:solidFill>
                  <a:srgbClr val="FF0000"/>
                </a:solidFill>
              </a:rPr>
              <a:t>3</a:t>
            </a:r>
            <a:r>
              <a:rPr lang="en-US" sz="2200" b="1" dirty="0">
                <a:solidFill>
                  <a:srgbClr val="FF0000"/>
                </a:solidFill>
              </a:rPr>
              <a:t>H</a:t>
            </a:r>
            <a:r>
              <a:rPr lang="en-US" sz="2200" b="1" baseline="-25000" dirty="0">
                <a:solidFill>
                  <a:srgbClr val="FF0000"/>
                </a:solidFill>
              </a:rPr>
              <a:t>6</a:t>
            </a:r>
            <a:endParaRPr lang="en-US" sz="2200" b="1" dirty="0">
              <a:solidFill>
                <a:srgbClr val="FF0000"/>
              </a:solidFill>
            </a:endParaRPr>
          </a:p>
        </p:txBody>
      </p:sp>
      <p:graphicFrame>
        <p:nvGraphicFramePr>
          <p:cNvPr id="2" name="Đối tượng 1">
            <a:extLst>
              <a:ext uri="{FF2B5EF4-FFF2-40B4-BE49-F238E27FC236}">
                <a16:creationId xmlns:a16="http://schemas.microsoft.com/office/drawing/2014/main" id="{A7AEED3D-E731-CD51-924C-229B3991F781}"/>
              </a:ext>
            </a:extLst>
          </p:cNvPr>
          <p:cNvGraphicFramePr>
            <a:graphicFrameLocks noChangeAspect="1"/>
          </p:cNvGraphicFramePr>
          <p:nvPr/>
        </p:nvGraphicFramePr>
        <p:xfrm>
          <a:off x="3788410" y="6025956"/>
          <a:ext cx="2057400" cy="406400"/>
        </p:xfrm>
        <a:graphic>
          <a:graphicData uri="http://schemas.openxmlformats.org/presentationml/2006/ole">
            <mc:AlternateContent xmlns:mc="http://schemas.openxmlformats.org/markup-compatibility/2006">
              <mc:Choice xmlns:v="urn:schemas-microsoft-com:vml" Requires="v">
                <p:oleObj name="Equation" r:id="rId2" imgW="2057400" imgH="406080" progId="Equation.DSMT4">
                  <p:embed/>
                </p:oleObj>
              </mc:Choice>
              <mc:Fallback>
                <p:oleObj name="Equation" r:id="rId2" imgW="2057400" imgH="406080" progId="Equation.DSMT4">
                  <p:embed/>
                  <p:pic>
                    <p:nvPicPr>
                      <p:cNvPr id="2" name="Đối tượng 1">
                        <a:extLst>
                          <a:ext uri="{FF2B5EF4-FFF2-40B4-BE49-F238E27FC236}">
                            <a16:creationId xmlns:a16="http://schemas.microsoft.com/office/drawing/2014/main" id="{A7AEED3D-E731-CD51-924C-229B3991F781}"/>
                          </a:ext>
                        </a:extLst>
                      </p:cNvPr>
                      <p:cNvPicPr/>
                      <p:nvPr/>
                    </p:nvPicPr>
                    <p:blipFill>
                      <a:blip r:embed="rId3"/>
                      <a:stretch>
                        <a:fillRect/>
                      </a:stretch>
                    </p:blipFill>
                    <p:spPr>
                      <a:xfrm>
                        <a:off x="3788410" y="6025956"/>
                        <a:ext cx="2057400" cy="406400"/>
                      </a:xfrm>
                      <a:prstGeom prst="rect">
                        <a:avLst/>
                      </a:prstGeom>
                    </p:spPr>
                  </p:pic>
                </p:oleObj>
              </mc:Fallback>
            </mc:AlternateContent>
          </a:graphicData>
        </a:graphic>
      </p:graphicFrame>
      <p:graphicFrame>
        <p:nvGraphicFramePr>
          <p:cNvPr id="4" name="Đối tượng 3">
            <a:extLst>
              <a:ext uri="{FF2B5EF4-FFF2-40B4-BE49-F238E27FC236}">
                <a16:creationId xmlns:a16="http://schemas.microsoft.com/office/drawing/2014/main" id="{59EA999C-73FA-7883-4663-4B17A1D6D50B}"/>
              </a:ext>
            </a:extLst>
          </p:cNvPr>
          <p:cNvGraphicFramePr>
            <a:graphicFrameLocks noChangeAspect="1"/>
          </p:cNvGraphicFramePr>
          <p:nvPr/>
        </p:nvGraphicFramePr>
        <p:xfrm>
          <a:off x="3788410" y="2133697"/>
          <a:ext cx="2146300" cy="406400"/>
        </p:xfrm>
        <a:graphic>
          <a:graphicData uri="http://schemas.openxmlformats.org/presentationml/2006/ole">
            <mc:AlternateContent xmlns:mc="http://schemas.openxmlformats.org/markup-compatibility/2006">
              <mc:Choice xmlns:v="urn:schemas-microsoft-com:vml" Requires="v">
                <p:oleObj name="Equation" r:id="rId4" imgW="2145960" imgH="406080" progId="Equation.DSMT4">
                  <p:embed/>
                </p:oleObj>
              </mc:Choice>
              <mc:Fallback>
                <p:oleObj name="Equation" r:id="rId4" imgW="2145960" imgH="406080" progId="Equation.DSMT4">
                  <p:embed/>
                  <p:pic>
                    <p:nvPicPr>
                      <p:cNvPr id="4" name="Đối tượng 3">
                        <a:extLst>
                          <a:ext uri="{FF2B5EF4-FFF2-40B4-BE49-F238E27FC236}">
                            <a16:creationId xmlns:a16="http://schemas.microsoft.com/office/drawing/2014/main" id="{59EA999C-73FA-7883-4663-4B17A1D6D50B}"/>
                          </a:ext>
                        </a:extLst>
                      </p:cNvPr>
                      <p:cNvPicPr/>
                      <p:nvPr/>
                    </p:nvPicPr>
                    <p:blipFill>
                      <a:blip r:embed="rId5"/>
                      <a:stretch>
                        <a:fillRect/>
                      </a:stretch>
                    </p:blipFill>
                    <p:spPr>
                      <a:xfrm>
                        <a:off x="3788410" y="2133697"/>
                        <a:ext cx="2146300" cy="406400"/>
                      </a:xfrm>
                      <a:prstGeom prst="rect">
                        <a:avLst/>
                      </a:prstGeom>
                    </p:spPr>
                  </p:pic>
                </p:oleObj>
              </mc:Fallback>
            </mc:AlternateContent>
          </a:graphicData>
        </a:graphic>
      </p:graphicFrame>
      <p:graphicFrame>
        <p:nvGraphicFramePr>
          <p:cNvPr id="5" name="Đối tượng 4">
            <a:extLst>
              <a:ext uri="{FF2B5EF4-FFF2-40B4-BE49-F238E27FC236}">
                <a16:creationId xmlns:a16="http://schemas.microsoft.com/office/drawing/2014/main" id="{2B43442A-6C3E-0410-002D-3A695A87FDFC}"/>
              </a:ext>
            </a:extLst>
          </p:cNvPr>
          <p:cNvGraphicFramePr>
            <a:graphicFrameLocks noChangeAspect="1"/>
          </p:cNvGraphicFramePr>
          <p:nvPr/>
        </p:nvGraphicFramePr>
        <p:xfrm>
          <a:off x="3788410" y="3223419"/>
          <a:ext cx="2844800" cy="406400"/>
        </p:xfrm>
        <a:graphic>
          <a:graphicData uri="http://schemas.openxmlformats.org/presentationml/2006/ole">
            <mc:AlternateContent xmlns:mc="http://schemas.openxmlformats.org/markup-compatibility/2006">
              <mc:Choice xmlns:v="urn:schemas-microsoft-com:vml" Requires="v">
                <p:oleObj name="Equation" r:id="rId6" imgW="2844720" imgH="406080" progId="Equation.DSMT4">
                  <p:embed/>
                </p:oleObj>
              </mc:Choice>
              <mc:Fallback>
                <p:oleObj name="Equation" r:id="rId6" imgW="2844720" imgH="406080" progId="Equation.DSMT4">
                  <p:embed/>
                  <p:pic>
                    <p:nvPicPr>
                      <p:cNvPr id="5" name="Đối tượng 4">
                        <a:extLst>
                          <a:ext uri="{FF2B5EF4-FFF2-40B4-BE49-F238E27FC236}">
                            <a16:creationId xmlns:a16="http://schemas.microsoft.com/office/drawing/2014/main" id="{2B43442A-6C3E-0410-002D-3A695A87FDFC}"/>
                          </a:ext>
                        </a:extLst>
                      </p:cNvPr>
                      <p:cNvPicPr/>
                      <p:nvPr/>
                    </p:nvPicPr>
                    <p:blipFill>
                      <a:blip r:embed="rId7"/>
                      <a:stretch>
                        <a:fillRect/>
                      </a:stretch>
                    </p:blipFill>
                    <p:spPr>
                      <a:xfrm>
                        <a:off x="3788410" y="3223419"/>
                        <a:ext cx="2844800" cy="406400"/>
                      </a:xfrm>
                      <a:prstGeom prst="rect">
                        <a:avLst/>
                      </a:prstGeom>
                    </p:spPr>
                  </p:pic>
                </p:oleObj>
              </mc:Fallback>
            </mc:AlternateContent>
          </a:graphicData>
        </a:graphic>
      </p:graphicFrame>
      <p:graphicFrame>
        <p:nvGraphicFramePr>
          <p:cNvPr id="11" name="Đối tượng 10">
            <a:extLst>
              <a:ext uri="{FF2B5EF4-FFF2-40B4-BE49-F238E27FC236}">
                <a16:creationId xmlns:a16="http://schemas.microsoft.com/office/drawing/2014/main" id="{86853862-24CB-C756-F6F5-E40B89AC9BC8}"/>
              </a:ext>
            </a:extLst>
          </p:cNvPr>
          <p:cNvGraphicFramePr>
            <a:graphicFrameLocks noChangeAspect="1"/>
          </p:cNvGraphicFramePr>
          <p:nvPr/>
        </p:nvGraphicFramePr>
        <p:xfrm>
          <a:off x="4038600" y="4283974"/>
          <a:ext cx="2057400" cy="749300"/>
        </p:xfrm>
        <a:graphic>
          <a:graphicData uri="http://schemas.openxmlformats.org/presentationml/2006/ole">
            <mc:AlternateContent xmlns:mc="http://schemas.openxmlformats.org/markup-compatibility/2006">
              <mc:Choice xmlns:v="urn:schemas-microsoft-com:vml" Requires="v">
                <p:oleObj name="Equation" r:id="rId8" imgW="2057400" imgH="749160" progId="Equation.DSMT4">
                  <p:embed/>
                </p:oleObj>
              </mc:Choice>
              <mc:Fallback>
                <p:oleObj name="Equation" r:id="rId8" imgW="2057400" imgH="749160" progId="Equation.DSMT4">
                  <p:embed/>
                  <p:pic>
                    <p:nvPicPr>
                      <p:cNvPr id="11" name="Đối tượng 10">
                        <a:extLst>
                          <a:ext uri="{FF2B5EF4-FFF2-40B4-BE49-F238E27FC236}">
                            <a16:creationId xmlns:a16="http://schemas.microsoft.com/office/drawing/2014/main" id="{86853862-24CB-C756-F6F5-E40B89AC9BC8}"/>
                          </a:ext>
                        </a:extLst>
                      </p:cNvPr>
                      <p:cNvPicPr/>
                      <p:nvPr/>
                    </p:nvPicPr>
                    <p:blipFill>
                      <a:blip r:embed="rId9"/>
                      <a:stretch>
                        <a:fillRect/>
                      </a:stretch>
                    </p:blipFill>
                    <p:spPr>
                      <a:xfrm>
                        <a:off x="4038600" y="4283974"/>
                        <a:ext cx="2057400" cy="749300"/>
                      </a:xfrm>
                      <a:prstGeom prst="rect">
                        <a:avLst/>
                      </a:prstGeom>
                    </p:spPr>
                  </p:pic>
                </p:oleObj>
              </mc:Fallback>
            </mc:AlternateContent>
          </a:graphicData>
        </a:graphic>
      </p:graphicFrame>
      <p:sp>
        <p:nvSpPr>
          <p:cNvPr id="8" name="Hộp Văn bản 7">
            <a:extLst>
              <a:ext uri="{FF2B5EF4-FFF2-40B4-BE49-F238E27FC236}">
                <a16:creationId xmlns:a16="http://schemas.microsoft.com/office/drawing/2014/main" id="{B2FA5315-1F7A-2C6E-6A7A-95B41C59C615}"/>
              </a:ext>
            </a:extLst>
          </p:cNvPr>
          <p:cNvSpPr txBox="1"/>
          <p:nvPr/>
        </p:nvSpPr>
        <p:spPr>
          <a:xfrm>
            <a:off x="1977390" y="5977596"/>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6</a:t>
            </a:r>
            <a:endParaRPr lang="vi-VN" sz="2200"/>
          </a:p>
        </p:txBody>
      </p:sp>
      <p:sp>
        <p:nvSpPr>
          <p:cNvPr id="9" name="Hộp Văn bản 8">
            <a:extLst>
              <a:ext uri="{FF2B5EF4-FFF2-40B4-BE49-F238E27FC236}">
                <a16:creationId xmlns:a16="http://schemas.microsoft.com/office/drawing/2014/main" id="{3908EA1B-5775-909B-6D3B-E6785A2A42F4}"/>
              </a:ext>
            </a:extLst>
          </p:cNvPr>
          <p:cNvSpPr txBox="1"/>
          <p:nvPr/>
        </p:nvSpPr>
        <p:spPr>
          <a:xfrm>
            <a:off x="2021840" y="2096966"/>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endParaRPr lang="vi-VN" sz="2200" baseline="-25000"/>
          </a:p>
        </p:txBody>
      </p:sp>
      <p:sp>
        <p:nvSpPr>
          <p:cNvPr id="12" name="Hộp Văn bản 11">
            <a:extLst>
              <a:ext uri="{FF2B5EF4-FFF2-40B4-BE49-F238E27FC236}">
                <a16:creationId xmlns:a16="http://schemas.microsoft.com/office/drawing/2014/main" id="{1D0CFD88-8094-8844-2382-3A69FF4D8F99}"/>
              </a:ext>
            </a:extLst>
          </p:cNvPr>
          <p:cNvSpPr txBox="1"/>
          <p:nvPr/>
        </p:nvSpPr>
        <p:spPr>
          <a:xfrm>
            <a:off x="1977390" y="3138913"/>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O</a:t>
            </a:r>
            <a:endParaRPr lang="vi-VN" sz="2200" baseline="-25000"/>
          </a:p>
        </p:txBody>
      </p:sp>
      <p:graphicFrame>
        <p:nvGraphicFramePr>
          <p:cNvPr id="13" name="Đối tượng 12">
            <a:extLst>
              <a:ext uri="{FF2B5EF4-FFF2-40B4-BE49-F238E27FC236}">
                <a16:creationId xmlns:a16="http://schemas.microsoft.com/office/drawing/2014/main" id="{031964FB-238D-73EE-A361-BB8113DC78DD}"/>
              </a:ext>
            </a:extLst>
          </p:cNvPr>
          <p:cNvGraphicFramePr>
            <a:graphicFrameLocks noChangeAspect="1"/>
          </p:cNvGraphicFramePr>
          <p:nvPr/>
        </p:nvGraphicFramePr>
        <p:xfrm>
          <a:off x="3788410" y="5281029"/>
          <a:ext cx="2768600" cy="406400"/>
        </p:xfrm>
        <a:graphic>
          <a:graphicData uri="http://schemas.openxmlformats.org/presentationml/2006/ole">
            <mc:AlternateContent xmlns:mc="http://schemas.openxmlformats.org/markup-compatibility/2006">
              <mc:Choice xmlns:v="urn:schemas-microsoft-com:vml" Requires="v">
                <p:oleObj name="Equation" r:id="rId10" imgW="2768400" imgH="406080" progId="Equation.DSMT4">
                  <p:embed/>
                </p:oleObj>
              </mc:Choice>
              <mc:Fallback>
                <p:oleObj name="Equation" r:id="rId10" imgW="2768400" imgH="406080" progId="Equation.DSMT4">
                  <p:embed/>
                  <p:pic>
                    <p:nvPicPr>
                      <p:cNvPr id="13" name="Đối tượng 12">
                        <a:extLst>
                          <a:ext uri="{FF2B5EF4-FFF2-40B4-BE49-F238E27FC236}">
                            <a16:creationId xmlns:a16="http://schemas.microsoft.com/office/drawing/2014/main" id="{031964FB-238D-73EE-A361-BB8113DC78DD}"/>
                          </a:ext>
                        </a:extLst>
                      </p:cNvPr>
                      <p:cNvPicPr/>
                      <p:nvPr/>
                    </p:nvPicPr>
                    <p:blipFill>
                      <a:blip r:embed="rId11"/>
                      <a:stretch>
                        <a:fillRect/>
                      </a:stretch>
                    </p:blipFill>
                    <p:spPr>
                      <a:xfrm>
                        <a:off x="3788410" y="5281029"/>
                        <a:ext cx="2768600" cy="406400"/>
                      </a:xfrm>
                      <a:prstGeom prst="rect">
                        <a:avLst/>
                      </a:prstGeom>
                    </p:spPr>
                  </p:pic>
                </p:oleObj>
              </mc:Fallback>
            </mc:AlternateContent>
          </a:graphicData>
        </a:graphic>
      </p:graphicFrame>
      <p:pic>
        <p:nvPicPr>
          <p:cNvPr id="6" name="Hình ảnh 5">
            <a:extLst>
              <a:ext uri="{FF2B5EF4-FFF2-40B4-BE49-F238E27FC236}">
                <a16:creationId xmlns:a16="http://schemas.microsoft.com/office/drawing/2014/main" id="{99A19546-39C2-6CE8-C7FB-F15A278C2A2E}"/>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9349910" y="5666226"/>
            <a:ext cx="1221570" cy="1191775"/>
          </a:xfrm>
          <a:prstGeom prst="rect">
            <a:avLst/>
          </a:prstGeom>
        </p:spPr>
      </p:pic>
      <p:pic>
        <p:nvPicPr>
          <p:cNvPr id="7" name="Hình ảnh 6">
            <a:extLst>
              <a:ext uri="{FF2B5EF4-FFF2-40B4-BE49-F238E27FC236}">
                <a16:creationId xmlns:a16="http://schemas.microsoft.com/office/drawing/2014/main" id="{8CEC6A2B-09C9-BBAE-B00D-CDC3801C3D4D}"/>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9420879" y="5581"/>
            <a:ext cx="1079633" cy="566037"/>
          </a:xfrm>
          <a:prstGeom prst="rect">
            <a:avLst/>
          </a:prstGeom>
        </p:spPr>
      </p:pic>
      <p:sp>
        <p:nvSpPr>
          <p:cNvPr id="14" name="Hình chữ nhật: Góc Tròn 13">
            <a:extLst>
              <a:ext uri="{FF2B5EF4-FFF2-40B4-BE49-F238E27FC236}">
                <a16:creationId xmlns:a16="http://schemas.microsoft.com/office/drawing/2014/main" id="{FFEA7C88-8C02-41FD-B375-212F714F9957}"/>
              </a:ext>
            </a:extLst>
          </p:cNvPr>
          <p:cNvSpPr/>
          <p:nvPr/>
        </p:nvSpPr>
        <p:spPr>
          <a:xfrm>
            <a:off x="1625600" y="28982"/>
            <a:ext cx="3278209" cy="505682"/>
          </a:xfrm>
          <a:prstGeom prst="round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KHÁM PHÁ</a:t>
            </a:r>
            <a:endParaRPr lang="vi-VN" sz="2400" b="1"/>
          </a:p>
        </p:txBody>
      </p:sp>
    </p:spTree>
    <p:extLst>
      <p:ext uri="{BB962C8B-B14F-4D97-AF65-F5344CB8AC3E}">
        <p14:creationId xmlns:p14="http://schemas.microsoft.com/office/powerpoint/2010/main" val="19716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3C62A3-C14F-ABC4-5663-3F9FC45DA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5"/>
            <a:ext cx="12191999" cy="6858000"/>
          </a:xfrm>
          <a:prstGeom prst="rect">
            <a:avLst/>
          </a:prstGeom>
        </p:spPr>
      </p:pic>
      <p:sp>
        <p:nvSpPr>
          <p:cNvPr id="6" name="TextBox 5">
            <a:extLst>
              <a:ext uri="{FF2B5EF4-FFF2-40B4-BE49-F238E27FC236}">
                <a16:creationId xmlns:a16="http://schemas.microsoft.com/office/drawing/2014/main" id="{C0139029-0EEC-32CB-270D-3F442BB085D1}"/>
              </a:ext>
            </a:extLst>
          </p:cNvPr>
          <p:cNvSpPr txBox="1"/>
          <p:nvPr/>
        </p:nvSpPr>
        <p:spPr>
          <a:xfrm>
            <a:off x="3249974" y="1477566"/>
            <a:ext cx="5684704" cy="923330"/>
          </a:xfrm>
          <a:prstGeom prst="rect">
            <a:avLst/>
          </a:prstGeom>
          <a:noFill/>
        </p:spPr>
        <p:txBody>
          <a:bodyPr wrap="square" rtlCol="0">
            <a:spAutoFit/>
          </a:bodyPr>
          <a:lstStyle/>
          <a:p>
            <a:pPr algn="ctr"/>
            <a:r>
              <a:rPr lang="en-US" sz="5400" b="1">
                <a:solidFill>
                  <a:srgbClr val="FF0000"/>
                </a:solidFill>
                <a:latin typeface="Arial" panose="020B0604020202020204" pitchFamily="34" charset="0"/>
                <a:cs typeface="Arial" panose="020B0604020202020204" pitchFamily="34" charset="0"/>
              </a:rPr>
              <a:t>CHƠI TRÒ CHƠI</a:t>
            </a:r>
          </a:p>
        </p:txBody>
      </p:sp>
      <p:sp>
        <p:nvSpPr>
          <p:cNvPr id="7" name="TextBox 6">
            <a:extLst>
              <a:ext uri="{FF2B5EF4-FFF2-40B4-BE49-F238E27FC236}">
                <a16:creationId xmlns:a16="http://schemas.microsoft.com/office/drawing/2014/main" id="{79ED2EE7-A7C3-ED72-50EE-8961FB2A1A36}"/>
              </a:ext>
            </a:extLst>
          </p:cNvPr>
          <p:cNvSpPr txBox="1"/>
          <p:nvPr/>
        </p:nvSpPr>
        <p:spPr>
          <a:xfrm>
            <a:off x="666519" y="2226936"/>
            <a:ext cx="10851613" cy="1200329"/>
          </a:xfrm>
          <a:prstGeom prst="rect">
            <a:avLst/>
          </a:prstGeom>
          <a:noFill/>
        </p:spPr>
        <p:txBody>
          <a:bodyPr wrap="square" rtlCol="0">
            <a:spAutoFit/>
          </a:bodyPr>
          <a:lstStyle/>
          <a:p>
            <a:pPr algn="ctr"/>
            <a:r>
              <a:rPr lang="en-US" sz="7200" b="1">
                <a:solidFill>
                  <a:srgbClr val="0000CC"/>
                </a:solidFill>
                <a:latin typeface="Arial" panose="020B0604020202020204" pitchFamily="34" charset="0"/>
                <a:cs typeface="Arial" panose="020B0604020202020204" pitchFamily="34" charset="0"/>
              </a:rPr>
              <a:t>“Ai nhanh hơn?”</a:t>
            </a:r>
          </a:p>
        </p:txBody>
      </p:sp>
      <p:sp>
        <p:nvSpPr>
          <p:cNvPr id="4" name="TextBox 3">
            <a:extLst>
              <a:ext uri="{FF2B5EF4-FFF2-40B4-BE49-F238E27FC236}">
                <a16:creationId xmlns:a16="http://schemas.microsoft.com/office/drawing/2014/main" id="{3DF1FC40-DE31-750B-8A33-0B56D6A9DBD4}"/>
              </a:ext>
            </a:extLst>
          </p:cNvPr>
          <p:cNvSpPr txBox="1"/>
          <p:nvPr/>
        </p:nvSpPr>
        <p:spPr>
          <a:xfrm>
            <a:off x="3555206" y="3099753"/>
            <a:ext cx="6174954" cy="584775"/>
          </a:xfrm>
          <a:prstGeom prst="rect">
            <a:avLst/>
          </a:prstGeom>
          <a:noFill/>
        </p:spPr>
        <p:txBody>
          <a:bodyPr wrap="square">
            <a:spAutoFit/>
          </a:bodyPr>
          <a:lstStyle/>
          <a:p>
            <a:r>
              <a:rPr lang="en-US" sz="3200" b="1" i="1">
                <a:latin typeface="Palatino Linotype" panose="02040502050505030304" pitchFamily="18" charset="0"/>
                <a:ea typeface="Calibri" panose="020F0502020204030204" pitchFamily="34" charset="0"/>
                <a:cs typeface="Times New Roman" panose="02020603050405020304" pitchFamily="18" charset="0"/>
              </a:rPr>
              <a:t>(wordwall.net website)</a:t>
            </a:r>
            <a:endParaRPr lang="en-US" sz="3200"/>
          </a:p>
        </p:txBody>
      </p:sp>
      <p:sp>
        <p:nvSpPr>
          <p:cNvPr id="8" name="TextBox 7">
            <a:extLst>
              <a:ext uri="{FF2B5EF4-FFF2-40B4-BE49-F238E27FC236}">
                <a16:creationId xmlns:a16="http://schemas.microsoft.com/office/drawing/2014/main" id="{2322E4D7-11B5-6AE2-61CD-3D1A0F73B129}"/>
              </a:ext>
            </a:extLst>
          </p:cNvPr>
          <p:cNvSpPr txBox="1"/>
          <p:nvPr/>
        </p:nvSpPr>
        <p:spPr>
          <a:xfrm>
            <a:off x="2881425" y="3939263"/>
            <a:ext cx="7888077" cy="1077218"/>
          </a:xfrm>
          <a:prstGeom prst="rect">
            <a:avLst/>
          </a:prstGeom>
          <a:noFill/>
        </p:spPr>
        <p:txBody>
          <a:bodyPr wrap="square">
            <a:spAutoFit/>
          </a:bodyPr>
          <a:lstStyle/>
          <a:p>
            <a:pPr algn="ctr"/>
            <a:r>
              <a:rPr lang="en-US" sz="3200" u="sng">
                <a:solidFill>
                  <a:srgbClr val="0563C1"/>
                </a:solidFill>
                <a:effectLst/>
                <a:latin typeface="Times New Roman" panose="02020603050405020304" pitchFamily="18" charset="0"/>
                <a:ea typeface="Calibri" panose="020F0502020204030204" pitchFamily="34" charset="0"/>
                <a:hlinkClick r:id="rId3"/>
              </a:rPr>
              <a:t>https://wordwall.net/vi/resource/74474967</a:t>
            </a:r>
            <a:endParaRPr lang="en-US" sz="3200" u="sng">
              <a:solidFill>
                <a:srgbClr val="0563C1"/>
              </a:solidFill>
              <a:effectLst/>
              <a:latin typeface="Times New Roman" panose="02020603050405020304" pitchFamily="18" charset="0"/>
              <a:ea typeface="Calibri" panose="020F0502020204030204" pitchFamily="34" charset="0"/>
            </a:endParaRPr>
          </a:p>
          <a:p>
            <a:pPr algn="ctr"/>
            <a:endParaRPr lang="en-US" sz="3200" u="sng">
              <a:solidFill>
                <a:srgbClr val="0563C1"/>
              </a:solidFill>
              <a:effectLst/>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0961C587-35D2-A75B-A5AA-DFDD6D820762}"/>
              </a:ext>
            </a:extLst>
          </p:cNvPr>
          <p:cNvSpPr/>
          <p:nvPr/>
        </p:nvSpPr>
        <p:spPr>
          <a:xfrm>
            <a:off x="0" y="-1735"/>
            <a:ext cx="12192000" cy="71202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Arial" panose="020B0604020202020204" pitchFamily="34" charset="0"/>
                <a:cs typeface="Arial" panose="020B0604020202020204" pitchFamily="34" charset="0"/>
              </a:rPr>
              <a:t>Hoạt động 1: KHỞI ĐỘNG</a:t>
            </a:r>
          </a:p>
        </p:txBody>
      </p:sp>
      <p:sp>
        <p:nvSpPr>
          <p:cNvPr id="9" name="TextBox 8">
            <a:extLst>
              <a:ext uri="{FF2B5EF4-FFF2-40B4-BE49-F238E27FC236}">
                <a16:creationId xmlns:a16="http://schemas.microsoft.com/office/drawing/2014/main" id="{34BD0221-D298-89C3-4D76-7EADF656043D}"/>
              </a:ext>
            </a:extLst>
          </p:cNvPr>
          <p:cNvSpPr txBox="1"/>
          <p:nvPr/>
        </p:nvSpPr>
        <p:spPr>
          <a:xfrm>
            <a:off x="1422498" y="4007694"/>
            <a:ext cx="2059692" cy="584775"/>
          </a:xfrm>
          <a:prstGeom prst="rect">
            <a:avLst/>
          </a:prstGeom>
          <a:noFill/>
        </p:spPr>
        <p:txBody>
          <a:bodyPr wrap="square">
            <a:spAutoFit/>
          </a:bodyPr>
          <a:lstStyle/>
          <a:p>
            <a:pPr algn="ctr"/>
            <a:r>
              <a:rPr lang="en-US" sz="3200" b="1">
                <a:latin typeface="Arial" panose="020B0604020202020204" pitchFamily="34" charset="0"/>
                <a:cs typeface="Arial" panose="020B0604020202020204" pitchFamily="34" charset="0"/>
              </a:rPr>
              <a:t>Link</a:t>
            </a:r>
            <a:r>
              <a:rPr lang="en-US" sz="32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7126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696720" y="814491"/>
            <a:ext cx="8798560" cy="1088568"/>
          </a:xfrm>
          <a:prstGeom prst="rect">
            <a:avLst/>
          </a:prstGeom>
          <a:noFill/>
        </p:spPr>
        <p:txBody>
          <a:bodyPr wrap="square">
            <a:spAutoFit/>
          </a:bodyPr>
          <a:lstStyle/>
          <a:p>
            <a:pPr algn="just">
              <a:lnSpc>
                <a:spcPct val="150000"/>
              </a:lnSpc>
            </a:pPr>
            <a:r>
              <a:rPr lang="vi-VN" sz="2300" b="1">
                <a:solidFill>
                  <a:srgbClr val="FF0000"/>
                </a:solidFill>
              </a:rPr>
              <a:t>Câu 12.</a:t>
            </a:r>
            <a:r>
              <a:rPr lang="vi-VN" sz="2300" b="1"/>
              <a:t> Viết công thức cấu tạo có thể có ứng với mỗi công thức phân tử sau: C</a:t>
            </a:r>
            <a:r>
              <a:rPr lang="vi-VN" sz="2300" b="1" baseline="-25000"/>
              <a:t>2</a:t>
            </a:r>
            <a:r>
              <a:rPr lang="vi-VN" sz="2300" b="1"/>
              <a:t>H</a:t>
            </a:r>
            <a:r>
              <a:rPr lang="vi-VN" sz="2300" b="1" baseline="-25000"/>
              <a:t>5</a:t>
            </a:r>
            <a:r>
              <a:rPr lang="vi-VN" sz="2300" b="1"/>
              <a:t>Cl, C</a:t>
            </a:r>
            <a:r>
              <a:rPr lang="vi-VN" sz="2300" b="1" baseline="-25000"/>
              <a:t>2</a:t>
            </a:r>
            <a:r>
              <a:rPr lang="vi-VN" sz="2300" b="1"/>
              <a:t>H</a:t>
            </a:r>
            <a:r>
              <a:rPr lang="vi-VN" sz="2300" b="1" baseline="-25000"/>
              <a:t>6</a:t>
            </a:r>
            <a:r>
              <a:rPr lang="vi-VN" sz="2300" b="1"/>
              <a:t>O, C</a:t>
            </a:r>
            <a:r>
              <a:rPr lang="vi-VN" sz="2300" b="1" baseline="-25000"/>
              <a:t>3</a:t>
            </a:r>
            <a:r>
              <a:rPr lang="vi-VN" sz="2300" b="1"/>
              <a:t>H</a:t>
            </a:r>
            <a:r>
              <a:rPr lang="vi-VN" sz="2300" b="1" baseline="-25000"/>
              <a:t>7</a:t>
            </a:r>
            <a:r>
              <a:rPr lang="vi-VN" sz="2300" b="1"/>
              <a:t>Cl, C</a:t>
            </a:r>
            <a:r>
              <a:rPr lang="vi-VN" sz="2300" b="1" baseline="-25000"/>
              <a:t>4</a:t>
            </a:r>
            <a:r>
              <a:rPr lang="vi-VN" sz="2300" b="1"/>
              <a:t>H</a:t>
            </a:r>
            <a:r>
              <a:rPr lang="vi-VN" sz="2300" b="1" baseline="-25000"/>
              <a:t>10</a:t>
            </a:r>
            <a:r>
              <a:rPr lang="vi-VN" sz="2300" b="1"/>
              <a:t>.</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696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8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11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a:spLocks/>
          </p:cNvSpPr>
          <p:nvPr/>
        </p:nvSpPr>
        <p:spPr>
          <a:xfrm>
            <a:off x="1696720" y="2034752"/>
            <a:ext cx="8717280" cy="5148332"/>
          </a:xfrm>
          <a:prstGeom prst="rect">
            <a:avLst/>
          </a:prstGeom>
          <a:solidFill>
            <a:schemeClr val="accent2">
              <a:lumMod val="40000"/>
              <a:lumOff val="60000"/>
              <a:alpha val="67000"/>
            </a:schemeClr>
          </a:solidFill>
        </p:spPr>
        <p:txBody>
          <a:bodyPr wrap="square">
            <a:spAutoFit/>
          </a:bodyPr>
          <a:lstStyle/>
          <a:p>
            <a:pPr algn="just">
              <a:lnSpc>
                <a:spcPct val="200000"/>
              </a:lnSpc>
            </a:pPr>
            <a:r>
              <a:rPr lang="vi-VN" sz="2400" b="1"/>
              <a:t>C</a:t>
            </a:r>
            <a:r>
              <a:rPr lang="vi-VN" sz="2400" b="1" baseline="-25000"/>
              <a:t>2</a:t>
            </a:r>
            <a:r>
              <a:rPr lang="vi-VN" sz="2400" b="1"/>
              <a:t>H</a:t>
            </a:r>
            <a:r>
              <a:rPr lang="vi-VN" sz="2400" b="1" baseline="-25000"/>
              <a:t>5</a:t>
            </a:r>
            <a:r>
              <a:rPr lang="vi-VN" sz="2400" b="1"/>
              <a:t>Cl: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Cl </a:t>
            </a:r>
          </a:p>
          <a:p>
            <a:pPr algn="just">
              <a:lnSpc>
                <a:spcPct val="200000"/>
              </a:lnSpc>
            </a:pPr>
            <a:r>
              <a:rPr lang="vi-VN" sz="2400" b="1"/>
              <a:t>C</a:t>
            </a:r>
            <a:r>
              <a:rPr lang="vi-VN" sz="2400" b="1" baseline="-25000"/>
              <a:t>2</a:t>
            </a:r>
            <a:r>
              <a:rPr lang="vi-VN" sz="2400" b="1"/>
              <a:t>H</a:t>
            </a:r>
            <a:r>
              <a:rPr lang="vi-VN" sz="2400" b="1" baseline="-25000"/>
              <a:t>6</a:t>
            </a:r>
            <a:r>
              <a:rPr lang="vi-VN" sz="2400" b="1"/>
              <a:t>O: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OH 			    CH</a:t>
            </a:r>
            <a:r>
              <a:rPr lang="vi-VN" sz="2400" b="1" baseline="-25000">
                <a:solidFill>
                  <a:srgbClr val="FF0000"/>
                </a:solidFill>
              </a:rPr>
              <a:t>3</a:t>
            </a:r>
            <a:r>
              <a:rPr lang="vi-VN" sz="2400" b="1">
                <a:solidFill>
                  <a:srgbClr val="FF0000"/>
                </a:solidFill>
              </a:rPr>
              <a:t> – O – CH</a:t>
            </a:r>
            <a:r>
              <a:rPr lang="vi-VN" sz="2400" b="1" baseline="-25000">
                <a:solidFill>
                  <a:srgbClr val="FF0000"/>
                </a:solidFill>
              </a:rPr>
              <a:t>3</a:t>
            </a:r>
          </a:p>
          <a:p>
            <a:pPr algn="just">
              <a:lnSpc>
                <a:spcPct val="200000"/>
              </a:lnSpc>
            </a:pPr>
            <a:r>
              <a:rPr lang="vi-VN" sz="2400" b="1"/>
              <a:t>C</a:t>
            </a:r>
            <a:r>
              <a:rPr lang="vi-VN" sz="2400" b="1" baseline="-25000"/>
              <a:t>3</a:t>
            </a:r>
            <a:r>
              <a:rPr lang="vi-VN" sz="2400" b="1"/>
              <a:t>H</a:t>
            </a:r>
            <a:r>
              <a:rPr lang="vi-VN" sz="2400" b="1" baseline="-25000"/>
              <a:t>7</a:t>
            </a:r>
            <a:r>
              <a:rPr lang="vi-VN" sz="2400" b="1"/>
              <a:t>Cl: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2</a:t>
            </a:r>
            <a:r>
              <a:rPr lang="vi-VN" sz="2400" b="1">
                <a:solidFill>
                  <a:srgbClr val="FF0000"/>
                </a:solidFill>
              </a:rPr>
              <a:t> – Cl 		</a:t>
            </a:r>
            <a:endParaRPr lang="vi-VN" sz="2400" b="1"/>
          </a:p>
          <a:p>
            <a:pPr algn="just">
              <a:lnSpc>
                <a:spcPct val="200000"/>
              </a:lnSpc>
            </a:pPr>
            <a:endParaRPr lang="vi-VN" sz="2400" b="1"/>
          </a:p>
          <a:p>
            <a:pPr algn="just">
              <a:lnSpc>
                <a:spcPct val="200000"/>
              </a:lnSpc>
            </a:pPr>
            <a:r>
              <a:rPr lang="vi-VN" sz="2400" b="1"/>
              <a:t>C</a:t>
            </a:r>
            <a:r>
              <a:rPr lang="vi-VN" sz="2400" b="1" baseline="-25000"/>
              <a:t>4</a:t>
            </a:r>
            <a:r>
              <a:rPr lang="vi-VN" sz="2400" b="1"/>
              <a:t>H</a:t>
            </a:r>
            <a:r>
              <a:rPr lang="vi-VN" sz="2400" b="1" baseline="-25000"/>
              <a:t>10</a:t>
            </a:r>
            <a:r>
              <a:rPr lang="vi-VN" sz="2400" b="1"/>
              <a:t>: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3</a:t>
            </a:r>
            <a:r>
              <a:rPr lang="vi-VN" sz="2400" b="1">
                <a:solidFill>
                  <a:srgbClr val="FF0000"/>
                </a:solidFill>
              </a:rPr>
              <a:t>		</a:t>
            </a:r>
            <a:endParaRPr lang="vi-VN" sz="2400" b="1" baseline="-25000">
              <a:solidFill>
                <a:srgbClr val="FF0000"/>
              </a:solidFill>
            </a:endParaRPr>
          </a:p>
          <a:p>
            <a:pPr algn="just">
              <a:lnSpc>
                <a:spcPct val="200000"/>
              </a:lnSpc>
            </a:pPr>
            <a:endParaRPr lang="vi-VN" sz="2400" b="1">
              <a:solidFill>
                <a:srgbClr val="FF0000"/>
              </a:solidFill>
            </a:endParaRPr>
          </a:p>
        </p:txBody>
      </p:sp>
      <p:graphicFrame>
        <p:nvGraphicFramePr>
          <p:cNvPr id="11" name="Đối tượng 10">
            <a:extLst>
              <a:ext uri="{FF2B5EF4-FFF2-40B4-BE49-F238E27FC236}">
                <a16:creationId xmlns:a16="http://schemas.microsoft.com/office/drawing/2014/main" id="{0159694D-B268-6C45-1654-EBF6356DD6B8}"/>
              </a:ext>
            </a:extLst>
          </p:cNvPr>
          <p:cNvGraphicFramePr>
            <a:graphicFrameLocks noChangeAspect="1"/>
          </p:cNvGraphicFramePr>
          <p:nvPr/>
        </p:nvGraphicFramePr>
        <p:xfrm>
          <a:off x="7207250" y="5316538"/>
          <a:ext cx="2044700" cy="838200"/>
        </p:xfrm>
        <a:graphic>
          <a:graphicData uri="http://schemas.openxmlformats.org/presentationml/2006/ole">
            <mc:AlternateContent xmlns:mc="http://schemas.openxmlformats.org/markup-compatibility/2006">
              <mc:Choice xmlns:v="urn:schemas-microsoft-com:vml" Requires="v">
                <p:oleObj name="Equation" r:id="rId4" imgW="2044440" imgH="838080" progId="Equation.DSMT4">
                  <p:embed/>
                </p:oleObj>
              </mc:Choice>
              <mc:Fallback>
                <p:oleObj name="Equation" r:id="rId4" imgW="2044440" imgH="838080" progId="Equation.DSMT4">
                  <p:embed/>
                  <p:pic>
                    <p:nvPicPr>
                      <p:cNvPr id="11" name="Đối tượng 10">
                        <a:extLst>
                          <a:ext uri="{FF2B5EF4-FFF2-40B4-BE49-F238E27FC236}">
                            <a16:creationId xmlns:a16="http://schemas.microsoft.com/office/drawing/2014/main" id="{0159694D-B268-6C45-1654-EBF6356DD6B8}"/>
                          </a:ext>
                        </a:extLst>
                      </p:cNvPr>
                      <p:cNvPicPr/>
                      <p:nvPr/>
                    </p:nvPicPr>
                    <p:blipFill>
                      <a:blip r:embed="rId5"/>
                      <a:stretch>
                        <a:fillRect/>
                      </a:stretch>
                    </p:blipFill>
                    <p:spPr>
                      <a:xfrm>
                        <a:off x="7207250" y="5316538"/>
                        <a:ext cx="2044700" cy="838200"/>
                      </a:xfrm>
                      <a:prstGeom prst="rect">
                        <a:avLst/>
                      </a:prstGeom>
                    </p:spPr>
                  </p:pic>
                </p:oleObj>
              </mc:Fallback>
            </mc:AlternateContent>
          </a:graphicData>
        </a:graphic>
      </p:graphicFrame>
      <p:graphicFrame>
        <p:nvGraphicFramePr>
          <p:cNvPr id="12" name="Đối tượng 11">
            <a:extLst>
              <a:ext uri="{FF2B5EF4-FFF2-40B4-BE49-F238E27FC236}">
                <a16:creationId xmlns:a16="http://schemas.microsoft.com/office/drawing/2014/main" id="{7BF39C7E-CA01-2A11-F11F-41D6E52CF98C}"/>
              </a:ext>
            </a:extLst>
          </p:cNvPr>
          <p:cNvGraphicFramePr>
            <a:graphicFrameLocks noChangeAspect="1"/>
          </p:cNvGraphicFramePr>
          <p:nvPr/>
        </p:nvGraphicFramePr>
        <p:xfrm>
          <a:off x="7207250" y="3865563"/>
          <a:ext cx="2044700" cy="749300"/>
        </p:xfrm>
        <a:graphic>
          <a:graphicData uri="http://schemas.openxmlformats.org/presentationml/2006/ole">
            <mc:AlternateContent xmlns:mc="http://schemas.openxmlformats.org/markup-compatibility/2006">
              <mc:Choice xmlns:v="urn:schemas-microsoft-com:vml" Requires="v">
                <p:oleObj name="Equation" r:id="rId6" imgW="2044440" imgH="749160" progId="Equation.DSMT4">
                  <p:embed/>
                </p:oleObj>
              </mc:Choice>
              <mc:Fallback>
                <p:oleObj name="Equation" r:id="rId6" imgW="2044440" imgH="749160" progId="Equation.DSMT4">
                  <p:embed/>
                  <p:pic>
                    <p:nvPicPr>
                      <p:cNvPr id="12" name="Đối tượng 11">
                        <a:extLst>
                          <a:ext uri="{FF2B5EF4-FFF2-40B4-BE49-F238E27FC236}">
                            <a16:creationId xmlns:a16="http://schemas.microsoft.com/office/drawing/2014/main" id="{7BF39C7E-CA01-2A11-F11F-41D6E52CF98C}"/>
                          </a:ext>
                        </a:extLst>
                      </p:cNvPr>
                      <p:cNvPicPr/>
                      <p:nvPr/>
                    </p:nvPicPr>
                    <p:blipFill>
                      <a:blip r:embed="rId7"/>
                      <a:stretch>
                        <a:fillRect/>
                      </a:stretch>
                    </p:blipFill>
                    <p:spPr>
                      <a:xfrm>
                        <a:off x="7207250" y="3865563"/>
                        <a:ext cx="2044700" cy="749300"/>
                      </a:xfrm>
                      <a:prstGeom prst="rect">
                        <a:avLst/>
                      </a:prstGeom>
                    </p:spPr>
                  </p:pic>
                </p:oleObj>
              </mc:Fallback>
            </mc:AlternateContent>
          </a:graphicData>
        </a:graphic>
      </p:graphicFrame>
    </p:spTree>
    <p:extLst>
      <p:ext uri="{BB962C8B-B14F-4D97-AF65-F5344CB8AC3E}">
        <p14:creationId xmlns:p14="http://schemas.microsoft.com/office/powerpoint/2010/main" val="238671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AEC4A1-9A6F-4746-E616-29A0C74F7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53AD42-8646-0C40-896D-5D6DF82E91B2}"/>
              </a:ext>
            </a:extLst>
          </p:cNvPr>
          <p:cNvSpPr>
            <a:spLocks noGrp="1"/>
          </p:cNvSpPr>
          <p:nvPr>
            <p:ph type="ctrTitle"/>
          </p:nvPr>
        </p:nvSpPr>
        <p:spPr>
          <a:xfrm>
            <a:off x="2726675" y="992475"/>
            <a:ext cx="6549527" cy="1069994"/>
          </a:xfrm>
        </p:spPr>
        <p:txBody>
          <a:bodyPr/>
          <a:lstStyle/>
          <a:p>
            <a:r>
              <a:rPr lang="en-US" b="1">
                <a:solidFill>
                  <a:srgbClr val="FF0000"/>
                </a:solidFill>
              </a:rPr>
              <a:t>Hoạt động 4</a:t>
            </a:r>
          </a:p>
        </p:txBody>
      </p:sp>
      <p:sp>
        <p:nvSpPr>
          <p:cNvPr id="3" name="Subtitle 2">
            <a:extLst>
              <a:ext uri="{FF2B5EF4-FFF2-40B4-BE49-F238E27FC236}">
                <a16:creationId xmlns:a16="http://schemas.microsoft.com/office/drawing/2014/main" id="{4E7A0A4B-EB5A-CCC3-4FA5-4EEF6441072E}"/>
              </a:ext>
            </a:extLst>
          </p:cNvPr>
          <p:cNvSpPr>
            <a:spLocks noGrp="1"/>
          </p:cNvSpPr>
          <p:nvPr>
            <p:ph type="subTitle" idx="1"/>
          </p:nvPr>
        </p:nvSpPr>
        <p:spPr>
          <a:xfrm>
            <a:off x="2955274" y="2473067"/>
            <a:ext cx="6092328" cy="1911865"/>
          </a:xfrm>
        </p:spPr>
        <p:txBody>
          <a:bodyPr>
            <a:normAutofit/>
          </a:bodyPr>
          <a:lstStyle/>
          <a:p>
            <a:pPr>
              <a:spcBef>
                <a:spcPts val="1200"/>
              </a:spcBef>
              <a:spcAft>
                <a:spcPts val="1200"/>
              </a:spcAft>
            </a:pPr>
            <a:r>
              <a:rPr lang="en-US" sz="8800">
                <a:solidFill>
                  <a:srgbClr val="0000CC"/>
                </a:solidFill>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2887107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4C34333-FC1C-4E97-DA9B-22722E515A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1036"/>
            <a:ext cx="12192000" cy="6176963"/>
          </a:xfrm>
        </p:spPr>
      </p:pic>
      <p:sp>
        <p:nvSpPr>
          <p:cNvPr id="8" name="Content Placeholder 2">
            <a:extLst>
              <a:ext uri="{FF2B5EF4-FFF2-40B4-BE49-F238E27FC236}">
                <a16:creationId xmlns:a16="http://schemas.microsoft.com/office/drawing/2014/main" id="{F3906317-890F-F591-4FCA-2845E47FE56A}"/>
              </a:ext>
            </a:extLst>
          </p:cNvPr>
          <p:cNvSpPr txBox="1">
            <a:spLocks/>
          </p:cNvSpPr>
          <p:nvPr/>
        </p:nvSpPr>
        <p:spPr>
          <a:xfrm>
            <a:off x="913842" y="1467301"/>
            <a:ext cx="8600548" cy="4015997"/>
          </a:xfrm>
          <a:prstGeom prst="rect">
            <a:avLst/>
          </a:prstGeom>
          <a:solidFill>
            <a:schemeClr val="bg1"/>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solidFill>
                  <a:srgbClr val="0000CC"/>
                </a:solidFill>
                <a:latin typeface="Arial" panose="020B0604020202020204" pitchFamily="34" charset="0"/>
                <a:cs typeface="Arial" panose="020B0604020202020204" pitchFamily="34" charset="0"/>
              </a:rPr>
              <a:t>HƯỚNG DẪN TỰ HỌC Ở NHÀ</a:t>
            </a:r>
          </a:p>
          <a:p>
            <a:pPr marL="0" indent="0" algn="just">
              <a:lnSpc>
                <a:spcPct val="120000"/>
              </a:lnSpc>
              <a:spcBef>
                <a:spcPts val="600"/>
              </a:spcBef>
              <a:spcAft>
                <a:spcPts val="600"/>
              </a:spcAft>
              <a:buNone/>
            </a:pPr>
            <a:r>
              <a:rPr lang="vi-VN">
                <a:latin typeface="Arial" panose="020B0604020202020204" pitchFamily="34" charset="0"/>
                <a:cs typeface="Arial" panose="020B0604020202020204" pitchFamily="34" charset="0"/>
              </a:rPr>
              <a:t>- Học thuộc nội dung kiến thức bài học.</a:t>
            </a:r>
            <a:endParaRPr lang="en-US">
              <a:latin typeface="Arial" panose="020B0604020202020204" pitchFamily="34" charset="0"/>
              <a:cs typeface="Arial" panose="020B0604020202020204" pitchFamily="34" charset="0"/>
            </a:endParaRPr>
          </a:p>
          <a:p>
            <a:pPr algn="just">
              <a:lnSpc>
                <a:spcPct val="120000"/>
              </a:lnSpc>
              <a:spcBef>
                <a:spcPts val="600"/>
              </a:spcBef>
              <a:spcAft>
                <a:spcPts val="600"/>
              </a:spcAft>
              <a:buFontTx/>
              <a:buChar char="-"/>
            </a:pPr>
            <a:r>
              <a:rPr lang="en-US">
                <a:latin typeface="Arial" panose="020B0604020202020204" pitchFamily="34" charset="0"/>
                <a:cs typeface="Arial" panose="020B0604020202020204" pitchFamily="34" charset="0"/>
              </a:rPr>
              <a:t>Làm bài tập trong SBT.</a:t>
            </a:r>
          </a:p>
          <a:p>
            <a:pPr algn="just">
              <a:lnSpc>
                <a:spcPct val="120000"/>
              </a:lnSpc>
              <a:spcBef>
                <a:spcPts val="600"/>
              </a:spcBef>
              <a:spcAft>
                <a:spcPts val="600"/>
              </a:spcAft>
              <a:buFontTx/>
              <a:buChar char="-"/>
            </a:pPr>
            <a:r>
              <a:rPr lang="en-US">
                <a:latin typeface="Arial" panose="020B0604020202020204" pitchFamily="34" charset="0"/>
                <a:cs typeface="Arial" panose="020B0604020202020204" pitchFamily="34" charset="0"/>
              </a:rPr>
              <a:t>Thực hiện nhiệm vụ giao về nhà của phần “Vận dụng”</a:t>
            </a:r>
            <a:endParaRPr lang="vi-VN">
              <a:latin typeface="Arial" panose="020B0604020202020204" pitchFamily="34" charset="0"/>
              <a:cs typeface="Arial" panose="020B0604020202020204" pitchFamily="34" charset="0"/>
            </a:endParaRPr>
          </a:p>
          <a:p>
            <a:pPr marL="0" indent="0" algn="just">
              <a:lnSpc>
                <a:spcPct val="120000"/>
              </a:lnSpc>
              <a:spcBef>
                <a:spcPts val="600"/>
              </a:spcBef>
              <a:spcAft>
                <a:spcPts val="600"/>
              </a:spcAft>
              <a:buNone/>
            </a:pPr>
            <a:r>
              <a:rPr lang="vi-VN">
                <a:latin typeface="Arial" panose="020B0604020202020204" pitchFamily="34" charset="0"/>
                <a:cs typeface="Arial" panose="020B0604020202020204" pitchFamily="34" charset="0"/>
              </a:rPr>
              <a:t>- Nghiên cứu trước </a:t>
            </a:r>
            <a:r>
              <a:rPr lang="en-US">
                <a:latin typeface="Arial" panose="020B0604020202020204" pitchFamily="34" charset="0"/>
                <a:cs typeface="Arial" panose="020B0604020202020204" pitchFamily="34" charset="0"/>
              </a:rPr>
              <a:t>bài tiếp theo</a:t>
            </a:r>
            <a:r>
              <a:rPr lang="vi-VN">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Alkane</a:t>
            </a:r>
            <a:r>
              <a:rPr lang="vi-VN">
                <a:latin typeface="Arial" panose="020B0604020202020204" pitchFamily="34" charset="0"/>
                <a:cs typeface="Arial" panose="020B0604020202020204" pitchFamily="34" charset="0"/>
              </a:rPr>
              <a:t>.</a:t>
            </a:r>
          </a:p>
        </p:txBody>
      </p:sp>
      <p:sp>
        <p:nvSpPr>
          <p:cNvPr id="3" name="Rectangle 2">
            <a:extLst>
              <a:ext uri="{FF2B5EF4-FFF2-40B4-BE49-F238E27FC236}">
                <a16:creationId xmlns:a16="http://schemas.microsoft.com/office/drawing/2014/main" id="{6B8FA58E-4C23-05A0-1D4C-99617703A333}"/>
              </a:ext>
            </a:extLst>
          </p:cNvPr>
          <p:cNvSpPr/>
          <p:nvPr/>
        </p:nvSpPr>
        <p:spPr>
          <a:xfrm>
            <a:off x="2048719" y="0"/>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645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5DEC75-3E63-4CCE-E518-E0A5FD3C4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DB53AD42-8646-0C40-896D-5D6DF82E91B2}"/>
              </a:ext>
            </a:extLst>
          </p:cNvPr>
          <p:cNvSpPr>
            <a:spLocks noGrp="1"/>
          </p:cNvSpPr>
          <p:nvPr>
            <p:ph type="ctrTitle"/>
          </p:nvPr>
        </p:nvSpPr>
        <p:spPr>
          <a:xfrm>
            <a:off x="-1" y="2125338"/>
            <a:ext cx="6477919" cy="1069994"/>
          </a:xfrm>
        </p:spPr>
        <p:txBody>
          <a:bodyPr/>
          <a:lstStyle/>
          <a:p>
            <a:r>
              <a:rPr lang="en-US" b="1">
                <a:solidFill>
                  <a:srgbClr val="FF0000"/>
                </a:solidFill>
              </a:rPr>
              <a:t>Hoạt động 2</a:t>
            </a:r>
          </a:p>
        </p:txBody>
      </p:sp>
      <p:sp>
        <p:nvSpPr>
          <p:cNvPr id="3" name="Subtitle 2">
            <a:extLst>
              <a:ext uri="{FF2B5EF4-FFF2-40B4-BE49-F238E27FC236}">
                <a16:creationId xmlns:a16="http://schemas.microsoft.com/office/drawing/2014/main" id="{4E7A0A4B-EB5A-CCC3-4FA5-4EEF6441072E}"/>
              </a:ext>
            </a:extLst>
          </p:cNvPr>
          <p:cNvSpPr>
            <a:spLocks noGrp="1"/>
          </p:cNvSpPr>
          <p:nvPr>
            <p:ph type="subTitle" idx="1"/>
          </p:nvPr>
        </p:nvSpPr>
        <p:spPr>
          <a:xfrm>
            <a:off x="124858" y="3662669"/>
            <a:ext cx="5350525" cy="2132241"/>
          </a:xfrm>
        </p:spPr>
        <p:txBody>
          <a:bodyPr>
            <a:normAutofit fontScale="85000" lnSpcReduction="20000"/>
          </a:bodyPr>
          <a:lstStyle/>
          <a:p>
            <a:pPr>
              <a:spcBef>
                <a:spcPts val="1200"/>
              </a:spcBef>
              <a:spcAft>
                <a:spcPts val="1200"/>
              </a:spcAft>
            </a:pPr>
            <a:r>
              <a:rPr lang="en-US" sz="8800">
                <a:solidFill>
                  <a:srgbClr val="0000CC"/>
                </a:solidFill>
              </a:rPr>
              <a:t>HÌNH THÀNH</a:t>
            </a:r>
          </a:p>
          <a:p>
            <a:pPr>
              <a:spcBef>
                <a:spcPts val="1200"/>
              </a:spcBef>
              <a:spcAft>
                <a:spcPts val="1200"/>
              </a:spcAft>
            </a:pPr>
            <a:r>
              <a:rPr lang="en-US" sz="8800">
                <a:solidFill>
                  <a:srgbClr val="0000CC"/>
                </a:solidFill>
              </a:rPr>
              <a:t> KIẾN THỨC</a:t>
            </a:r>
          </a:p>
        </p:txBody>
      </p:sp>
    </p:spTree>
    <p:extLst>
      <p:ext uri="{BB962C8B-B14F-4D97-AF65-F5344CB8AC3E}">
        <p14:creationId xmlns:p14="http://schemas.microsoft.com/office/powerpoint/2010/main" val="25107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D76D3333-4485-9719-2B0E-246E1535A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36" y="-99151"/>
            <a:ext cx="12449060" cy="7072828"/>
          </a:xfrm>
          <a:prstGeom prst="rect">
            <a:avLst/>
          </a:prstGeom>
        </p:spPr>
      </p:pic>
      <p:sp>
        <p:nvSpPr>
          <p:cNvPr id="2" name="Title 1">
            <a:extLst>
              <a:ext uri="{FF2B5EF4-FFF2-40B4-BE49-F238E27FC236}">
                <a16:creationId xmlns:a16="http://schemas.microsoft.com/office/drawing/2014/main" id="{500FC52E-BF68-C010-C15C-07A295DC1063}"/>
              </a:ext>
            </a:extLst>
          </p:cNvPr>
          <p:cNvSpPr>
            <a:spLocks noGrp="1"/>
          </p:cNvSpPr>
          <p:nvPr>
            <p:ph type="title"/>
          </p:nvPr>
        </p:nvSpPr>
        <p:spPr>
          <a:xfrm>
            <a:off x="0" y="1036608"/>
            <a:ext cx="11734800" cy="1560711"/>
          </a:xfrm>
        </p:spPr>
        <p:txBody>
          <a:bodyPr>
            <a:noAutofit/>
          </a:bodyPr>
          <a:lstStyle/>
          <a:p>
            <a:pPr algn="ctr">
              <a:lnSpc>
                <a:spcPct val="114000"/>
              </a:lnSpc>
            </a:pPr>
            <a:r>
              <a:rPr lang="vi-VN" sz="3600" b="1" u="sng" dirty="0">
                <a:solidFill>
                  <a:srgbClr val="FF0000"/>
                </a:solidFill>
                <a:latin typeface="Arial" panose="020B0604020202020204" pitchFamily="34" charset="0"/>
                <a:cs typeface="Arial" panose="020B0604020202020204" pitchFamily="34" charset="0"/>
              </a:rPr>
              <a:t>CHƯƠNG VII</a:t>
            </a:r>
            <a:r>
              <a:rPr lang="vi-VN" sz="3600" b="1" dirty="0">
                <a:solidFill>
                  <a:srgbClr val="FF0000"/>
                </a:solidFill>
                <a:latin typeface="Arial" panose="020B0604020202020204" pitchFamily="34" charset="0"/>
                <a:cs typeface="Arial" panose="020B0604020202020204" pitchFamily="34" charset="0"/>
              </a:rPr>
              <a:t>: </a:t>
            </a:r>
            <a:br>
              <a:rPr lang="en-US" sz="3600" b="1" dirty="0">
                <a:solidFill>
                  <a:srgbClr val="FF0000"/>
                </a:solidFill>
                <a:latin typeface="Arial" panose="020B0604020202020204" pitchFamily="34" charset="0"/>
                <a:cs typeface="Arial" panose="020B0604020202020204" pitchFamily="34" charset="0"/>
              </a:rPr>
            </a:br>
            <a:r>
              <a:rPr lang="vi-VN" sz="3600" b="1" dirty="0">
                <a:solidFill>
                  <a:srgbClr val="FF0000"/>
                </a:solidFill>
                <a:latin typeface="Arial" panose="020B0604020202020204" pitchFamily="34" charset="0"/>
                <a:cs typeface="Arial" panose="020B0604020202020204" pitchFamily="34" charset="0"/>
              </a:rPr>
              <a:t>GIỚI THIỆU VỀ CHẤT HỮU CƠ </a:t>
            </a:r>
            <a:br>
              <a:rPr lang="en-US" sz="3600" b="1" dirty="0">
                <a:solidFill>
                  <a:srgbClr val="FF0000"/>
                </a:solidFill>
                <a:latin typeface="Arial" panose="020B0604020202020204" pitchFamily="34" charset="0"/>
                <a:cs typeface="Arial" panose="020B0604020202020204" pitchFamily="34" charset="0"/>
              </a:rPr>
            </a:br>
            <a:r>
              <a:rPr lang="vi-VN" sz="3600" b="1" dirty="0">
                <a:solidFill>
                  <a:srgbClr val="FF0000"/>
                </a:solidFill>
                <a:latin typeface="Arial" panose="020B0604020202020204" pitchFamily="34" charset="0"/>
                <a:cs typeface="Arial" panose="020B0604020202020204" pitchFamily="34" charset="0"/>
              </a:rPr>
              <a:t>HYDROCARBON VÀ NGUỒN NHIÊN LIỆU</a:t>
            </a:r>
            <a:endParaRPr lang="en-US" sz="3600"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47598DD-4B5D-501B-A447-1D9C70F57941}"/>
              </a:ext>
            </a:extLst>
          </p:cNvPr>
          <p:cNvSpPr>
            <a:spLocks noGrp="1"/>
          </p:cNvSpPr>
          <p:nvPr>
            <p:ph idx="1"/>
          </p:nvPr>
        </p:nvSpPr>
        <p:spPr>
          <a:xfrm>
            <a:off x="-162184" y="2832466"/>
            <a:ext cx="12449060" cy="1193067"/>
          </a:xfrm>
        </p:spPr>
        <p:txBody>
          <a:bodyPr>
            <a:noAutofit/>
          </a:bodyPr>
          <a:lstStyle/>
          <a:p>
            <a:pPr marL="0" indent="0" algn="ctr">
              <a:buNone/>
            </a:pPr>
            <a:r>
              <a:rPr lang="en-US" sz="4000" u="sng" dirty="0">
                <a:solidFill>
                  <a:srgbClr val="0000CC"/>
                </a:solidFill>
                <a:latin typeface="Arial" panose="020B0604020202020204" pitchFamily="34" charset="0"/>
                <a:cs typeface="Arial" panose="020B0604020202020204" pitchFamily="34" charset="0"/>
              </a:rPr>
              <a:t>TIẾT 3,4:BÀI 22</a:t>
            </a:r>
            <a:r>
              <a:rPr lang="en-US" sz="4000" dirty="0">
                <a:solidFill>
                  <a:srgbClr val="0000CC"/>
                </a:solidFill>
                <a:latin typeface="Arial" panose="020B0604020202020204" pitchFamily="34" charset="0"/>
                <a:cs typeface="Arial" panose="020B0604020202020204" pitchFamily="34" charset="0"/>
              </a:rPr>
              <a:t>: </a:t>
            </a:r>
          </a:p>
          <a:p>
            <a:pPr marL="0" indent="0" algn="ctr">
              <a:buNone/>
            </a:pPr>
            <a:r>
              <a:rPr lang="en-US" sz="3800" b="1" dirty="0">
                <a:solidFill>
                  <a:srgbClr val="0000CC"/>
                </a:solidFill>
                <a:latin typeface="Arial" panose="020B0604020202020204" pitchFamily="34" charset="0"/>
                <a:cs typeface="Arial" panose="020B0604020202020204" pitchFamily="34" charset="0"/>
              </a:rPr>
              <a:t>GIỚI THIỆU VỀ HỢP CHẤT HỮU CƠ</a:t>
            </a:r>
          </a:p>
        </p:txBody>
      </p:sp>
      <p:sp>
        <p:nvSpPr>
          <p:cNvPr id="9" name="TextBox 8">
            <a:extLst>
              <a:ext uri="{FF2B5EF4-FFF2-40B4-BE49-F238E27FC236}">
                <a16:creationId xmlns:a16="http://schemas.microsoft.com/office/drawing/2014/main" id="{8CC3AF00-A219-588C-8995-9558775A15C3}"/>
              </a:ext>
            </a:extLst>
          </p:cNvPr>
          <p:cNvSpPr txBox="1"/>
          <p:nvPr/>
        </p:nvSpPr>
        <p:spPr>
          <a:xfrm>
            <a:off x="5871991" y="5821391"/>
            <a:ext cx="826265" cy="584775"/>
          </a:xfrm>
          <a:prstGeom prst="rect">
            <a:avLst/>
          </a:prstGeom>
          <a:noFill/>
        </p:spPr>
        <p:txBody>
          <a:bodyPr wrap="square">
            <a:spAutoFit/>
          </a:bodyPr>
          <a:lstStyle/>
          <a:p>
            <a:r>
              <a:rPr kumimoji="0" lang="en-US" altLang="en-US" sz="3200" b="1" i="0" u="none" strike="noStrike" kern="1200" cap="none" spc="0" normalizeH="0" baseline="0" noProof="0">
                <a:ln>
                  <a:noFill/>
                </a:ln>
                <a:solidFill>
                  <a:srgbClr val="EE0000"/>
                </a:solidFill>
                <a:effectLst/>
                <a:uLnTx/>
                <a:uFillTx/>
                <a:latin typeface="Calibri"/>
                <a:ea typeface="+mn-ea"/>
                <a:cs typeface="+mn-cs"/>
              </a:rPr>
              <a:t>A</a:t>
            </a:r>
            <a:endParaRPr lang="en-US" sz="1050"/>
          </a:p>
        </p:txBody>
      </p:sp>
      <p:sp>
        <p:nvSpPr>
          <p:cNvPr id="11" name="TextBox 10">
            <a:extLst>
              <a:ext uri="{FF2B5EF4-FFF2-40B4-BE49-F238E27FC236}">
                <a16:creationId xmlns:a16="http://schemas.microsoft.com/office/drawing/2014/main" id="{F2BD6003-C7DE-06B0-995B-B7F6B19D067F}"/>
              </a:ext>
            </a:extLst>
          </p:cNvPr>
          <p:cNvSpPr txBox="1"/>
          <p:nvPr/>
        </p:nvSpPr>
        <p:spPr>
          <a:xfrm>
            <a:off x="7094863" y="5759446"/>
            <a:ext cx="870332" cy="584775"/>
          </a:xfrm>
          <a:prstGeom prst="rect">
            <a:avLst/>
          </a:prstGeom>
          <a:noFill/>
        </p:spPr>
        <p:txBody>
          <a:bodyPr wrap="square">
            <a:spAutoFit/>
          </a:bodyPr>
          <a:lstStyle/>
          <a:p>
            <a:r>
              <a:rPr kumimoji="0" lang="en-US" altLang="en-US" sz="3200" b="1" i="0" u="none" strike="noStrike" kern="1200" cap="none" spc="0" normalizeH="0" baseline="0" noProof="0">
                <a:ln>
                  <a:noFill/>
                </a:ln>
                <a:solidFill>
                  <a:srgbClr val="EE0000"/>
                </a:solidFill>
                <a:effectLst/>
                <a:uLnTx/>
                <a:uFillTx/>
                <a:latin typeface="Calibri"/>
                <a:ea typeface="+mn-ea"/>
                <a:cs typeface="+mn-cs"/>
              </a:rPr>
              <a:t>A</a:t>
            </a:r>
            <a:r>
              <a:rPr kumimoji="0" lang="en-US" altLang="en-US" sz="3200" b="0" i="0" u="none" strike="noStrike" kern="1200" cap="none" spc="0" normalizeH="0" baseline="-25000" noProof="0">
                <a:ln>
                  <a:noFill/>
                </a:ln>
                <a:solidFill>
                  <a:srgbClr val="00B0F0"/>
                </a:solidFill>
                <a:effectLst/>
                <a:uLnTx/>
                <a:uFillTx/>
                <a:latin typeface="Calibri"/>
                <a:ea typeface="+mn-ea"/>
                <a:cs typeface="+mn-cs"/>
              </a:rPr>
              <a:t>x</a:t>
            </a:r>
            <a:endParaRPr lang="en-US" sz="1050"/>
          </a:p>
        </p:txBody>
      </p:sp>
      <p:sp>
        <p:nvSpPr>
          <p:cNvPr id="13" name="TextBox 12">
            <a:extLst>
              <a:ext uri="{FF2B5EF4-FFF2-40B4-BE49-F238E27FC236}">
                <a16:creationId xmlns:a16="http://schemas.microsoft.com/office/drawing/2014/main" id="{5F3186E2-AC5E-6AAD-AE4A-82C133787FA1}"/>
              </a:ext>
            </a:extLst>
          </p:cNvPr>
          <p:cNvSpPr txBox="1"/>
          <p:nvPr/>
        </p:nvSpPr>
        <p:spPr>
          <a:xfrm>
            <a:off x="8207564" y="5794769"/>
            <a:ext cx="1030077" cy="584775"/>
          </a:xfrm>
          <a:prstGeom prst="rect">
            <a:avLst/>
          </a:prstGeom>
          <a:noFill/>
        </p:spPr>
        <p:txBody>
          <a:bodyPr wrap="square">
            <a:spAutoFit/>
          </a:bodyPr>
          <a:lstStyle/>
          <a:p>
            <a:r>
              <a:rPr kumimoji="0" lang="en-US" altLang="en-US" sz="3200" b="1" i="0" u="none" strike="noStrike" kern="1200" cap="none" spc="0" normalizeH="0" baseline="0" noProof="0">
                <a:ln>
                  <a:noFill/>
                </a:ln>
                <a:solidFill>
                  <a:srgbClr val="EE0000"/>
                </a:solidFill>
                <a:effectLst/>
                <a:uLnTx/>
                <a:uFillTx/>
                <a:latin typeface="Calibri"/>
                <a:ea typeface="+mn-ea"/>
                <a:cs typeface="+mn-cs"/>
              </a:rPr>
              <a:t>A</a:t>
            </a:r>
            <a:r>
              <a:rPr kumimoji="0" lang="en-US" altLang="en-US" sz="3200" b="0" i="0" u="none" strike="noStrike" kern="1200" cap="none" spc="0" normalizeH="0" baseline="-25000" noProof="0">
                <a:ln>
                  <a:noFill/>
                </a:ln>
                <a:solidFill>
                  <a:srgbClr val="00B0F0"/>
                </a:solidFill>
                <a:effectLst/>
                <a:uLnTx/>
                <a:uFillTx/>
                <a:latin typeface="Calibri"/>
                <a:ea typeface="+mn-ea"/>
                <a:cs typeface="+mn-cs"/>
              </a:rPr>
              <a:t>x</a:t>
            </a:r>
            <a:r>
              <a:rPr kumimoji="0" lang="en-US" altLang="en-US" sz="3200" b="1" i="0" u="none" strike="noStrike" kern="1200" cap="none" spc="0" normalizeH="0" baseline="0" noProof="0">
                <a:ln>
                  <a:noFill/>
                </a:ln>
                <a:solidFill>
                  <a:srgbClr val="0066FF"/>
                </a:solidFill>
                <a:effectLst/>
                <a:uLnTx/>
                <a:uFillTx/>
                <a:latin typeface="Calibri"/>
                <a:ea typeface="+mn-ea"/>
                <a:cs typeface="+mn-cs"/>
              </a:rPr>
              <a:t>B</a:t>
            </a:r>
            <a:r>
              <a:rPr kumimoji="0" lang="en-US" altLang="en-US" sz="3200" b="0" i="0" u="none" strike="noStrike" kern="1200" cap="none" spc="0" normalizeH="0" baseline="-25000" noProof="0">
                <a:ln>
                  <a:noFill/>
                </a:ln>
                <a:solidFill>
                  <a:srgbClr val="FF3399"/>
                </a:solidFill>
                <a:effectLst/>
                <a:uLnTx/>
                <a:uFillTx/>
                <a:latin typeface="Calibri"/>
                <a:ea typeface="+mn-ea"/>
                <a:cs typeface="+mn-cs"/>
              </a:rPr>
              <a:t>y</a:t>
            </a:r>
            <a:endParaRPr lang="en-US" sz="1050"/>
          </a:p>
        </p:txBody>
      </p:sp>
      <p:sp>
        <p:nvSpPr>
          <p:cNvPr id="15" name="TextBox 14">
            <a:extLst>
              <a:ext uri="{FF2B5EF4-FFF2-40B4-BE49-F238E27FC236}">
                <a16:creationId xmlns:a16="http://schemas.microsoft.com/office/drawing/2014/main" id="{8F21F9B3-CE73-5768-3C5F-8249C1CB8A33}"/>
              </a:ext>
            </a:extLst>
          </p:cNvPr>
          <p:cNvSpPr txBox="1"/>
          <p:nvPr/>
        </p:nvSpPr>
        <p:spPr>
          <a:xfrm>
            <a:off x="9369845" y="5783729"/>
            <a:ext cx="1443210" cy="584775"/>
          </a:xfrm>
          <a:prstGeom prst="rect">
            <a:avLst/>
          </a:prstGeom>
          <a:noFill/>
        </p:spPr>
        <p:txBody>
          <a:bodyPr wrap="square">
            <a:spAutoFit/>
          </a:bodyPr>
          <a:lstStyle/>
          <a:p>
            <a:r>
              <a:rPr kumimoji="0" lang="en-US" altLang="en-US" sz="3200" b="1" i="0" u="none" strike="noStrike" kern="1200" cap="none" spc="0" normalizeH="0" baseline="0" noProof="0">
                <a:ln>
                  <a:noFill/>
                </a:ln>
                <a:solidFill>
                  <a:srgbClr val="EE0000"/>
                </a:solidFill>
                <a:effectLst/>
                <a:uLnTx/>
                <a:uFillTx/>
                <a:latin typeface="Calibri"/>
                <a:ea typeface="+mn-ea"/>
                <a:cs typeface="+mn-cs"/>
              </a:rPr>
              <a:t>A</a:t>
            </a:r>
            <a:r>
              <a:rPr kumimoji="0" lang="en-US" altLang="en-US" sz="3200" b="0" i="0" u="none" strike="noStrike" kern="1200" cap="none" spc="0" normalizeH="0" baseline="-25000" noProof="0">
                <a:ln>
                  <a:noFill/>
                </a:ln>
                <a:solidFill>
                  <a:srgbClr val="00B0F0"/>
                </a:solidFill>
                <a:effectLst/>
                <a:uLnTx/>
                <a:uFillTx/>
                <a:latin typeface="Calibri"/>
                <a:ea typeface="+mn-ea"/>
                <a:cs typeface="+mn-cs"/>
              </a:rPr>
              <a:t>x</a:t>
            </a:r>
            <a:r>
              <a:rPr kumimoji="0" lang="en-US" altLang="en-US" sz="3200" b="1" i="0" u="none" strike="noStrike" kern="1200" cap="none" spc="0" normalizeH="0" baseline="0" noProof="0">
                <a:ln>
                  <a:noFill/>
                </a:ln>
                <a:solidFill>
                  <a:srgbClr val="0066FF"/>
                </a:solidFill>
                <a:effectLst/>
                <a:uLnTx/>
                <a:uFillTx/>
                <a:latin typeface="Calibri"/>
                <a:ea typeface="+mn-ea"/>
                <a:cs typeface="+mn-cs"/>
              </a:rPr>
              <a:t>B</a:t>
            </a:r>
            <a:r>
              <a:rPr kumimoji="0" lang="en-US" altLang="en-US" sz="3200" b="0" i="0" u="none" strike="noStrike" kern="1200" cap="none" spc="0" normalizeH="0" baseline="-25000" noProof="0">
                <a:ln>
                  <a:noFill/>
                </a:ln>
                <a:solidFill>
                  <a:srgbClr val="FF3399"/>
                </a:solidFill>
                <a:effectLst/>
                <a:uLnTx/>
                <a:uFillTx/>
                <a:latin typeface="Calibri"/>
                <a:ea typeface="+mn-ea"/>
                <a:cs typeface="+mn-cs"/>
              </a:rPr>
              <a:t>y</a:t>
            </a:r>
            <a:r>
              <a:rPr kumimoji="0" lang="en-US" altLang="en-US" sz="3200" b="1" i="0" u="none" strike="noStrike" kern="1200" cap="none" spc="0" normalizeH="0" baseline="0" noProof="0">
                <a:ln>
                  <a:noFill/>
                </a:ln>
                <a:solidFill>
                  <a:srgbClr val="9900CC"/>
                </a:solidFill>
                <a:effectLst/>
                <a:uLnTx/>
                <a:uFillTx/>
                <a:latin typeface="Calibri"/>
                <a:ea typeface="+mn-ea"/>
                <a:cs typeface="+mn-cs"/>
              </a:rPr>
              <a:t>C</a:t>
            </a:r>
            <a:r>
              <a:rPr kumimoji="0" lang="en-US" altLang="en-US" sz="3200" b="0" i="0" u="none" strike="noStrike" kern="1200" cap="none" spc="0" normalizeH="0" baseline="-25000" noProof="0">
                <a:ln>
                  <a:noFill/>
                </a:ln>
                <a:solidFill>
                  <a:prstClr val="black"/>
                </a:solidFill>
                <a:effectLst/>
                <a:uLnTx/>
                <a:uFillTx/>
                <a:latin typeface="Calibri"/>
                <a:ea typeface="+mn-ea"/>
                <a:cs typeface="+mn-cs"/>
              </a:rPr>
              <a:t>z</a:t>
            </a:r>
            <a:endParaRPr lang="en-US" sz="1050"/>
          </a:p>
        </p:txBody>
      </p:sp>
    </p:spTree>
    <p:extLst>
      <p:ext uri="{BB962C8B-B14F-4D97-AF65-F5344CB8AC3E}">
        <p14:creationId xmlns:p14="http://schemas.microsoft.com/office/powerpoint/2010/main" val="29032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8BB5A908-058E-5234-DF1B-8D630CE446BF}"/>
              </a:ext>
            </a:extLst>
          </p:cNvPr>
          <p:cNvGraphicFramePr>
            <a:graphicFrameLocks noGrp="1"/>
          </p:cNvGraphicFramePr>
          <p:nvPr>
            <p:extLst>
              <p:ext uri="{D42A27DB-BD31-4B8C-83A1-F6EECF244321}">
                <p14:modId xmlns:p14="http://schemas.microsoft.com/office/powerpoint/2010/main" val="52150670"/>
              </p:ext>
            </p:extLst>
          </p:nvPr>
        </p:nvGraphicFramePr>
        <p:xfrm>
          <a:off x="339187" y="1687286"/>
          <a:ext cx="4733555" cy="4896394"/>
        </p:xfrm>
        <a:graphic>
          <a:graphicData uri="http://schemas.openxmlformats.org/drawingml/2006/table">
            <a:tbl>
              <a:tblPr firstRow="1" firstCol="1" bandRow="1"/>
              <a:tblGrid>
                <a:gridCol w="4733555">
                  <a:extLst>
                    <a:ext uri="{9D8B030D-6E8A-4147-A177-3AD203B41FA5}">
                      <a16:colId xmlns:a16="http://schemas.microsoft.com/office/drawing/2014/main" val="2558633316"/>
                    </a:ext>
                  </a:extLst>
                </a:gridCol>
              </a:tblGrid>
              <a:tr h="4896394">
                <a:tc>
                  <a:txBody>
                    <a:bodyPr/>
                    <a:lstStyle/>
                    <a:p>
                      <a:pPr algn="ctr">
                        <a:lnSpc>
                          <a:spcPct val="100000"/>
                        </a:lnSpc>
                        <a:spcAft>
                          <a:spcPts val="0"/>
                        </a:spcAft>
                      </a:pPr>
                      <a:endParaRPr lang="en-US" sz="700" b="1" kern="100" dirty="0">
                        <a:solidFill>
                          <a:srgbClr val="FF0066"/>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US" sz="2800" b="1" kern="100" dirty="0">
                          <a:solidFill>
                            <a:srgbClr val="FF0066"/>
                          </a:solidFill>
                          <a:effectLst/>
                          <a:latin typeface="Arial" panose="020B0604020202020204" pitchFamily="34" charset="0"/>
                          <a:ea typeface="Calibri" panose="020F0502020204030204" pitchFamily="34" charset="0"/>
                          <a:cs typeface="Arial" panose="020B0604020202020204" pitchFamily="34" charset="0"/>
                        </a:rPr>
                        <a:t>PHIẾU HỌC TẬP 1</a:t>
                      </a:r>
                      <a:endParaRPr lang="en-US" sz="2000" b="1" kern="100" dirty="0">
                        <a:solidFill>
                          <a:srgbClr val="FF0066"/>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endParaRPr lang="en-US" sz="1100" kern="100" dirty="0">
                        <a:solidFill>
                          <a:srgbClr val="FF0066"/>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vi-VN" sz="2800" b="0" i="0" kern="100" dirty="0">
                          <a:solidFill>
                            <a:schemeClr val="tx1"/>
                          </a:solidFill>
                          <a:effectLst/>
                          <a:latin typeface="+mn-lt"/>
                          <a:ea typeface="Calibri" panose="020F0502020204030204" pitchFamily="34" charset="0"/>
                          <a:cs typeface="Arial" panose="020B0604020202020204" pitchFamily="34" charset="0"/>
                        </a:rPr>
                        <a:t>1. Quan sát các chất H</a:t>
                      </a:r>
                      <a:r>
                        <a:rPr lang="en-US" sz="2800" b="0" i="0" kern="100" dirty="0">
                          <a:solidFill>
                            <a:schemeClr val="tx1"/>
                          </a:solidFill>
                          <a:effectLst/>
                          <a:latin typeface="+mn-lt"/>
                          <a:ea typeface="Calibri" panose="020F0502020204030204" pitchFamily="34" charset="0"/>
                          <a:cs typeface="Arial" panose="020B0604020202020204" pitchFamily="34" charset="0"/>
                        </a:rPr>
                        <a:t>.</a:t>
                      </a:r>
                      <a:r>
                        <a:rPr lang="vi-VN" sz="2800" b="0" i="0" kern="100" dirty="0">
                          <a:solidFill>
                            <a:schemeClr val="tx1"/>
                          </a:solidFill>
                          <a:effectLst/>
                          <a:latin typeface="+mn-lt"/>
                          <a:ea typeface="Calibri" panose="020F0502020204030204" pitchFamily="34" charset="0"/>
                          <a:cs typeface="Arial" panose="020B0604020202020204" pitchFamily="34" charset="0"/>
                        </a:rPr>
                        <a:t>C trong phần khởi động và H22.1 và cho biết </a:t>
                      </a:r>
                      <a:r>
                        <a:rPr lang="vi-VN" sz="2800" b="0" i="0" kern="100" dirty="0">
                          <a:solidFill>
                            <a:srgbClr val="FF0000"/>
                          </a:solidFill>
                          <a:effectLst/>
                          <a:latin typeface="+mn-lt"/>
                          <a:ea typeface="Calibri" panose="020F0502020204030204" pitchFamily="34" charset="0"/>
                          <a:cs typeface="Arial" panose="020B0604020202020204" pitchFamily="34" charset="0"/>
                        </a:rPr>
                        <a:t>đặc điểm chung về thành phần nguyên tố </a:t>
                      </a:r>
                      <a:r>
                        <a:rPr lang="vi-VN" sz="2800" b="0" i="0" kern="100" dirty="0">
                          <a:solidFill>
                            <a:schemeClr val="tx1"/>
                          </a:solidFill>
                          <a:effectLst/>
                          <a:latin typeface="+mn-lt"/>
                          <a:ea typeface="Calibri" panose="020F0502020204030204" pitchFamily="34" charset="0"/>
                          <a:cs typeface="Arial" panose="020B0604020202020204" pitchFamily="34" charset="0"/>
                        </a:rPr>
                        <a:t>của các phân tử chất hữu cơ.</a:t>
                      </a:r>
                    </a:p>
                    <a:p>
                      <a:pPr algn="just">
                        <a:lnSpc>
                          <a:spcPct val="100000"/>
                        </a:lnSpc>
                        <a:spcAft>
                          <a:spcPts val="0"/>
                        </a:spcAft>
                      </a:pPr>
                      <a:r>
                        <a:rPr lang="vi-VN" sz="2800" b="0" i="0" kern="100" dirty="0">
                          <a:solidFill>
                            <a:schemeClr val="tx1"/>
                          </a:solidFill>
                          <a:effectLst/>
                          <a:latin typeface="+mn-lt"/>
                          <a:ea typeface="Calibri" panose="020F0502020204030204" pitchFamily="34" charset="0"/>
                          <a:cs typeface="Arial" panose="020B0604020202020204" pitchFamily="34" charset="0"/>
                        </a:rPr>
                        <a:t>2. </a:t>
                      </a:r>
                      <a:r>
                        <a:rPr lang="vi-VN" sz="2800" b="0" i="0" kern="100" dirty="0">
                          <a:solidFill>
                            <a:srgbClr val="FF0000"/>
                          </a:solidFill>
                          <a:effectLst/>
                          <a:latin typeface="+mn-lt"/>
                          <a:ea typeface="Calibri" panose="020F0502020204030204" pitchFamily="34" charset="0"/>
                          <a:cs typeface="Arial" panose="020B0604020202020204" pitchFamily="34" charset="0"/>
                        </a:rPr>
                        <a:t>Nêu khái niệm hợp chất hữu cơ, </a:t>
                      </a:r>
                      <a:r>
                        <a:rPr lang="vi-VN" sz="2800" b="0" i="0" kern="100" dirty="0" err="1">
                          <a:solidFill>
                            <a:srgbClr val="FF0000"/>
                          </a:solidFill>
                          <a:effectLst/>
                          <a:latin typeface="+mn-lt"/>
                          <a:ea typeface="Calibri" panose="020F0502020204030204" pitchFamily="34" charset="0"/>
                          <a:cs typeface="Arial" panose="020B0604020202020204" pitchFamily="34" charset="0"/>
                        </a:rPr>
                        <a:t>hoá</a:t>
                      </a:r>
                      <a:r>
                        <a:rPr lang="vi-VN" sz="2800" b="0" i="0" kern="100" dirty="0">
                          <a:solidFill>
                            <a:srgbClr val="FF0000"/>
                          </a:solidFill>
                          <a:effectLst/>
                          <a:latin typeface="+mn-lt"/>
                          <a:ea typeface="Calibri" panose="020F0502020204030204" pitchFamily="34" charset="0"/>
                          <a:cs typeface="Arial" panose="020B0604020202020204" pitchFamily="34" charset="0"/>
                        </a:rPr>
                        <a:t> học hữu cơ.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963043"/>
                  </a:ext>
                </a:extLst>
              </a:tr>
            </a:tbl>
          </a:graphicData>
        </a:graphic>
      </p:graphicFrame>
      <p:pic>
        <p:nvPicPr>
          <p:cNvPr id="9" name="Picture 8">
            <a:extLst>
              <a:ext uri="{FF2B5EF4-FFF2-40B4-BE49-F238E27FC236}">
                <a16:creationId xmlns:a16="http://schemas.microsoft.com/office/drawing/2014/main" id="{0E58F077-0445-B645-F196-F83EDEB7EB81}"/>
              </a:ext>
            </a:extLst>
          </p:cNvPr>
          <p:cNvPicPr>
            <a:picLocks noChangeAspect="1"/>
          </p:cNvPicPr>
          <p:nvPr/>
        </p:nvPicPr>
        <p:blipFill rotWithShape="1">
          <a:blip r:embed="rId2"/>
          <a:srcRect l="48314" t="11246" r="1255" b="9196"/>
          <a:stretch/>
        </p:blipFill>
        <p:spPr>
          <a:xfrm>
            <a:off x="5072742" y="1516412"/>
            <a:ext cx="6786325" cy="2654706"/>
          </a:xfrm>
          <a:prstGeom prst="rect">
            <a:avLst/>
          </a:prstGeom>
        </p:spPr>
      </p:pic>
      <p:pic>
        <p:nvPicPr>
          <p:cNvPr id="10" name="Picture 9">
            <a:extLst>
              <a:ext uri="{FF2B5EF4-FFF2-40B4-BE49-F238E27FC236}">
                <a16:creationId xmlns:a16="http://schemas.microsoft.com/office/drawing/2014/main" id="{DC74D0C1-E0FD-4A72-31AC-AF72C5D4E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235" y="4089399"/>
            <a:ext cx="6786325" cy="2612393"/>
          </a:xfrm>
          <a:prstGeom prst="rect">
            <a:avLst/>
          </a:prstGeom>
        </p:spPr>
      </p:pic>
      <p:sp>
        <p:nvSpPr>
          <p:cNvPr id="5" name="Content Placeholder 2">
            <a:extLst>
              <a:ext uri="{FF2B5EF4-FFF2-40B4-BE49-F238E27FC236}">
                <a16:creationId xmlns:a16="http://schemas.microsoft.com/office/drawing/2014/main" id="{147FABB2-9647-2D47-1CF7-F60CA3A513BE}"/>
              </a:ext>
            </a:extLst>
          </p:cNvPr>
          <p:cNvSpPr txBox="1">
            <a:spLocks/>
          </p:cNvSpPr>
          <p:nvPr/>
        </p:nvSpPr>
        <p:spPr>
          <a:xfrm>
            <a:off x="339185" y="456116"/>
            <a:ext cx="10515600" cy="106029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00000"/>
              </a:lnSpc>
              <a:spcBef>
                <a:spcPts val="1200"/>
              </a:spcBef>
              <a:spcAft>
                <a:spcPts val="1200"/>
              </a:spcAft>
              <a:buFont typeface="Arial" panose="020B0604020202020204" pitchFamily="34" charset="0"/>
              <a:buAutoNum type="romanUcPeriod"/>
            </a:pPr>
            <a:r>
              <a:rPr lang="vi-VN" sz="4600" b="1" dirty="0">
                <a:solidFill>
                  <a:srgbClr val="0000CC"/>
                </a:solidFill>
                <a:cs typeface="Arial" panose="020B0604020202020204" pitchFamily="34" charset="0"/>
              </a:rPr>
              <a:t>KHÁI NIỆM HỢP CHẤT HỮU CƠ VÀ HOÁ HỌC HỮU CƠ</a:t>
            </a:r>
            <a:endParaRPr lang="en-US" sz="4600" b="1" dirty="0">
              <a:solidFill>
                <a:srgbClr val="0000CC"/>
              </a:solidFill>
              <a:latin typeface="Arial" panose="020B0604020202020204" pitchFamily="34" charset="0"/>
              <a:cs typeface="Arial" panose="020B0604020202020204" pitchFamily="34" charset="0"/>
            </a:endParaRPr>
          </a:p>
          <a:p>
            <a:pPr marL="0" indent="0">
              <a:lnSpc>
                <a:spcPct val="100000"/>
              </a:lnSpc>
              <a:spcBef>
                <a:spcPts val="1200"/>
              </a:spcBef>
              <a:spcAft>
                <a:spcPts val="1200"/>
              </a:spcAft>
              <a:buFont typeface="Arial" panose="020B0604020202020204" pitchFamily="34" charset="0"/>
              <a:buNone/>
            </a:pPr>
            <a:r>
              <a:rPr lang="en-US" sz="3200" b="1" dirty="0">
                <a:solidFill>
                  <a:srgbClr val="0000CC"/>
                </a:solidFill>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12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7FABB2-9647-2D47-1CF7-F60CA3A513BE}"/>
              </a:ext>
            </a:extLst>
          </p:cNvPr>
          <p:cNvSpPr>
            <a:spLocks noGrp="1"/>
          </p:cNvSpPr>
          <p:nvPr>
            <p:ph idx="1"/>
          </p:nvPr>
        </p:nvSpPr>
        <p:spPr>
          <a:xfrm>
            <a:off x="198454" y="230448"/>
            <a:ext cx="11611707" cy="713398"/>
          </a:xfrm>
        </p:spPr>
        <p:txBody>
          <a:bodyPr>
            <a:normAutofit/>
          </a:bodyPr>
          <a:lstStyle/>
          <a:p>
            <a:pPr marL="0" indent="0">
              <a:lnSpc>
                <a:spcPct val="100000"/>
              </a:lnSpc>
              <a:spcBef>
                <a:spcPts val="0"/>
              </a:spcBef>
              <a:spcAft>
                <a:spcPts val="600"/>
              </a:spcAft>
              <a:buNone/>
            </a:pPr>
            <a:r>
              <a:rPr lang="en-US" sz="3200" b="1" dirty="0">
                <a:solidFill>
                  <a:srgbClr val="0000CC"/>
                </a:solidFill>
                <a:latin typeface="Arial" panose="020B0604020202020204" pitchFamily="34" charset="0"/>
                <a:cs typeface="Arial" panose="020B0604020202020204" pitchFamily="34" charset="0"/>
              </a:rPr>
              <a:t>I. </a:t>
            </a:r>
            <a:r>
              <a:rPr lang="vi-VN" sz="3200" b="1" dirty="0">
                <a:solidFill>
                  <a:srgbClr val="0000CC"/>
                </a:solidFill>
                <a:latin typeface="Arial" panose="020B0604020202020204" pitchFamily="34" charset="0"/>
                <a:cs typeface="Arial" panose="020B0604020202020204" pitchFamily="34" charset="0"/>
              </a:rPr>
              <a:t>KHÁI NIỆM HỢP CHẤT HỮU CƠ VÀ HOÁ HỌC HỮU CƠ</a:t>
            </a:r>
            <a:r>
              <a:rPr lang="en-US" sz="3200" b="1" dirty="0">
                <a:solidFill>
                  <a:srgbClr val="0000CC"/>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EC633C96-BFF7-F109-70E4-A8B1B25E6414}"/>
              </a:ext>
            </a:extLst>
          </p:cNvPr>
          <p:cNvSpPr txBox="1"/>
          <p:nvPr/>
        </p:nvSpPr>
        <p:spPr>
          <a:xfrm>
            <a:off x="198454" y="775319"/>
            <a:ext cx="11795092" cy="1969770"/>
          </a:xfrm>
          <a:prstGeom prst="rect">
            <a:avLst/>
          </a:prstGeom>
          <a:noFill/>
        </p:spPr>
        <p:txBody>
          <a:bodyPr wrap="square">
            <a:spAutoFit/>
          </a:bodyPr>
          <a:lstStyle/>
          <a:p>
            <a:pPr marL="457200" indent="-457200" algn="just">
              <a:spcBef>
                <a:spcPts val="600"/>
              </a:spcBef>
              <a:buFontTx/>
              <a:buChar char="-"/>
            </a:pPr>
            <a:r>
              <a:rPr lang="vi-VN" sz="2800" dirty="0">
                <a:solidFill>
                  <a:srgbClr val="FF0000"/>
                </a:solidFill>
                <a:cs typeface="Arial" panose="020B0604020202020204" pitchFamily="34" charset="0"/>
              </a:rPr>
              <a:t>Hợp chất của </a:t>
            </a:r>
            <a:r>
              <a:rPr lang="en-US" sz="2800" dirty="0">
                <a:solidFill>
                  <a:srgbClr val="FF0000"/>
                </a:solidFill>
                <a:cs typeface="Arial" panose="020B0604020202020204" pitchFamily="34" charset="0"/>
              </a:rPr>
              <a:t>C</a:t>
            </a:r>
            <a:r>
              <a:rPr lang="vi-VN" sz="2800" dirty="0">
                <a:solidFill>
                  <a:srgbClr val="FF0000"/>
                </a:solidFill>
                <a:cs typeface="Arial" panose="020B0604020202020204" pitchFamily="34" charset="0"/>
              </a:rPr>
              <a:t>arbon là hợp chất hữu cơ (trừ </a:t>
            </a:r>
            <a:r>
              <a:rPr lang="en-US" sz="2800" dirty="0">
                <a:solidFill>
                  <a:srgbClr val="FF0000"/>
                </a:solidFill>
                <a:cs typeface="Arial" panose="020B0604020202020204" pitchFamily="34" charset="0"/>
              </a:rPr>
              <a:t>H</a:t>
            </a:r>
            <a:r>
              <a:rPr lang="en-US" sz="2800" baseline="-25000" dirty="0">
                <a:solidFill>
                  <a:srgbClr val="FF0000"/>
                </a:solidFill>
                <a:cs typeface="Arial" panose="020B0604020202020204" pitchFamily="34" charset="0"/>
              </a:rPr>
              <a:t>2</a:t>
            </a:r>
            <a:r>
              <a:rPr lang="en-US" sz="2800" dirty="0">
                <a:solidFill>
                  <a:srgbClr val="FF0000"/>
                </a:solidFill>
                <a:cs typeface="Arial" panose="020B0604020202020204" pitchFamily="34" charset="0"/>
              </a:rPr>
              <a:t>CO</a:t>
            </a:r>
            <a:r>
              <a:rPr lang="en-US" sz="2800" baseline="-25000" dirty="0">
                <a:solidFill>
                  <a:srgbClr val="FF0000"/>
                </a:solidFill>
                <a:cs typeface="Arial" panose="020B0604020202020204" pitchFamily="34" charset="0"/>
              </a:rPr>
              <a:t>3</a:t>
            </a:r>
            <a:r>
              <a:rPr lang="en-US" sz="2800" dirty="0">
                <a:solidFill>
                  <a:srgbClr val="FF0000"/>
                </a:solidFill>
                <a:cs typeface="Arial" panose="020B0604020202020204" pitchFamily="34" charset="0"/>
              </a:rPr>
              <a:t>, </a:t>
            </a:r>
            <a:r>
              <a:rPr lang="vi-VN" sz="2800" dirty="0">
                <a:solidFill>
                  <a:srgbClr val="FF0000"/>
                </a:solidFill>
                <a:cs typeface="Arial" panose="020B0604020202020204" pitchFamily="34" charset="0"/>
              </a:rPr>
              <a:t>CO, CO</a:t>
            </a:r>
            <a:r>
              <a:rPr lang="vi-VN" sz="2800" baseline="-25000" dirty="0">
                <a:solidFill>
                  <a:srgbClr val="FF0000"/>
                </a:solidFill>
                <a:cs typeface="Arial" panose="020B0604020202020204" pitchFamily="34" charset="0"/>
              </a:rPr>
              <a:t>2</a:t>
            </a:r>
            <a:r>
              <a:rPr lang="vi-VN" sz="2800" dirty="0">
                <a:solidFill>
                  <a:srgbClr val="FF0000"/>
                </a:solidFill>
                <a:cs typeface="Arial" panose="020B0604020202020204" pitchFamily="34" charset="0"/>
              </a:rPr>
              <a:t>, </a:t>
            </a:r>
            <a:endParaRPr lang="en-US" sz="2800" dirty="0">
              <a:solidFill>
                <a:srgbClr val="FF0000"/>
              </a:solidFill>
              <a:cs typeface="Arial" panose="020B0604020202020204" pitchFamily="34" charset="0"/>
            </a:endParaRPr>
          </a:p>
          <a:p>
            <a:pPr algn="just">
              <a:spcBef>
                <a:spcPts val="600"/>
              </a:spcBef>
            </a:pPr>
            <a:r>
              <a:rPr lang="vi-VN" sz="2800" dirty="0">
                <a:solidFill>
                  <a:srgbClr val="FF0000"/>
                </a:solidFill>
                <a:cs typeface="Arial" panose="020B0604020202020204" pitchFamily="34" charset="0"/>
              </a:rPr>
              <a:t>muối carbonate </a:t>
            </a:r>
            <a:r>
              <a:rPr lang="en-US" sz="2800" dirty="0">
                <a:solidFill>
                  <a:srgbClr val="FF0000"/>
                </a:solidFill>
                <a:cs typeface="Arial" panose="020B0604020202020204" pitchFamily="34" charset="0"/>
              </a:rPr>
              <a:t>( Na</a:t>
            </a:r>
            <a:r>
              <a:rPr lang="en-US" sz="2800" baseline="-25000" dirty="0">
                <a:solidFill>
                  <a:srgbClr val="FF0000"/>
                </a:solidFill>
                <a:cs typeface="Arial" panose="020B0604020202020204" pitchFamily="34" charset="0"/>
              </a:rPr>
              <a:t>2</a:t>
            </a:r>
            <a:r>
              <a:rPr lang="en-US" sz="2800" dirty="0">
                <a:solidFill>
                  <a:srgbClr val="FF0000"/>
                </a:solidFill>
                <a:cs typeface="Arial" panose="020B0604020202020204" pitchFamily="34" charset="0"/>
              </a:rPr>
              <a:t>CO</a:t>
            </a:r>
            <a:r>
              <a:rPr lang="en-US" sz="2800" baseline="-25000" dirty="0">
                <a:solidFill>
                  <a:srgbClr val="FF0000"/>
                </a:solidFill>
                <a:cs typeface="Arial" panose="020B0604020202020204" pitchFamily="34" charset="0"/>
              </a:rPr>
              <a:t>3</a:t>
            </a:r>
            <a:r>
              <a:rPr lang="vi-VN" sz="2800" dirty="0">
                <a:solidFill>
                  <a:srgbClr val="FF0000"/>
                </a:solidFill>
                <a:cs typeface="Arial" panose="020B0604020202020204" pitchFamily="34" charset="0"/>
              </a:rPr>
              <a:t>, </a:t>
            </a:r>
            <a:r>
              <a:rPr lang="en-US" sz="2800" dirty="0">
                <a:solidFill>
                  <a:srgbClr val="FF0000"/>
                </a:solidFill>
                <a:cs typeface="Arial" panose="020B0604020202020204" pitchFamily="34" charset="0"/>
              </a:rPr>
              <a:t>KHCO</a:t>
            </a:r>
            <a:r>
              <a:rPr lang="en-US" sz="2800" baseline="-25000" dirty="0">
                <a:solidFill>
                  <a:srgbClr val="FF0000"/>
                </a:solidFill>
                <a:cs typeface="Arial" panose="020B0604020202020204" pitchFamily="34" charset="0"/>
              </a:rPr>
              <a:t>3</a:t>
            </a:r>
            <a:r>
              <a:rPr lang="vi-VN" sz="2800" dirty="0">
                <a:solidFill>
                  <a:srgbClr val="FF0000"/>
                </a:solidFill>
                <a:cs typeface="Arial" panose="020B0604020202020204" pitchFamily="34" charset="0"/>
              </a:rPr>
              <a:t>...).</a:t>
            </a:r>
          </a:p>
          <a:p>
            <a:pPr algn="just">
              <a:spcBef>
                <a:spcPts val="600"/>
              </a:spcBef>
            </a:pPr>
            <a:r>
              <a:rPr lang="vi-VN" sz="2800" dirty="0">
                <a:solidFill>
                  <a:srgbClr val="FF0000"/>
                </a:solidFill>
                <a:cs typeface="Arial" panose="020B0604020202020204" pitchFamily="34" charset="0"/>
              </a:rPr>
              <a:t>- </a:t>
            </a:r>
            <a:r>
              <a:rPr lang="vi-VN" sz="2800" dirty="0" err="1">
                <a:solidFill>
                  <a:srgbClr val="FF0000"/>
                </a:solidFill>
                <a:cs typeface="Arial" panose="020B0604020202020204" pitchFamily="34" charset="0"/>
              </a:rPr>
              <a:t>Hoá</a:t>
            </a:r>
            <a:r>
              <a:rPr lang="vi-VN" sz="2800" dirty="0">
                <a:solidFill>
                  <a:srgbClr val="FF0000"/>
                </a:solidFill>
                <a:cs typeface="Arial" panose="020B0604020202020204" pitchFamily="34" charset="0"/>
              </a:rPr>
              <a:t> học hữu cơ là ngành </a:t>
            </a:r>
            <a:r>
              <a:rPr lang="vi-VN" sz="2800" dirty="0" err="1">
                <a:solidFill>
                  <a:srgbClr val="FF0000"/>
                </a:solidFill>
                <a:cs typeface="Arial" panose="020B0604020202020204" pitchFamily="34" charset="0"/>
              </a:rPr>
              <a:t>hoá</a:t>
            </a:r>
            <a:r>
              <a:rPr lang="vi-VN" sz="2800" dirty="0">
                <a:solidFill>
                  <a:srgbClr val="FF0000"/>
                </a:solidFill>
                <a:cs typeface="Arial" panose="020B0604020202020204" pitchFamily="34" charset="0"/>
              </a:rPr>
              <a:t> học chuyên nghiên cứu về các hợp chất hữu cơ.</a:t>
            </a:r>
          </a:p>
        </p:txBody>
      </p:sp>
      <p:sp>
        <p:nvSpPr>
          <p:cNvPr id="2" name="Hộp Văn bản 4">
            <a:extLst>
              <a:ext uri="{FF2B5EF4-FFF2-40B4-BE49-F238E27FC236}">
                <a16:creationId xmlns:a16="http://schemas.microsoft.com/office/drawing/2014/main" id="{3117F1F8-A916-5D8F-BEDC-ACFF85D81189}"/>
              </a:ext>
            </a:extLst>
          </p:cNvPr>
          <p:cNvSpPr txBox="1"/>
          <p:nvPr/>
        </p:nvSpPr>
        <p:spPr>
          <a:xfrm>
            <a:off x="4380444" y="2668145"/>
            <a:ext cx="2693366" cy="461665"/>
          </a:xfrm>
          <a:prstGeom prst="rect">
            <a:avLst/>
          </a:prstGeom>
          <a:noFill/>
        </p:spPr>
        <p:txBody>
          <a:bodyPr wrap="none" rtlCol="0">
            <a:spAutoFit/>
          </a:bodyPr>
          <a:lstStyle/>
          <a:p>
            <a:r>
              <a:rPr lang="vi-VN" sz="2400" b="1" dirty="0">
                <a:latin typeface="+mj-lt"/>
              </a:rPr>
              <a:t>Thảo luận </a:t>
            </a:r>
            <a:r>
              <a:rPr lang="en-US" sz="2400" b="1" dirty="0" err="1">
                <a:latin typeface="+mj-lt"/>
              </a:rPr>
              <a:t>theo</a:t>
            </a:r>
            <a:r>
              <a:rPr lang="en-US" sz="2400" b="1" dirty="0">
                <a:latin typeface="+mj-lt"/>
              </a:rPr>
              <a:t> </a:t>
            </a:r>
            <a:r>
              <a:rPr lang="en-US" sz="2400" b="1" dirty="0" err="1">
                <a:latin typeface="+mj-lt"/>
              </a:rPr>
              <a:t>bàn</a:t>
            </a:r>
            <a:endParaRPr lang="vi-VN" sz="2400" b="1" dirty="0">
              <a:latin typeface="+mj-lt"/>
            </a:endParaRPr>
          </a:p>
        </p:txBody>
      </p:sp>
      <p:sp>
        <p:nvSpPr>
          <p:cNvPr id="4" name="Hộp Văn bản 5">
            <a:extLst>
              <a:ext uri="{FF2B5EF4-FFF2-40B4-BE49-F238E27FC236}">
                <a16:creationId xmlns:a16="http://schemas.microsoft.com/office/drawing/2014/main" id="{45B6DF1F-A459-B754-2D92-162812335516}"/>
              </a:ext>
            </a:extLst>
          </p:cNvPr>
          <p:cNvSpPr txBox="1"/>
          <p:nvPr/>
        </p:nvSpPr>
        <p:spPr>
          <a:xfrm>
            <a:off x="523085" y="2967852"/>
            <a:ext cx="10363200" cy="2069028"/>
          </a:xfrm>
          <a:prstGeom prst="rect">
            <a:avLst/>
          </a:prstGeom>
          <a:noFill/>
        </p:spPr>
        <p:txBody>
          <a:bodyPr wrap="square">
            <a:spAutoFit/>
          </a:bodyPr>
          <a:lstStyle/>
          <a:p>
            <a:pPr>
              <a:lnSpc>
                <a:spcPct val="150000"/>
              </a:lnSpc>
            </a:pPr>
            <a:r>
              <a:rPr lang="en-US" sz="2200" b="1" dirty="0" err="1">
                <a:solidFill>
                  <a:srgbClr val="0070C0"/>
                </a:solidFill>
                <a:latin typeface="Times New Roman" panose="02020603050405020304" pitchFamily="18" charset="0"/>
                <a:cs typeface="Times New Roman" panose="02020603050405020304" pitchFamily="18" charset="0"/>
              </a:rPr>
              <a:t>Bài</a:t>
            </a:r>
            <a:r>
              <a:rPr lang="en-US" sz="2200" b="1" dirty="0">
                <a:solidFill>
                  <a:srgbClr val="0070C0"/>
                </a:solidFill>
                <a:latin typeface="Times New Roman" panose="02020603050405020304" pitchFamily="18" charset="0"/>
                <a:cs typeface="Times New Roman" panose="02020603050405020304" pitchFamily="18" charset="0"/>
              </a:rPr>
              <a:t> 1: </a:t>
            </a:r>
            <a:r>
              <a:rPr lang="vi-VN" sz="2200" b="1" dirty="0">
                <a:solidFill>
                  <a:srgbClr val="0070C0"/>
                </a:solidFill>
                <a:latin typeface="Times New Roman" panose="02020603050405020304" pitchFamily="18" charset="0"/>
                <a:cs typeface="Times New Roman" panose="02020603050405020304" pitchFamily="18" charset="0"/>
              </a:rPr>
              <a:t>Hãy sắp xếp các hợp chất dưới đây thành hai nhóm: </a:t>
            </a:r>
            <a:endParaRPr lang="en-US" sz="2200" b="1"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vi-VN" sz="2200" b="1" dirty="0">
                <a:solidFill>
                  <a:srgbClr val="FF0000"/>
                </a:solidFill>
                <a:latin typeface="Times New Roman" panose="02020603050405020304" pitchFamily="18" charset="0"/>
                <a:cs typeface="Times New Roman" panose="02020603050405020304" pitchFamily="18" charset="0"/>
              </a:rPr>
              <a:t>nhóm 1 gồm các hợp chất hữu cơ và nhóm 2 gồm các hợp chất vô cơ.</a:t>
            </a:r>
          </a:p>
          <a:p>
            <a:pPr>
              <a:lnSpc>
                <a:spcPct val="150000"/>
              </a:lnSpc>
            </a:pPr>
            <a:r>
              <a:rPr lang="vi-VN" sz="2200" b="1" dirty="0">
                <a:solidFill>
                  <a:srgbClr val="0070C0"/>
                </a:solidFill>
                <a:latin typeface="Times New Roman" panose="02020603050405020304" pitchFamily="18" charset="0"/>
                <a:cs typeface="Times New Roman" panose="02020603050405020304" pitchFamily="18" charset="0"/>
              </a:rPr>
              <a:t>  </a:t>
            </a:r>
            <a:r>
              <a:rPr lang="vi-VN" sz="2200" b="1" dirty="0">
                <a:solidFill>
                  <a:srgbClr val="0000CC"/>
                </a:solidFill>
                <a:latin typeface="Times New Roman" panose="02020603050405020304" pitchFamily="18" charset="0"/>
                <a:cs typeface="Times New Roman" panose="02020603050405020304" pitchFamily="18" charset="0"/>
              </a:rPr>
              <a:t>C</a:t>
            </a:r>
            <a:r>
              <a:rPr lang="vi-VN" sz="2200" b="1" baseline="-25000" dirty="0">
                <a:solidFill>
                  <a:srgbClr val="0000CC"/>
                </a:solidFill>
                <a:latin typeface="Times New Roman" panose="02020603050405020304" pitchFamily="18" charset="0"/>
                <a:cs typeface="Times New Roman" panose="02020603050405020304" pitchFamily="18" charset="0"/>
              </a:rPr>
              <a:t>6</a:t>
            </a:r>
            <a:r>
              <a:rPr lang="vi-VN" sz="2200" b="1" dirty="0">
                <a:solidFill>
                  <a:srgbClr val="0000CC"/>
                </a:solidFill>
                <a:latin typeface="Times New Roman" panose="02020603050405020304" pitchFamily="18" charset="0"/>
                <a:cs typeface="Times New Roman" panose="02020603050405020304" pitchFamily="18" charset="0"/>
              </a:rPr>
              <a:t>H</a:t>
            </a:r>
            <a:r>
              <a:rPr lang="vi-VN" sz="2200" b="1" baseline="-25000" dirty="0">
                <a:solidFill>
                  <a:srgbClr val="0000CC"/>
                </a:solidFill>
                <a:latin typeface="Times New Roman" panose="02020603050405020304" pitchFamily="18" charset="0"/>
                <a:cs typeface="Times New Roman" panose="02020603050405020304" pitchFamily="18" charset="0"/>
              </a:rPr>
              <a:t>6		</a:t>
            </a:r>
            <a:r>
              <a:rPr lang="vi-VN" sz="2200" b="1" dirty="0">
                <a:solidFill>
                  <a:srgbClr val="0000CC"/>
                </a:solidFill>
                <a:latin typeface="Times New Roman" panose="02020603050405020304" pitchFamily="18" charset="0"/>
                <a:cs typeface="Times New Roman" panose="02020603050405020304" pitchFamily="18" charset="0"/>
              </a:rPr>
              <a:t>H</a:t>
            </a:r>
            <a:r>
              <a:rPr lang="vi-VN" sz="2200" b="1" baseline="-25000" dirty="0">
                <a:solidFill>
                  <a:srgbClr val="0000CC"/>
                </a:solidFill>
                <a:latin typeface="Times New Roman" panose="02020603050405020304" pitchFamily="18" charset="0"/>
                <a:cs typeface="Times New Roman" panose="02020603050405020304" pitchFamily="18" charset="0"/>
              </a:rPr>
              <a:t>2</a:t>
            </a:r>
            <a:r>
              <a:rPr lang="vi-VN" sz="2200" b="1" dirty="0">
                <a:solidFill>
                  <a:srgbClr val="0000CC"/>
                </a:solidFill>
                <a:latin typeface="Times New Roman" panose="02020603050405020304" pitchFamily="18" charset="0"/>
                <a:cs typeface="Times New Roman" panose="02020603050405020304" pitchFamily="18" charset="0"/>
              </a:rPr>
              <a:t>SO</a:t>
            </a:r>
            <a:r>
              <a:rPr lang="vi-VN" sz="2200" b="1" baseline="-25000" dirty="0">
                <a:solidFill>
                  <a:srgbClr val="0000CC"/>
                </a:solidFill>
                <a:latin typeface="Times New Roman" panose="02020603050405020304" pitchFamily="18" charset="0"/>
                <a:cs typeface="Times New Roman" panose="02020603050405020304" pitchFamily="18" charset="0"/>
              </a:rPr>
              <a:t>4		</a:t>
            </a:r>
            <a:r>
              <a:rPr lang="vi-VN" sz="2200" b="1" dirty="0">
                <a:solidFill>
                  <a:srgbClr val="0000CC"/>
                </a:solidFill>
                <a:latin typeface="Times New Roman" panose="02020603050405020304" pitchFamily="18" charset="0"/>
                <a:cs typeface="Times New Roman" panose="02020603050405020304" pitchFamily="18" charset="0"/>
              </a:rPr>
              <a:t>C</a:t>
            </a:r>
            <a:r>
              <a:rPr lang="vi-VN" sz="2200" b="1" baseline="-25000" dirty="0">
                <a:solidFill>
                  <a:srgbClr val="0000CC"/>
                </a:solidFill>
                <a:latin typeface="Times New Roman" panose="02020603050405020304" pitchFamily="18" charset="0"/>
                <a:cs typeface="Times New Roman" panose="02020603050405020304" pitchFamily="18" charset="0"/>
              </a:rPr>
              <a:t>6</a:t>
            </a:r>
            <a:r>
              <a:rPr lang="vi-VN" sz="2200" b="1" dirty="0">
                <a:solidFill>
                  <a:srgbClr val="0000CC"/>
                </a:solidFill>
                <a:latin typeface="Times New Roman" panose="02020603050405020304" pitchFamily="18" charset="0"/>
                <a:cs typeface="Times New Roman" panose="02020603050405020304" pitchFamily="18" charset="0"/>
              </a:rPr>
              <a:t>H</a:t>
            </a:r>
            <a:r>
              <a:rPr lang="vi-VN" sz="2200" b="1" baseline="-25000" dirty="0">
                <a:solidFill>
                  <a:srgbClr val="0000CC"/>
                </a:solidFill>
                <a:latin typeface="Times New Roman" panose="02020603050405020304" pitchFamily="18" charset="0"/>
                <a:cs typeface="Times New Roman" panose="02020603050405020304" pitchFamily="18" charset="0"/>
              </a:rPr>
              <a:t>12</a:t>
            </a:r>
            <a:r>
              <a:rPr lang="vi-VN" sz="2200" b="1" dirty="0">
                <a:solidFill>
                  <a:srgbClr val="0000CC"/>
                </a:solidFill>
                <a:latin typeface="Times New Roman" panose="02020603050405020304" pitchFamily="18" charset="0"/>
                <a:cs typeface="Times New Roman" panose="02020603050405020304" pitchFamily="18" charset="0"/>
              </a:rPr>
              <a:t>O</a:t>
            </a:r>
            <a:r>
              <a:rPr lang="vi-VN" sz="2200" b="1" baseline="-25000" dirty="0">
                <a:solidFill>
                  <a:srgbClr val="0000CC"/>
                </a:solidFill>
                <a:latin typeface="Times New Roman" panose="02020603050405020304" pitchFamily="18" charset="0"/>
                <a:cs typeface="Times New Roman" panose="02020603050405020304" pitchFamily="18" charset="0"/>
              </a:rPr>
              <a:t>6	</a:t>
            </a:r>
            <a:r>
              <a:rPr lang="vi-VN" sz="2200" b="1" dirty="0">
                <a:solidFill>
                  <a:srgbClr val="0000CC"/>
                </a:solidFill>
                <a:latin typeface="Times New Roman" panose="02020603050405020304" pitchFamily="18" charset="0"/>
                <a:cs typeface="Times New Roman" panose="02020603050405020304" pitchFamily="18" charset="0"/>
              </a:rPr>
              <a:t>H</a:t>
            </a:r>
            <a:r>
              <a:rPr lang="vi-VN" sz="2200" b="1" baseline="-25000" dirty="0">
                <a:solidFill>
                  <a:srgbClr val="0000CC"/>
                </a:solidFill>
                <a:latin typeface="Times New Roman" panose="02020603050405020304" pitchFamily="18" charset="0"/>
                <a:cs typeface="Times New Roman" panose="02020603050405020304" pitchFamily="18" charset="0"/>
              </a:rPr>
              <a:t>2</a:t>
            </a:r>
            <a:r>
              <a:rPr lang="vi-VN" sz="2200" b="1" dirty="0">
                <a:solidFill>
                  <a:srgbClr val="0000CC"/>
                </a:solidFill>
                <a:latin typeface="Times New Roman" panose="02020603050405020304" pitchFamily="18" charset="0"/>
                <a:cs typeface="Times New Roman" panose="02020603050405020304" pitchFamily="18" charset="0"/>
              </a:rPr>
              <a:t>CO</a:t>
            </a:r>
            <a:r>
              <a:rPr lang="vi-VN" sz="2200" b="1" baseline="-25000" dirty="0">
                <a:solidFill>
                  <a:srgbClr val="0000CC"/>
                </a:solidFill>
                <a:latin typeface="Times New Roman" panose="02020603050405020304" pitchFamily="18" charset="0"/>
                <a:cs typeface="Times New Roman" panose="02020603050405020304" pitchFamily="18" charset="0"/>
              </a:rPr>
              <a:t>3		</a:t>
            </a:r>
            <a:r>
              <a:rPr lang="vi-VN" sz="2200" b="1" dirty="0">
                <a:solidFill>
                  <a:srgbClr val="0000CC"/>
                </a:solidFill>
                <a:latin typeface="Times New Roman" panose="02020603050405020304" pitchFamily="18" charset="0"/>
                <a:cs typeface="Times New Roman" panose="02020603050405020304" pitchFamily="18" charset="0"/>
              </a:rPr>
              <a:t>CaCO</a:t>
            </a:r>
            <a:r>
              <a:rPr lang="vi-VN" sz="2200" b="1" baseline="-25000" dirty="0">
                <a:solidFill>
                  <a:srgbClr val="0000CC"/>
                </a:solidFill>
                <a:latin typeface="Times New Roman" panose="02020603050405020304" pitchFamily="18" charset="0"/>
                <a:cs typeface="Times New Roman" panose="02020603050405020304" pitchFamily="18" charset="0"/>
              </a:rPr>
              <a:t>3</a:t>
            </a:r>
            <a:r>
              <a:rPr lang="en-US" sz="2200" b="1" baseline="-25000" dirty="0">
                <a:solidFill>
                  <a:srgbClr val="0000CC"/>
                </a:solidFill>
                <a:latin typeface="Times New Roman" panose="02020603050405020304" pitchFamily="18" charset="0"/>
                <a:cs typeface="Times New Roman" panose="02020603050405020304" pitchFamily="18" charset="0"/>
              </a:rPr>
              <a:t>        </a:t>
            </a:r>
            <a:r>
              <a:rPr lang="vi-VN" sz="2200" b="1" dirty="0">
                <a:solidFill>
                  <a:srgbClr val="0000CC"/>
                </a:solidFill>
                <a:latin typeface="Times New Roman" panose="02020603050405020304" pitchFamily="18" charset="0"/>
                <a:cs typeface="Times New Roman" panose="02020603050405020304" pitchFamily="18" charset="0"/>
              </a:rPr>
              <a:t>C</a:t>
            </a:r>
            <a:r>
              <a:rPr lang="en-US" sz="2200" b="1" baseline="-25000" dirty="0">
                <a:solidFill>
                  <a:srgbClr val="0000CC"/>
                </a:solidFill>
                <a:latin typeface="Times New Roman" panose="02020603050405020304" pitchFamily="18" charset="0"/>
                <a:cs typeface="Times New Roman" panose="02020603050405020304" pitchFamily="18" charset="0"/>
              </a:rPr>
              <a:t>2</a:t>
            </a:r>
            <a:r>
              <a:rPr lang="vi-VN" sz="2200" b="1" dirty="0">
                <a:solidFill>
                  <a:srgbClr val="0000CC"/>
                </a:solidFill>
                <a:latin typeface="Times New Roman" panose="02020603050405020304" pitchFamily="18" charset="0"/>
                <a:cs typeface="Times New Roman" panose="02020603050405020304" pitchFamily="18" charset="0"/>
              </a:rPr>
              <a:t>H</a:t>
            </a:r>
            <a:r>
              <a:rPr lang="en-US" sz="2200" b="1" baseline="-25000" dirty="0">
                <a:solidFill>
                  <a:srgbClr val="0000CC"/>
                </a:solidFill>
                <a:latin typeface="Times New Roman" panose="02020603050405020304" pitchFamily="18" charset="0"/>
                <a:cs typeface="Times New Roman" panose="02020603050405020304" pitchFamily="18" charset="0"/>
              </a:rPr>
              <a:t>3</a:t>
            </a:r>
            <a:r>
              <a:rPr lang="vi-VN" sz="2200" b="1" dirty="0">
                <a:solidFill>
                  <a:srgbClr val="0000CC"/>
                </a:solidFill>
                <a:latin typeface="Times New Roman" panose="02020603050405020304" pitchFamily="18" charset="0"/>
                <a:cs typeface="Times New Roman" panose="02020603050405020304" pitchFamily="18" charset="0"/>
              </a:rPr>
              <a:t>O</a:t>
            </a:r>
            <a:r>
              <a:rPr lang="en-US" sz="2200" b="1" baseline="-25000" dirty="0">
                <a:solidFill>
                  <a:srgbClr val="0000CC"/>
                </a:solidFill>
                <a:latin typeface="Times New Roman" panose="02020603050405020304" pitchFamily="18" charset="0"/>
                <a:cs typeface="Times New Roman" panose="02020603050405020304" pitchFamily="18" charset="0"/>
              </a:rPr>
              <a:t>2</a:t>
            </a:r>
            <a:r>
              <a:rPr lang="en-US" sz="2200" b="1" dirty="0">
                <a:solidFill>
                  <a:srgbClr val="0000CC"/>
                </a:solidFill>
                <a:latin typeface="Times New Roman" panose="02020603050405020304" pitchFamily="18" charset="0"/>
                <a:cs typeface="Times New Roman" panose="02020603050405020304" pitchFamily="18" charset="0"/>
              </a:rPr>
              <a:t>Na</a:t>
            </a:r>
            <a:endParaRPr lang="vi-VN" sz="2200" b="1" baseline="-25000"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vi-VN" sz="2200" b="1" dirty="0">
                <a:solidFill>
                  <a:srgbClr val="0000CC"/>
                </a:solidFill>
                <a:latin typeface="Times New Roman" panose="02020603050405020304" pitchFamily="18" charset="0"/>
                <a:cs typeface="Times New Roman" panose="02020603050405020304" pitchFamily="18" charset="0"/>
              </a:rPr>
              <a:t>  KNO</a:t>
            </a:r>
            <a:r>
              <a:rPr lang="vi-VN" sz="2200" b="1" baseline="-25000" dirty="0">
                <a:solidFill>
                  <a:srgbClr val="0000CC"/>
                </a:solidFill>
                <a:latin typeface="Times New Roman" panose="02020603050405020304" pitchFamily="18" charset="0"/>
                <a:cs typeface="Times New Roman" panose="02020603050405020304" pitchFamily="18" charset="0"/>
              </a:rPr>
              <a:t>3		</a:t>
            </a:r>
            <a:r>
              <a:rPr lang="vi-VN" sz="2200" b="1" dirty="0">
                <a:solidFill>
                  <a:srgbClr val="0000CC"/>
                </a:solidFill>
                <a:latin typeface="Times New Roman" panose="02020603050405020304" pitchFamily="18" charset="0"/>
                <a:cs typeface="Times New Roman" panose="02020603050405020304" pitchFamily="18" charset="0"/>
              </a:rPr>
              <a:t>C</a:t>
            </a:r>
            <a:r>
              <a:rPr lang="vi-VN" sz="2200" b="1" baseline="-25000" dirty="0">
                <a:solidFill>
                  <a:srgbClr val="0000CC"/>
                </a:solidFill>
                <a:latin typeface="Times New Roman" panose="02020603050405020304" pitchFamily="18" charset="0"/>
                <a:cs typeface="Times New Roman" panose="02020603050405020304" pitchFamily="18" charset="0"/>
              </a:rPr>
              <a:t>2</a:t>
            </a:r>
            <a:r>
              <a:rPr lang="vi-VN" sz="2200" b="1" dirty="0">
                <a:solidFill>
                  <a:srgbClr val="0000CC"/>
                </a:solidFill>
                <a:latin typeface="Times New Roman" panose="02020603050405020304" pitchFamily="18" charset="0"/>
                <a:cs typeface="Times New Roman" panose="02020603050405020304" pitchFamily="18" charset="0"/>
              </a:rPr>
              <a:t>H</a:t>
            </a:r>
            <a:r>
              <a:rPr lang="vi-VN" sz="2200" b="1" baseline="-25000" dirty="0">
                <a:solidFill>
                  <a:srgbClr val="0000CC"/>
                </a:solidFill>
                <a:latin typeface="Times New Roman" panose="02020603050405020304" pitchFamily="18" charset="0"/>
                <a:cs typeface="Times New Roman" panose="02020603050405020304" pitchFamily="18" charset="0"/>
              </a:rPr>
              <a:t>4		</a:t>
            </a:r>
            <a:r>
              <a:rPr lang="vi-VN" sz="2200" b="1" dirty="0" err="1">
                <a:solidFill>
                  <a:srgbClr val="0000CC"/>
                </a:solidFill>
                <a:latin typeface="Times New Roman" panose="02020603050405020304" pitchFamily="18" charset="0"/>
                <a:cs typeface="Times New Roman" panose="02020603050405020304" pitchFamily="18" charset="0"/>
              </a:rPr>
              <a:t>NaOH</a:t>
            </a:r>
            <a:r>
              <a:rPr lang="vi-VN" sz="2200" b="1" dirty="0">
                <a:solidFill>
                  <a:srgbClr val="0000CC"/>
                </a:solidFill>
                <a:latin typeface="Times New Roman" panose="02020603050405020304" pitchFamily="18" charset="0"/>
                <a:cs typeface="Times New Roman" panose="02020603050405020304" pitchFamily="18" charset="0"/>
              </a:rPr>
              <a:t>		Al</a:t>
            </a:r>
            <a:r>
              <a:rPr lang="vi-VN" sz="2200" b="1" baseline="-25000" dirty="0">
                <a:solidFill>
                  <a:srgbClr val="0000CC"/>
                </a:solidFill>
                <a:latin typeface="Times New Roman" panose="02020603050405020304" pitchFamily="18" charset="0"/>
                <a:cs typeface="Times New Roman" panose="02020603050405020304" pitchFamily="18" charset="0"/>
              </a:rPr>
              <a:t>2</a:t>
            </a:r>
            <a:r>
              <a:rPr lang="vi-VN" sz="2200" b="1" dirty="0">
                <a:solidFill>
                  <a:srgbClr val="0000CC"/>
                </a:solidFill>
                <a:latin typeface="Times New Roman" panose="02020603050405020304" pitchFamily="18" charset="0"/>
                <a:cs typeface="Times New Roman" panose="02020603050405020304" pitchFamily="18" charset="0"/>
              </a:rPr>
              <a:t>O</a:t>
            </a:r>
            <a:r>
              <a:rPr lang="vi-VN" sz="2200" b="1" baseline="-25000" dirty="0">
                <a:solidFill>
                  <a:srgbClr val="0000CC"/>
                </a:solidFill>
                <a:latin typeface="Times New Roman" panose="02020603050405020304" pitchFamily="18" charset="0"/>
                <a:cs typeface="Times New Roman" panose="02020603050405020304" pitchFamily="18" charset="0"/>
              </a:rPr>
              <a:t>3		</a:t>
            </a:r>
            <a:r>
              <a:rPr lang="vi-VN" sz="2200" b="1" dirty="0">
                <a:solidFill>
                  <a:srgbClr val="0000CC"/>
                </a:solidFill>
                <a:latin typeface="Times New Roman" panose="02020603050405020304" pitchFamily="18" charset="0"/>
                <a:cs typeface="Times New Roman" panose="02020603050405020304" pitchFamily="18" charset="0"/>
              </a:rPr>
              <a:t>CH</a:t>
            </a:r>
            <a:r>
              <a:rPr lang="vi-VN" sz="2200" b="1" baseline="-25000" dirty="0">
                <a:solidFill>
                  <a:srgbClr val="0000CC"/>
                </a:solidFill>
                <a:latin typeface="Times New Roman" panose="02020603050405020304" pitchFamily="18" charset="0"/>
                <a:cs typeface="Times New Roman" panose="02020603050405020304" pitchFamily="18" charset="0"/>
              </a:rPr>
              <a:t>3</a:t>
            </a:r>
            <a:r>
              <a:rPr lang="vi-VN" sz="2200" b="1" dirty="0">
                <a:solidFill>
                  <a:srgbClr val="0000CC"/>
                </a:solidFill>
                <a:latin typeface="Times New Roman" panose="02020603050405020304" pitchFamily="18" charset="0"/>
                <a:cs typeface="Times New Roman" panose="02020603050405020304" pitchFamily="18" charset="0"/>
              </a:rPr>
              <a:t>Cl	</a:t>
            </a:r>
            <a:r>
              <a:rPr lang="en-US" sz="2200" b="1" dirty="0">
                <a:solidFill>
                  <a:srgbClr val="0000CC"/>
                </a:solidFill>
                <a:latin typeface="Times New Roman" panose="02020603050405020304" pitchFamily="18" charset="0"/>
                <a:cs typeface="Times New Roman" panose="02020603050405020304" pitchFamily="18" charset="0"/>
              </a:rPr>
              <a:t>   </a:t>
            </a:r>
            <a:r>
              <a:rPr lang="vi-VN" sz="2200" b="1" dirty="0">
                <a:solidFill>
                  <a:srgbClr val="0000CC"/>
                </a:solidFill>
                <a:latin typeface="Times New Roman" panose="02020603050405020304" pitchFamily="18" charset="0"/>
                <a:cs typeface="Times New Roman" panose="02020603050405020304" pitchFamily="18" charset="0"/>
              </a:rPr>
              <a:t>CH</a:t>
            </a:r>
            <a:r>
              <a:rPr lang="vi-VN" sz="2200" b="1" baseline="-25000" dirty="0">
                <a:solidFill>
                  <a:srgbClr val="0000CC"/>
                </a:solidFill>
                <a:latin typeface="Times New Roman" panose="02020603050405020304" pitchFamily="18" charset="0"/>
                <a:cs typeface="Times New Roman" panose="02020603050405020304" pitchFamily="18" charset="0"/>
              </a:rPr>
              <a:t>3</a:t>
            </a:r>
            <a:r>
              <a:rPr lang="vi-VN" sz="2200" b="1" dirty="0">
                <a:solidFill>
                  <a:srgbClr val="0000CC"/>
                </a:solidFill>
                <a:latin typeface="Times New Roman" panose="02020603050405020304" pitchFamily="18" charset="0"/>
                <a:cs typeface="Times New Roman" panose="02020603050405020304" pitchFamily="18" charset="0"/>
              </a:rPr>
              <a:t>OH</a:t>
            </a:r>
          </a:p>
        </p:txBody>
      </p:sp>
      <p:graphicFrame>
        <p:nvGraphicFramePr>
          <p:cNvPr id="5" name="Bảng 8">
            <a:extLst>
              <a:ext uri="{FF2B5EF4-FFF2-40B4-BE49-F238E27FC236}">
                <a16:creationId xmlns:a16="http://schemas.microsoft.com/office/drawing/2014/main" id="{5A958D35-61A4-03EC-BEF6-DBE8DB50871E}"/>
              </a:ext>
            </a:extLst>
          </p:cNvPr>
          <p:cNvGraphicFramePr>
            <a:graphicFrameLocks noGrp="1"/>
          </p:cNvGraphicFramePr>
          <p:nvPr>
            <p:extLst>
              <p:ext uri="{D42A27DB-BD31-4B8C-83A1-F6EECF244321}">
                <p14:modId xmlns:p14="http://schemas.microsoft.com/office/powerpoint/2010/main" val="3993953878"/>
              </p:ext>
            </p:extLst>
          </p:nvPr>
        </p:nvGraphicFramePr>
        <p:xfrm>
          <a:off x="1437632" y="5175731"/>
          <a:ext cx="8534106" cy="1682270"/>
        </p:xfrm>
        <a:graphic>
          <a:graphicData uri="http://schemas.openxmlformats.org/drawingml/2006/table">
            <a:tbl>
              <a:tblPr firstRow="1" bandRow="1">
                <a:tableStyleId>{5940675A-B579-460E-94D1-54222C63F5DA}</a:tableStyleId>
              </a:tblPr>
              <a:tblGrid>
                <a:gridCol w="4185626">
                  <a:extLst>
                    <a:ext uri="{9D8B030D-6E8A-4147-A177-3AD203B41FA5}">
                      <a16:colId xmlns:a16="http://schemas.microsoft.com/office/drawing/2014/main" val="1621666980"/>
                    </a:ext>
                  </a:extLst>
                </a:gridCol>
                <a:gridCol w="4348480">
                  <a:extLst>
                    <a:ext uri="{9D8B030D-6E8A-4147-A177-3AD203B41FA5}">
                      <a16:colId xmlns:a16="http://schemas.microsoft.com/office/drawing/2014/main" val="1876564272"/>
                    </a:ext>
                  </a:extLst>
                </a:gridCol>
              </a:tblGrid>
              <a:tr h="551229">
                <a:tc>
                  <a:txBody>
                    <a:bodyPr/>
                    <a:lstStyle/>
                    <a:p>
                      <a:pPr algn="ctr">
                        <a:lnSpc>
                          <a:spcPct val="130000"/>
                        </a:lnSpc>
                      </a:pPr>
                      <a:r>
                        <a:rPr lang="en-US" sz="2200" b="1" dirty="0" err="1">
                          <a:solidFill>
                            <a:schemeClr val="bg1"/>
                          </a:solidFill>
                        </a:rPr>
                        <a:t>Hợp</a:t>
                      </a:r>
                      <a:r>
                        <a:rPr lang="en-US" sz="2200" b="1" dirty="0">
                          <a:solidFill>
                            <a:schemeClr val="bg1"/>
                          </a:solidFill>
                        </a:rPr>
                        <a:t> c</a:t>
                      </a:r>
                      <a:r>
                        <a:rPr lang="vi-VN" sz="2200" b="1" dirty="0">
                          <a:solidFill>
                            <a:schemeClr val="bg1"/>
                          </a:solidFill>
                        </a:rPr>
                        <a:t>hất hữu cơ</a:t>
                      </a:r>
                    </a:p>
                  </a:txBody>
                  <a:tcPr>
                    <a:solidFill>
                      <a:srgbClr val="00B0F0"/>
                    </a:solidFill>
                  </a:tcPr>
                </a:tc>
                <a:tc>
                  <a:txBody>
                    <a:bodyPr/>
                    <a:lstStyle/>
                    <a:p>
                      <a:pPr algn="ctr">
                        <a:lnSpc>
                          <a:spcPct val="130000"/>
                        </a:lnSpc>
                      </a:pPr>
                      <a:r>
                        <a:rPr lang="en-US" sz="2200" b="1" dirty="0" err="1">
                          <a:solidFill>
                            <a:schemeClr val="bg1"/>
                          </a:solidFill>
                        </a:rPr>
                        <a:t>Hợp</a:t>
                      </a:r>
                      <a:r>
                        <a:rPr lang="en-US" sz="2200" b="1" dirty="0">
                          <a:solidFill>
                            <a:schemeClr val="bg1"/>
                          </a:solidFill>
                        </a:rPr>
                        <a:t> c</a:t>
                      </a:r>
                      <a:r>
                        <a:rPr lang="vi-VN" sz="2200" b="1" dirty="0">
                          <a:solidFill>
                            <a:schemeClr val="bg1"/>
                          </a:solidFill>
                        </a:rPr>
                        <a:t>hất vô cơ</a:t>
                      </a:r>
                    </a:p>
                  </a:txBody>
                  <a:tcPr>
                    <a:solidFill>
                      <a:srgbClr val="00B0F0"/>
                    </a:solidFill>
                  </a:tcPr>
                </a:tc>
                <a:extLst>
                  <a:ext uri="{0D108BD9-81ED-4DB2-BD59-A6C34878D82A}">
                    <a16:rowId xmlns:a16="http://schemas.microsoft.com/office/drawing/2014/main" val="1842637686"/>
                  </a:ext>
                </a:extLst>
              </a:tr>
              <a:tr h="1131041">
                <a:tc>
                  <a:txBody>
                    <a:bodyPr/>
                    <a:lstStyle/>
                    <a:p>
                      <a:pPr marL="0" indent="182563">
                        <a:lnSpc>
                          <a:spcPct val="130000"/>
                        </a:lnSpc>
                      </a:pPr>
                      <a:endParaRPr lang="vi-VN" sz="2200"/>
                    </a:p>
                  </a:txBody>
                  <a:tcPr/>
                </a:tc>
                <a:tc>
                  <a:txBody>
                    <a:bodyPr/>
                    <a:lstStyle/>
                    <a:p>
                      <a:pPr marL="0" indent="182563">
                        <a:lnSpc>
                          <a:spcPct val="130000"/>
                        </a:lnSpc>
                      </a:pPr>
                      <a:endParaRPr lang="vi-VN" sz="2200" dirty="0"/>
                    </a:p>
                  </a:txBody>
                  <a:tcPr/>
                </a:tc>
                <a:extLst>
                  <a:ext uri="{0D108BD9-81ED-4DB2-BD59-A6C34878D82A}">
                    <a16:rowId xmlns:a16="http://schemas.microsoft.com/office/drawing/2014/main" val="1930732993"/>
                  </a:ext>
                </a:extLst>
              </a:tr>
            </a:tbl>
          </a:graphicData>
        </a:graphic>
      </p:graphicFrame>
    </p:spTree>
    <p:extLst>
      <p:ext uri="{BB962C8B-B14F-4D97-AF65-F5344CB8AC3E}">
        <p14:creationId xmlns:p14="http://schemas.microsoft.com/office/powerpoint/2010/main" val="244709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348799" y="843735"/>
            <a:ext cx="11447508" cy="1360205"/>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488831" y="812839"/>
            <a:ext cx="9261232" cy="547038"/>
          </a:xfrm>
        </p:spPr>
        <p:txBody>
          <a:bodyPr>
            <a:noAutofit/>
          </a:bodyPr>
          <a:lstStyle/>
          <a:p>
            <a:pPr algn="ctr"/>
            <a:r>
              <a:rPr lang="en-US" sz="3200" b="1" u="sng" dirty="0">
                <a:solidFill>
                  <a:srgbClr val="0000CC"/>
                </a:solidFill>
              </a:rPr>
              <a:t>NHIỆM VỤ </a:t>
            </a:r>
            <a:r>
              <a:rPr lang="en-US" sz="3200" dirty="0">
                <a:solidFill>
                  <a:srgbClr val="0000CC"/>
                </a:solidFill>
              </a:rPr>
              <a:t>:</a:t>
            </a:r>
          </a:p>
        </p:txBody>
      </p:sp>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587829" y="1216309"/>
            <a:ext cx="10162234" cy="987632"/>
          </a:xfrm>
        </p:spPr>
        <p:txBody>
          <a:bodyPr>
            <a:normAutofit fontScale="62500" lnSpcReduction="20000"/>
          </a:bodyPr>
          <a:lstStyle/>
          <a:p>
            <a:pPr marL="0" indent="0" algn="just">
              <a:lnSpc>
                <a:spcPct val="125000"/>
              </a:lnSpc>
              <a:buNone/>
            </a:pPr>
            <a:r>
              <a:rPr lang="en-US" sz="3600" dirty="0" err="1">
                <a:latin typeface="Arial" panose="020B0604020202020204" pitchFamily="34" charset="0"/>
                <a:cs typeface="Arial" panose="020B0604020202020204" pitchFamily="34" charset="0"/>
              </a:rPr>
              <a:t>Dựa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vào</a:t>
            </a:r>
            <a:r>
              <a:rPr lang="en-US" sz="3600" dirty="0">
                <a:latin typeface="Arial" panose="020B0604020202020204" pitchFamily="34" charset="0"/>
                <a:cs typeface="Arial" panose="020B0604020202020204" pitchFamily="34" charset="0"/>
              </a:rPr>
              <a:t> CTPT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vừa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hiểu</a:t>
            </a:r>
            <a:r>
              <a:rPr lang="vi-VN"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p>
          <a:p>
            <a:pPr marL="0" indent="0" algn="just">
              <a:lnSpc>
                <a:spcPct val="125000"/>
              </a:lnSpc>
              <a:buNone/>
            </a:pPr>
            <a:r>
              <a:rPr lang="en-US" sz="3600" dirty="0">
                <a:latin typeface="Arial" panose="020B0604020202020204" pitchFamily="34" charset="0"/>
                <a:cs typeface="Arial" panose="020B0604020202020204" pitchFamily="34" charset="0"/>
              </a:rPr>
              <a:t>(</a:t>
            </a:r>
            <a:r>
              <a:rPr lang="en-US" sz="3600" i="1" dirty="0" err="1">
                <a:latin typeface="Arial" panose="020B0604020202020204" pitchFamily="34" charset="0"/>
                <a:cs typeface="Arial" panose="020B0604020202020204" pitchFamily="34" charset="0"/>
              </a:rPr>
              <a:t>trong</a:t>
            </a:r>
            <a:r>
              <a:rPr lang="en-US" sz="3600" i="1" dirty="0">
                <a:latin typeface="Arial" panose="020B0604020202020204" pitchFamily="34" charset="0"/>
                <a:cs typeface="Arial" panose="020B0604020202020204" pitchFamily="34" charset="0"/>
              </a:rPr>
              <a:t> 3 </a:t>
            </a:r>
            <a:r>
              <a:rPr lang="en-US" sz="3600" i="1"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phiếu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2.</a:t>
            </a:r>
            <a:r>
              <a:rPr lang="vi-VN" sz="360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F769DB18-8F60-CD80-0DC9-E6120FE11479}"/>
              </a:ext>
            </a:extLst>
          </p:cNvPr>
          <p:cNvGraphicFramePr>
            <a:graphicFrameLocks noGrp="1"/>
          </p:cNvGraphicFramePr>
          <p:nvPr>
            <p:extLst>
              <p:ext uri="{D42A27DB-BD31-4B8C-83A1-F6EECF244321}">
                <p14:modId xmlns:p14="http://schemas.microsoft.com/office/powerpoint/2010/main" val="2287371176"/>
              </p:ext>
            </p:extLst>
          </p:nvPr>
        </p:nvGraphicFramePr>
        <p:xfrm>
          <a:off x="231494" y="2203941"/>
          <a:ext cx="11783028" cy="4654060"/>
        </p:xfrm>
        <a:graphic>
          <a:graphicData uri="http://schemas.openxmlformats.org/drawingml/2006/table">
            <a:tbl>
              <a:tblPr firstRow="1" firstCol="1" bandRow="1"/>
              <a:tblGrid>
                <a:gridCol w="11783028">
                  <a:extLst>
                    <a:ext uri="{9D8B030D-6E8A-4147-A177-3AD203B41FA5}">
                      <a16:colId xmlns:a16="http://schemas.microsoft.com/office/drawing/2014/main" val="2558633316"/>
                    </a:ext>
                  </a:extLst>
                </a:gridCol>
              </a:tblGrid>
              <a:tr h="4654060">
                <a:tc>
                  <a:txBody>
                    <a:bodyPr/>
                    <a:lstStyle/>
                    <a:p>
                      <a:pPr algn="ctr">
                        <a:lnSpc>
                          <a:spcPct val="100000"/>
                        </a:lnSpc>
                        <a:spcAft>
                          <a:spcPts val="0"/>
                        </a:spcAft>
                      </a:pPr>
                      <a:endParaRPr lang="en-US" sz="700" b="1" kern="100" dirty="0">
                        <a:solidFill>
                          <a:srgbClr val="FF0066"/>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US" sz="2800" b="1" kern="100" dirty="0">
                          <a:solidFill>
                            <a:srgbClr val="FF0066"/>
                          </a:solidFill>
                          <a:effectLst/>
                          <a:latin typeface="Arial" panose="020B0604020202020204" pitchFamily="34" charset="0"/>
                          <a:ea typeface="Calibri" panose="020F0502020204030204" pitchFamily="34" charset="0"/>
                          <a:cs typeface="Arial" panose="020B0604020202020204" pitchFamily="34" charset="0"/>
                        </a:rPr>
                        <a:t>PHIẾU HỌC TẬP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Arial" panose="020B0604020202020204" pitchFamily="34" charset="0"/>
                          <a:ea typeface="+mn-ea"/>
                          <a:cs typeface="Arial" panose="020B0604020202020204" pitchFamily="34" charset="0"/>
                        </a:rPr>
                        <a:t>a) Hoàn </a:t>
                      </a:r>
                      <a:r>
                        <a:rPr lang="en-US" sz="2400" kern="1200" dirty="0" err="1">
                          <a:solidFill>
                            <a:schemeClr val="tx1"/>
                          </a:solidFill>
                          <a:effectLst/>
                          <a:latin typeface="Arial" panose="020B0604020202020204" pitchFamily="34" charset="0"/>
                          <a:ea typeface="+mn-ea"/>
                          <a:cs typeface="Arial" panose="020B0604020202020204" pitchFamily="34" charset="0"/>
                        </a:rPr>
                        <a:t>thành</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thông</a:t>
                      </a:r>
                      <a:r>
                        <a:rPr lang="en-US" sz="2400" kern="1200" dirty="0">
                          <a:solidFill>
                            <a:schemeClr val="tx1"/>
                          </a:solidFill>
                          <a:effectLst/>
                          <a:latin typeface="Arial" panose="020B0604020202020204" pitchFamily="34" charset="0"/>
                          <a:ea typeface="+mn-ea"/>
                          <a:cs typeface="Arial" panose="020B0604020202020204" pitchFamily="34" charset="0"/>
                        </a:rPr>
                        <a:t> tin </a:t>
                      </a:r>
                      <a:r>
                        <a:rPr lang="en-US" sz="2400" kern="1200" dirty="0" err="1">
                          <a:solidFill>
                            <a:schemeClr val="tx1"/>
                          </a:solidFill>
                          <a:effectLst/>
                          <a:latin typeface="Arial" panose="020B0604020202020204" pitchFamily="34" charset="0"/>
                          <a:ea typeface="+mn-ea"/>
                          <a:cs typeface="Arial" panose="020B0604020202020204" pitchFamily="34" charset="0"/>
                        </a:rPr>
                        <a:t>trong</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bảng</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sau</a:t>
                      </a:r>
                      <a:r>
                        <a:rPr lang="en-US" sz="2400" kern="1200" dirty="0">
                          <a:solidFill>
                            <a:schemeClr val="tx1"/>
                          </a:solidFill>
                          <a:effectLst/>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Arial" panose="020B0604020202020204" pitchFamily="34" charset="0"/>
                          <a:ea typeface="+mn-ea"/>
                          <a:cs typeface="Arial" panose="020B0604020202020204" pitchFamily="34" charset="0"/>
                        </a:rPr>
                        <a:t>b) </a:t>
                      </a:r>
                      <a:r>
                        <a:rPr lang="en-US" sz="2400" kern="1200" dirty="0" err="1">
                          <a:solidFill>
                            <a:schemeClr val="tx1"/>
                          </a:solidFill>
                          <a:effectLst/>
                          <a:latin typeface="Arial" panose="020B0604020202020204" pitchFamily="34" charset="0"/>
                          <a:ea typeface="+mn-ea"/>
                          <a:cs typeface="Arial" panose="020B0604020202020204" pitchFamily="34" charset="0"/>
                        </a:rPr>
                        <a:t>Điền</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từ</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thích</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hợp</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vào</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chỗ</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có</a:t>
                      </a:r>
                      <a:r>
                        <a:rPr lang="en-US" sz="2400" kern="1200" dirty="0">
                          <a:solidFill>
                            <a:schemeClr val="tx1"/>
                          </a:solidFill>
                          <a:effectLst/>
                          <a:latin typeface="Arial" panose="020B0604020202020204" pitchFamily="34" charset="0"/>
                          <a:ea typeface="+mn-ea"/>
                          <a:cs typeface="Arial" panose="020B0604020202020204" pitchFamily="34" charset="0"/>
                        </a:rPr>
                        <a:t> ô “          ” </a:t>
                      </a:r>
                      <a:r>
                        <a:rPr lang="en-US" sz="2400" kern="1200" dirty="0" err="1">
                          <a:solidFill>
                            <a:schemeClr val="tx1"/>
                          </a:solidFill>
                          <a:effectLst/>
                          <a:latin typeface="Arial" panose="020B0604020202020204" pitchFamily="34" charset="0"/>
                          <a:ea typeface="+mn-ea"/>
                          <a:cs typeface="Arial" panose="020B0604020202020204" pitchFamily="34" charset="0"/>
                        </a:rPr>
                        <a:t>để</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hoàn</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thành</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nhận</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xét</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sau</a:t>
                      </a:r>
                      <a:r>
                        <a:rPr lang="en-US" sz="2400" kern="1200" dirty="0">
                          <a:solidFill>
                            <a:schemeClr val="tx1"/>
                          </a:solidFill>
                          <a:effectLst/>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Arial" panose="020B0604020202020204" pitchFamily="34" charset="0"/>
                          <a:ea typeface="+mn-ea"/>
                          <a:cs typeface="Arial" panose="020B0604020202020204" pitchFamily="34" charset="0"/>
                        </a:rPr>
                        <a:t>Công </a:t>
                      </a:r>
                      <a:r>
                        <a:rPr lang="en-US" sz="2400" kern="1200" dirty="0" err="1">
                          <a:solidFill>
                            <a:schemeClr val="tx1"/>
                          </a:solidFill>
                          <a:effectLst/>
                          <a:latin typeface="Arial" panose="020B0604020202020204" pitchFamily="34" charset="0"/>
                          <a:ea typeface="+mn-ea"/>
                          <a:cs typeface="Arial" panose="020B0604020202020204" pitchFamily="34" charset="0"/>
                        </a:rPr>
                        <a:t>thức</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phân</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tử</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cho</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biết</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nguyên</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tố</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và</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nguyên</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tử</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của</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mỗi</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nguyên</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tố</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trong</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phân</a:t>
                      </a:r>
                      <a:r>
                        <a:rPr lang="en-US" sz="2400" kern="1200" dirty="0">
                          <a:solidFill>
                            <a:schemeClr val="tx1"/>
                          </a:solidFill>
                          <a:effectLst/>
                          <a:latin typeface="Arial" panose="020B0604020202020204" pitchFamily="34" charset="0"/>
                          <a:ea typeface="+mn-ea"/>
                          <a:cs typeface="Arial" panose="020B0604020202020204" pitchFamily="34" charset="0"/>
                        </a:rPr>
                        <a:t> </a:t>
                      </a:r>
                      <a:r>
                        <a:rPr lang="en-US" sz="2400" kern="1200" dirty="0" err="1">
                          <a:solidFill>
                            <a:schemeClr val="tx1"/>
                          </a:solidFill>
                          <a:effectLst/>
                          <a:latin typeface="Arial" panose="020B0604020202020204" pitchFamily="34" charset="0"/>
                          <a:ea typeface="+mn-ea"/>
                          <a:cs typeface="Arial" panose="020B0604020202020204" pitchFamily="34" charset="0"/>
                        </a:rPr>
                        <a:t>tử</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963043"/>
                  </a:ext>
                </a:extLst>
              </a:tr>
            </a:tbl>
          </a:graphicData>
        </a:graphic>
      </p:graphicFrame>
      <p:pic>
        <p:nvPicPr>
          <p:cNvPr id="10" name="Picture 9">
            <a:extLst>
              <a:ext uri="{FF2B5EF4-FFF2-40B4-BE49-F238E27FC236}">
                <a16:creationId xmlns:a16="http://schemas.microsoft.com/office/drawing/2014/main" id="{39B0A90A-E9B9-4D8E-0D3B-A5D688F8CC2F}"/>
              </a:ext>
            </a:extLst>
          </p:cNvPr>
          <p:cNvPicPr>
            <a:picLocks noChangeAspect="1"/>
          </p:cNvPicPr>
          <p:nvPr/>
        </p:nvPicPr>
        <p:blipFill>
          <a:blip r:embed="rId3"/>
          <a:stretch>
            <a:fillRect/>
          </a:stretch>
        </p:blipFill>
        <p:spPr>
          <a:xfrm>
            <a:off x="2275114" y="3129797"/>
            <a:ext cx="7959489" cy="2511895"/>
          </a:xfrm>
          <a:prstGeom prst="rect">
            <a:avLst/>
          </a:prstGeom>
        </p:spPr>
      </p:pic>
      <p:sp>
        <p:nvSpPr>
          <p:cNvPr id="8" name="Content Placeholder 2">
            <a:extLst>
              <a:ext uri="{FF2B5EF4-FFF2-40B4-BE49-F238E27FC236}">
                <a16:creationId xmlns:a16="http://schemas.microsoft.com/office/drawing/2014/main" id="{D76EAAEC-59FD-83C2-185F-34938921E5AE}"/>
              </a:ext>
            </a:extLst>
          </p:cNvPr>
          <p:cNvSpPr txBox="1">
            <a:spLocks/>
          </p:cNvSpPr>
          <p:nvPr/>
        </p:nvSpPr>
        <p:spPr>
          <a:xfrm>
            <a:off x="231494" y="219392"/>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dirty="0">
                <a:solidFill>
                  <a:srgbClr val="0000CC"/>
                </a:solidFill>
                <a:latin typeface="Arial" panose="020B0604020202020204" pitchFamily="34" charset="0"/>
                <a:cs typeface="Arial" panose="020B0604020202020204" pitchFamily="34" charset="0"/>
              </a:rPr>
              <a:t>II. </a:t>
            </a:r>
            <a:r>
              <a:rPr lang="vi-VN" sz="3200" b="1" dirty="0">
                <a:solidFill>
                  <a:srgbClr val="0000CC"/>
                </a:solidFill>
                <a:latin typeface="Arial" panose="020B0604020202020204" pitchFamily="34" charset="0"/>
                <a:cs typeface="Arial" panose="020B0604020202020204" pitchFamily="34" charset="0"/>
              </a:rPr>
              <a:t>CÔNG THỨC PHÂN TỬ</a:t>
            </a:r>
            <a:r>
              <a:rPr lang="en-US" sz="3200" b="1">
                <a:solidFill>
                  <a:srgbClr val="0000CC"/>
                </a:solidFill>
                <a:latin typeface="Arial" panose="020B0604020202020204" pitchFamily="34" charset="0"/>
                <a:cs typeface="Arial" panose="020B0604020202020204" pitchFamily="34" charset="0"/>
              </a:rPr>
              <a:t> VÀ CÔNG THỨC CẤU TẠO</a:t>
            </a:r>
            <a:endParaRPr lang="en-US" sz="3200" b="1" dirty="0">
              <a:solidFill>
                <a:srgbClr val="0000CC"/>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FB3C278-3060-7332-3AA5-9C858B4417EA}"/>
              </a:ext>
            </a:extLst>
          </p:cNvPr>
          <p:cNvSpPr/>
          <p:nvPr/>
        </p:nvSpPr>
        <p:spPr>
          <a:xfrm>
            <a:off x="4188488" y="6045161"/>
            <a:ext cx="1611086" cy="4412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thành phần</a:t>
            </a:r>
            <a:r>
              <a:rPr lang="en-US" dirty="0">
                <a:solidFill>
                  <a:srgbClr val="FF0000"/>
                </a:solidFill>
              </a:rPr>
              <a:t> </a:t>
            </a:r>
            <a:endParaRPr lang="en-US" dirty="0"/>
          </a:p>
        </p:txBody>
      </p:sp>
      <p:sp>
        <p:nvSpPr>
          <p:cNvPr id="7" name="Rectangle 6">
            <a:extLst>
              <a:ext uri="{FF2B5EF4-FFF2-40B4-BE49-F238E27FC236}">
                <a16:creationId xmlns:a16="http://schemas.microsoft.com/office/drawing/2014/main" id="{081A61FA-F64C-76A2-FEC4-33E1F47DEE85}"/>
              </a:ext>
            </a:extLst>
          </p:cNvPr>
          <p:cNvSpPr/>
          <p:nvPr/>
        </p:nvSpPr>
        <p:spPr>
          <a:xfrm>
            <a:off x="7848600" y="6045161"/>
            <a:ext cx="1393792" cy="4813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số lượng</a:t>
            </a:r>
            <a:endParaRPr lang="en-US" dirty="0">
              <a:solidFill>
                <a:srgbClr val="FF0000"/>
              </a:solidFill>
            </a:endParaRPr>
          </a:p>
        </p:txBody>
      </p:sp>
      <p:sp>
        <p:nvSpPr>
          <p:cNvPr id="12" name="Rectangle 11">
            <a:extLst>
              <a:ext uri="{FF2B5EF4-FFF2-40B4-BE49-F238E27FC236}">
                <a16:creationId xmlns:a16="http://schemas.microsoft.com/office/drawing/2014/main" id="{CFA42F40-4FFF-48B5-854B-300C981F6823}"/>
              </a:ext>
            </a:extLst>
          </p:cNvPr>
          <p:cNvSpPr/>
          <p:nvPr/>
        </p:nvSpPr>
        <p:spPr>
          <a:xfrm>
            <a:off x="5157317" y="5641691"/>
            <a:ext cx="642257" cy="3674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2316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1554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dirty="0"/>
              <a:t>III. ĐẶC ĐIỂM CẤU TẠO HỢP CHẤT HỮU CƠ</a:t>
            </a:r>
            <a:endParaRPr lang="vi-VN" sz="2200" b="1" dirty="0"/>
          </a:p>
        </p:txBody>
      </p:sp>
      <p:pic>
        <p:nvPicPr>
          <p:cNvPr id="23" name="Picture 22">
            <a:extLst>
              <a:ext uri="{FF2B5EF4-FFF2-40B4-BE49-F238E27FC236}">
                <a16:creationId xmlns:a16="http://schemas.microsoft.com/office/drawing/2014/main" id="{3FEBBC57-1820-B487-F7FF-B204C5FC9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40" y="579120"/>
            <a:ext cx="10009187" cy="4267200"/>
          </a:xfrm>
          <a:prstGeom prst="rect">
            <a:avLst/>
          </a:prstGeom>
        </p:spPr>
      </p:pic>
      <p:pic>
        <p:nvPicPr>
          <p:cNvPr id="25" name="Picture 24">
            <a:extLst>
              <a:ext uri="{FF2B5EF4-FFF2-40B4-BE49-F238E27FC236}">
                <a16:creationId xmlns:a16="http://schemas.microsoft.com/office/drawing/2014/main" id="{F1A50714-97AC-9000-EE79-4ED6DC9BA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90" y="4917440"/>
            <a:ext cx="9944100" cy="1238250"/>
          </a:xfrm>
          <a:prstGeom prst="rect">
            <a:avLst/>
          </a:prstGeom>
        </p:spPr>
      </p:pic>
    </p:spTree>
    <p:extLst>
      <p:ext uri="{BB962C8B-B14F-4D97-AF65-F5344CB8AC3E}">
        <p14:creationId xmlns:p14="http://schemas.microsoft.com/office/powerpoint/2010/main" val="928857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3065</TotalTime>
  <Words>2038</Words>
  <Application>Microsoft Office PowerPoint</Application>
  <PresentationFormat>Widescreen</PresentationFormat>
  <Paragraphs>224</Paragraphs>
  <Slides>32</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Calibri</vt:lpstr>
      <vt:lpstr>Arial</vt:lpstr>
      <vt:lpstr>Times New Roman</vt:lpstr>
      <vt:lpstr>Calibri Light</vt:lpstr>
      <vt:lpstr>Palatino Linotype</vt:lpstr>
      <vt:lpstr>Open Sans</vt:lpstr>
      <vt:lpstr>Office Theme</vt:lpstr>
      <vt:lpstr>Equation</vt:lpstr>
      <vt:lpstr>Hoạt động 1: KHỞI ĐỘNG</vt:lpstr>
      <vt:lpstr>THỂ LỆ TRÒ CHƠI</vt:lpstr>
      <vt:lpstr>PowerPoint Presentation</vt:lpstr>
      <vt:lpstr>Hoạt động 2</vt:lpstr>
      <vt:lpstr>CHƯƠNG VII:  GIỚI THIỆU VỀ CHẤT HỮU CƠ  HYDROCARBON VÀ NGUỒN NHIÊN LIỆU</vt:lpstr>
      <vt:lpstr>PowerPoint Presentation</vt:lpstr>
      <vt:lpstr>PowerPoint Presentation</vt:lpstr>
      <vt:lpstr>NHIỆM VỤ :</vt:lpstr>
      <vt:lpstr>PowerPoint Presentation</vt:lpstr>
      <vt:lpstr>PowerPoint Presentation</vt:lpstr>
      <vt:lpstr>PowerPoint Presentation</vt:lpstr>
      <vt:lpstr>PowerPoint Presentation</vt:lpstr>
      <vt:lpstr>1. Em hãy cho biết trong các công thức từ (1) đến (6) trong Hình 22.2. công thức nào là công thức phân tử và công thức nào là công thức cấu tạo?</vt:lpstr>
      <vt:lpstr>2. Hãy viết các công thức cấu tạo đầy đủ ở Hình 22.2 dưới dạng thu gọn.</vt:lpstr>
      <vt:lpstr>3. So sánh công thức phân tử của: a) Hợp chất (2) và (3); b) Hợp chất (5) và (6). </vt:lpstr>
      <vt:lpstr>PowerPoint Presentation</vt:lpstr>
      <vt:lpstr>PowerPoint Presentation</vt:lpstr>
      <vt:lpstr>PowerPoint Presentation</vt:lpstr>
      <vt:lpstr>PowerPoint Presentation</vt:lpstr>
      <vt:lpstr>Hoạt động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Administrator</cp:lastModifiedBy>
  <cp:revision>64</cp:revision>
  <dcterms:created xsi:type="dcterms:W3CDTF">2018-10-29T09:59:00Z</dcterms:created>
  <dcterms:modified xsi:type="dcterms:W3CDTF">2025-09-24T02:30:32Z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961E1A8B0B684DC5986D651E5E0E087B</vt:lpwstr>
  </property>
  <property fmtid="{D5CDD505-2E9C-101B-9397-08002B2CF9AE}" pid="3" name="KSOProductBuildVer">
    <vt:lpwstr>1033-11.2.0.11537</vt:lpwstr>
  </property>
</Properties>
</file>