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0" r:id="rId3"/>
    <p:sldId id="293" r:id="rId4"/>
    <p:sldId id="257" r:id="rId5"/>
    <p:sldId id="282" r:id="rId6"/>
    <p:sldId id="295" r:id="rId7"/>
    <p:sldId id="294" r:id="rId8"/>
    <p:sldId id="296" r:id="rId9"/>
    <p:sldId id="297" r:id="rId10"/>
    <p:sldId id="298" r:id="rId11"/>
    <p:sldId id="299" r:id="rId12"/>
    <p:sldId id="300" r:id="rId13"/>
    <p:sldId id="301" r:id="rId14"/>
    <p:sldId id="302" r:id="rId15"/>
    <p:sldId id="303" r:id="rId16"/>
    <p:sldId id="304" r:id="rId17"/>
    <p:sldId id="305" r:id="rId18"/>
    <p:sldId id="307" r:id="rId19"/>
    <p:sldId id="30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400" y="3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2024/9/13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79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4548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819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6322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7020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0751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31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62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a:p>
        </p:txBody>
      </p:sp>
    </p:spTree>
    <p:extLst>
      <p:ext uri="{BB962C8B-B14F-4D97-AF65-F5344CB8AC3E}">
        <p14:creationId xmlns:p14="http://schemas.microsoft.com/office/powerpoint/2010/main" val="187154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549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10230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5</a:t>
            </a:fld>
            <a:endParaRPr lang="zh-CN" altLang="en-US"/>
          </a:p>
        </p:txBody>
      </p:sp>
    </p:spTree>
    <p:extLst>
      <p:ext uri="{BB962C8B-B14F-4D97-AF65-F5344CB8AC3E}">
        <p14:creationId xmlns:p14="http://schemas.microsoft.com/office/powerpoint/2010/main" val="39666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6</a:t>
            </a:fld>
            <a:endParaRPr lang="zh-CN" altLang="en-US"/>
          </a:p>
        </p:txBody>
      </p:sp>
    </p:spTree>
    <p:extLst>
      <p:ext uri="{BB962C8B-B14F-4D97-AF65-F5344CB8AC3E}">
        <p14:creationId xmlns:p14="http://schemas.microsoft.com/office/powerpoint/2010/main" val="288310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7</a:t>
            </a:fld>
            <a:endParaRPr lang="zh-CN" altLang="en-US"/>
          </a:p>
        </p:txBody>
      </p:sp>
    </p:spTree>
    <p:extLst>
      <p:ext uri="{BB962C8B-B14F-4D97-AF65-F5344CB8AC3E}">
        <p14:creationId xmlns:p14="http://schemas.microsoft.com/office/powerpoint/2010/main" val="247277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8</a:t>
            </a:fld>
            <a:endParaRPr lang="zh-CN" altLang="en-US"/>
          </a:p>
        </p:txBody>
      </p:sp>
    </p:spTree>
    <p:extLst>
      <p:ext uri="{BB962C8B-B14F-4D97-AF65-F5344CB8AC3E}">
        <p14:creationId xmlns:p14="http://schemas.microsoft.com/office/powerpoint/2010/main" val="330073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0363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2024/9/13</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2024/9/13</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2024/9/13</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767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27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18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601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78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75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162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439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2024/9/13</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6638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61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9493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2178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477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2024/9/13</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2024/9/13</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2024/9/13</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2024/9/13</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2024/9/13</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2024/9/13</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2024/9/13</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2024/9/13</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92655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30.gif"/><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6.png"/><Relationship Id="rId5" Type="http://schemas.openxmlformats.org/officeDocument/2006/relationships/tags" Target="../tags/tag8.xml"/><Relationship Id="rId10" Type="http://schemas.openxmlformats.org/officeDocument/2006/relationships/image" Target="../media/image5.png"/><Relationship Id="rId4" Type="http://schemas.openxmlformats.org/officeDocument/2006/relationships/tags" Target="../tags/tag7.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15.png"/><Relationship Id="rId4" Type="http://schemas.openxmlformats.org/officeDocument/2006/relationships/notesSlide" Target="../notesSlides/notesSlide4.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9.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1.jpeg"/><Relationship Id="rId10" Type="http://schemas.openxmlformats.org/officeDocument/2006/relationships/image" Target="../media/image17.jpg"/><Relationship Id="rId4" Type="http://schemas.openxmlformats.org/officeDocument/2006/relationships/notesSlide" Target="../notesSlides/notesSlide5.xml"/><Relationship Id="rId9" Type="http://schemas.openxmlformats.org/officeDocument/2006/relationships/image" Target="../media/image16.jpeg"/><Relationship Id="rId14" Type="http://schemas.openxmlformats.org/officeDocument/2006/relationships/image" Target="../media/image21.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3.png"/><Relationship Id="rId4" Type="http://schemas.openxmlformats.org/officeDocument/2006/relationships/notesSlide" Target="../notesSlides/notesSlide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notesSlide" Target="../notesSlides/notesSlide7.xml"/><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6.jpg"/><Relationship Id="rId4" Type="http://schemas.openxmlformats.org/officeDocument/2006/relationships/notesSlide" Target="../notesSlides/notesSlide8.xml"/><Relationship Id="rId9"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0789"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683726" y="3372139"/>
            <a:ext cx="5486400" cy="2062103"/>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BẢN ĐỒ. MỘT SỐ LƯỚI KINH, VĨ TUYẾN.</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PHƯƠNG HƯỚNG TRÊN BẢN ĐỒ</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88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9016"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2: Để xác định phương hướng trên bản đồ không vẽ  kinh, vĩ tuyến thì dựa vào mũi tên chỉ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p>
        </p:txBody>
      </p:sp>
      <p:sp>
        <p:nvSpPr>
          <p:cNvPr id="5" name="Rectangle 4"/>
          <p:cNvSpPr/>
          <p:nvPr/>
        </p:nvSpPr>
        <p:spPr>
          <a:xfrm>
            <a:off x="1332411" y="636949"/>
            <a:ext cx="9742634"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9562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t>
            </a: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3: Ý nào sau đây không đúng theo quy ước phương hướng trên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đầu phía trên của kinh tuyến chỉ hướng bắc.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đầu bên phải của vĩ tuyến chỉ hướng tây.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đầu phía dưới kinh tuyến chỉ hướng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đầu bên phải của vĩ tuyến chỉ hướng đông.</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489154" y="701938"/>
            <a:ext cx="9582239" cy="400110"/>
          </a:xfrm>
          <a:prstGeom prst="rect">
            <a:avLst/>
          </a:prstGeom>
          <a:noFill/>
        </p:spPr>
        <p:txBody>
          <a:bodyPr wrap="non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5448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4: Hằng ngày Mặt Trời mọc ở hướng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397713" y="604517"/>
            <a:ext cx="9582239" cy="400110"/>
          </a:xfrm>
          <a:prstGeom prst="rect">
            <a:avLst/>
          </a:prstGeom>
          <a:noFill/>
        </p:spPr>
        <p:txBody>
          <a:bodyPr wrap="none" rtlCol="0">
            <a:spAutoFit/>
          </a:bodyPr>
          <a:lstStyle/>
          <a:p>
            <a:r>
              <a:rPr lang="vi-VN" sz="200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0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81918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5: Quan sát lược đồ sau và trả lời câu hỏi 5.1; 5.2; 5.3: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4"/>
          <p:cNvPicPr>
            <a:picLocks noChangeAspect="1"/>
          </p:cNvPicPr>
          <p:nvPr/>
        </p:nvPicPr>
        <p:blipFill>
          <a:blip r:embed="rId8"/>
          <a:stretch>
            <a:fillRect/>
          </a:stretch>
        </p:blipFill>
        <p:spPr>
          <a:xfrm>
            <a:off x="2138097" y="2407218"/>
            <a:ext cx="7966269" cy="4442677"/>
          </a:xfrm>
          <a:prstGeom prst="rect">
            <a:avLst/>
          </a:prstGeom>
        </p:spPr>
      </p:pic>
      <p:sp>
        <p:nvSpPr>
          <p:cNvPr id="6" name="Rectangle 5"/>
          <p:cNvSpPr/>
          <p:nvPr/>
        </p:nvSpPr>
        <p:spPr>
          <a:xfrm>
            <a:off x="1358537" y="636956"/>
            <a:ext cx="9716508"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4475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5.1: Từ  Ran-gun ( Mi-an-ma) đến Ma-ni-la ( Philppin) theo hướng nào?</a:t>
            </a:r>
          </a:p>
          <a:p>
            <a:pPr lvl="0"/>
            <a:r>
              <a:rPr lang="vi-VN" dirty="0">
                <a:solidFill>
                  <a:prstClr val="black"/>
                </a:solidFill>
                <a:latin typeface="Times New Roman" panose="02020603050405020304" pitchFamily="18" charset="0"/>
                <a:cs typeface="Times New Roman" panose="02020603050405020304" pitchFamily="18" charset="0"/>
              </a:rPr>
              <a:t>A. Đông	                       B. Đông Nam.</a:t>
            </a:r>
          </a:p>
          <a:p>
            <a:pPr lvl="0"/>
            <a:r>
              <a:rPr lang="vi-VN" dirty="0">
                <a:solidFill>
                  <a:prstClr val="black"/>
                </a:solidFill>
                <a:latin typeface="Times New Roman" panose="02020603050405020304" pitchFamily="18" charset="0"/>
                <a:cs typeface="Times New Roman" panose="02020603050405020304" pitchFamily="18" charset="0"/>
              </a:rPr>
              <a:t>C. Tây Nam.	      D.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36913" y="545511"/>
            <a:ext cx="9522823"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25856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52179" y="2407218"/>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5.2: Từ  Phmon phênh (Cam-pu-chia) đến thủ đô Hà Nội đi theo hướng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B.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p:txBody>
      </p:sp>
      <p:sp>
        <p:nvSpPr>
          <p:cNvPr id="5" name="Rectangle 4"/>
          <p:cNvSpPr/>
          <p:nvPr/>
        </p:nvSpPr>
        <p:spPr>
          <a:xfrm>
            <a:off x="1410789" y="571636"/>
            <a:ext cx="9039497"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37352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p>
        </p:txBody>
      </p:sp>
      <p:sp>
        <p:nvSpPr>
          <p:cNvPr id="13" name="TextBox 12"/>
          <p:cNvSpPr txBox="1"/>
          <p:nvPr/>
        </p:nvSpPr>
        <p:spPr>
          <a:xfrm>
            <a:off x="920805" y="2382022"/>
            <a:ext cx="102377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5.3: Từ thủ đô Gia-cat-ta (In-đô-nê-xi-a) đến thủ đô Ban-đa Xê-ri Bê-ga-oan ( Bru nây) đi theo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B.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6861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sưu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tuyến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200950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1068588395"/>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5">
            <a:extLst>
              <a:ext uri="{FF2B5EF4-FFF2-40B4-BE49-F238E27FC236}">
                <a16:creationId xmlns:a16="http://schemas.microsoft.com/office/drawing/2014/main" id="{D72433B6-D651-43DF-A9C8-17466AD9AFC9}"/>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a:ext>
            </a:extLst>
          </a:blip>
          <a:srcRect l="13365" t="33946" r="10385" b="24526"/>
          <a:stretch/>
        </p:blipFill>
        <p:spPr>
          <a:xfrm>
            <a:off x="7858125" y="4667250"/>
            <a:ext cx="5229226" cy="2847975"/>
          </a:xfrm>
          <a:prstGeom prst="rect">
            <a:avLst/>
          </a:prstGeom>
        </p:spPr>
      </p:pic>
      <p:pic>
        <p:nvPicPr>
          <p:cNvPr id="13" name="PA_图片 4">
            <a:extLst>
              <a:ext uri="{FF2B5EF4-FFF2-40B4-BE49-F238E27FC236}">
                <a16:creationId xmlns:a16="http://schemas.microsoft.com/office/drawing/2014/main" id="{4B2DC1D2-E523-4C97-9334-A94215574903}"/>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8172327" y="1529977"/>
            <a:ext cx="3879978" cy="3074884"/>
          </a:xfrm>
          <a:prstGeom prst="rect">
            <a:avLst/>
          </a:prstGeom>
        </p:spPr>
      </p:pic>
      <p:sp>
        <p:nvSpPr>
          <p:cNvPr id="14"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8805725" y="2266821"/>
            <a:ext cx="2815877" cy="830997"/>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Phương hướng trên bản đồ</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pic>
        <p:nvPicPr>
          <p:cNvPr id="16"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4168201" y="1674477"/>
            <a:ext cx="3879978" cy="3074884"/>
          </a:xfrm>
          <a:prstGeom prst="rect">
            <a:avLst/>
          </a:prstGeom>
        </p:spPr>
      </p:pic>
      <p:pic>
        <p:nvPicPr>
          <p:cNvPr id="19" name="PA_图片 4">
            <a:extLst>
              <a:ext uri="{FF2B5EF4-FFF2-40B4-BE49-F238E27FC236}">
                <a16:creationId xmlns:a16="http://schemas.microsoft.com/office/drawing/2014/main" id="{779FECAC-BC6E-4061-8183-C4468F8E8B32}"/>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244113" y="1982446"/>
            <a:ext cx="3879978" cy="3074884"/>
          </a:xfrm>
          <a:prstGeom prst="rect">
            <a:avLst/>
          </a:prstGeom>
        </p:spPr>
      </p:pic>
      <p:sp>
        <p:nvSpPr>
          <p:cNvPr id="24"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05237" y="2456918"/>
            <a:ext cx="2815877" cy="1200329"/>
          </a:xfrm>
          <a:prstGeom prst="rect">
            <a:avLst/>
          </a:prstGeom>
          <a:noFill/>
        </p:spPr>
        <p:txBody>
          <a:bodyPr wrap="square" rtlCol="0">
            <a:spAutoFit/>
          </a:bodyPr>
          <a:lstStyle/>
          <a:p>
            <a:pPr algn="ctr"/>
            <a:r>
              <a:rPr lang="nl-NL" b="1" dirty="0"/>
              <a:t> </a:t>
            </a:r>
            <a:r>
              <a:rPr lang="nl-NL" sz="2400" b="1" dirty="0">
                <a:latin typeface="Times New Roman" panose="02020603050405020304" pitchFamily="18" charset="0"/>
                <a:cs typeface="Times New Roman" panose="02020603050405020304" pitchFamily="18" charset="0"/>
              </a:rPr>
              <a:t>Một số lưới kinh, vĩ tuyến của bản đồ thế giới</a:t>
            </a:r>
            <a:endParaRPr lang="en-US" sz="2400" dirty="0">
              <a:latin typeface="Times New Roman" panose="02020603050405020304" pitchFamily="18" charset="0"/>
              <a:cs typeface="Times New Roman" panose="02020603050405020304" pitchFamily="18" charset="0"/>
            </a:endParaRPr>
          </a:p>
        </p:txBody>
      </p:sp>
      <p:sp>
        <p:nvSpPr>
          <p:cNvPr id="25" name="PA_文本框 5">
            <a:extLst>
              <a:ext uri="{FF2B5EF4-FFF2-40B4-BE49-F238E27FC236}">
                <a16:creationId xmlns:a16="http://schemas.microsoft.com/office/drawing/2014/main" id="{E0F8F9D2-23D3-40EF-A5DE-3D88A3455823}"/>
              </a:ext>
            </a:extLst>
          </p:cNvPr>
          <p:cNvSpPr txBox="1"/>
          <p:nvPr>
            <p:custDataLst>
              <p:tags r:id="rId7"/>
            </p:custDataLst>
          </p:nvPr>
        </p:nvSpPr>
        <p:spPr>
          <a:xfrm>
            <a:off x="798250" y="2805809"/>
            <a:ext cx="2815877"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6412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barn(inVertical)">
                                      <p:cBhvr>
                                        <p:cTn id="13" dur="500"/>
                                        <p:tgtEl>
                                          <p:spTgt spid="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circle(in)">
                                      <p:cBhvr>
                                        <p:cTn id="18"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Như vậy các em có </a:t>
            </a:r>
            <a:r>
              <a:rPr lang="vi-VN" i="1"/>
              <a:t>thể</a:t>
            </a:r>
            <a:r>
              <a:rPr lang="en-US" i="1"/>
              <a:t> thấy, Trái Đất của chúng ta rất rộng lớn, không phải ai trong tất cả chúng ta ngồi đây đêu có cơ hội tru khắp khắp nơi để tìm hiểu.Quả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a:t>
            </a:r>
            <a:r>
              <a:rPr lang="en-US" b="1"/>
              <a:t> </a:t>
            </a:r>
            <a:endParaRPr lang="en-US" dirty="0"/>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3762368" y="-17552"/>
            <a:ext cx="3883489" cy="1767976"/>
          </a:xfrm>
          <a:prstGeom prst="rect">
            <a:avLst/>
          </a:prstGeom>
        </p:spPr>
      </p:pic>
      <p:sp>
        <p:nvSpPr>
          <p:cNvPr id="5" name="TextBox 4"/>
          <p:cNvSpPr txBox="1"/>
          <p:nvPr/>
        </p:nvSpPr>
        <p:spPr>
          <a:xfrm>
            <a:off x="4624252" y="862146"/>
            <a:ext cx="2212465" cy="523220"/>
          </a:xfrm>
          <a:prstGeom prst="rect">
            <a:avLst/>
          </a:prstGeom>
          <a:noFill/>
        </p:spPr>
        <p:txBody>
          <a:bodyPr wrap="non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KHỞI ĐỘNG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492241" y="1750424"/>
            <a:ext cx="4582804" cy="3477911"/>
          </a:xfrm>
          <a:prstGeom prst="rect">
            <a:avLst/>
          </a:prstGeom>
        </p:spPr>
      </p:pic>
      <p:sp>
        <p:nvSpPr>
          <p:cNvPr id="10" name="TextBox 9"/>
          <p:cNvSpPr txBox="1"/>
          <p:nvPr/>
        </p:nvSpPr>
        <p:spPr>
          <a:xfrm>
            <a:off x="6592388" y="5312235"/>
            <a:ext cx="4269117" cy="523220"/>
          </a:xfrm>
          <a:prstGeom prst="rect">
            <a:avLst/>
          </a:prstGeom>
          <a:noFill/>
        </p:spPr>
        <p:txBody>
          <a:bodyPr wrap="non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Theo em, bạn nào nói đúng?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76116" y="1793972"/>
            <a:ext cx="4959540" cy="4154984"/>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đây</a:t>
            </a:r>
            <a:r>
              <a:rPr lang="vi-VN" sz="2400" i="1" dirty="0">
                <a:latin typeface="Times New Roman" panose="02020603050405020304" pitchFamily="18" charset="0"/>
                <a:cs typeface="Times New Roman" panose="02020603050405020304" pitchFamily="18" charset="0"/>
              </a:rPr>
              <a:t> đều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a:t>
            </a:r>
            <a:r>
              <a:rPr lang="en-US" sz="2400" i="1" dirty="0">
                <a:latin typeface="Times New Roman" panose="02020603050405020304" pitchFamily="18" charset="0"/>
                <a:cs typeface="Times New Roman" panose="02020603050405020304" pitchFamily="18" charset="0"/>
              </a:rPr>
              <a:t> du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chi </a:t>
            </a:r>
            <a:r>
              <a:rPr lang="en-US" sz="2400" i="1" dirty="0" err="1">
                <a:latin typeface="Times New Roman" panose="02020603050405020304" pitchFamily="18" charset="0"/>
                <a:cs typeface="Times New Roman" panose="02020603050405020304" pitchFamily="18" charset="0"/>
              </a:rPr>
              <a:t>tiết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031964" y="1071151"/>
            <a:ext cx="268695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6010930" y="913815"/>
            <a:ext cx="5432135" cy="3243161"/>
            <a:chOff x="5447217" y="901332"/>
            <a:chExt cx="5726580" cy="3243161"/>
          </a:xfrm>
        </p:grpSpPr>
        <p:pic>
          <p:nvPicPr>
            <p:cNvPr id="1026" name="Picture 2" descr="ban-do-the-gioi-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08423" y="1115106"/>
              <a:ext cx="256537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7217" y="901332"/>
              <a:ext cx="3265714" cy="3135086"/>
            </a:xfrm>
            <a:prstGeom prst="rect">
              <a:avLst/>
            </a:prstGeom>
          </p:spPr>
        </p:pic>
        <p:sp>
          <p:nvSpPr>
            <p:cNvPr id="16" name="TextBox 15"/>
            <p:cNvSpPr txBox="1"/>
            <p:nvPr/>
          </p:nvSpPr>
          <p:spPr>
            <a:xfrm>
              <a:off x="7106194" y="3775161"/>
              <a:ext cx="3057247"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Quả địa cầu      Bản đồ thế giới</a:t>
              </a:r>
              <a:endParaRPr lang="en-US"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6191792" y="4155143"/>
            <a:ext cx="5179336" cy="646331"/>
          </a:xfrm>
          <a:prstGeom prst="rect">
            <a:avLst/>
          </a:prstGeom>
          <a:noFill/>
        </p:spPr>
        <p:txBody>
          <a:bodyPr wrap="square" rtlCol="0">
            <a:spAutoFit/>
          </a:bodyPr>
          <a:lstStyle/>
          <a:p>
            <a:r>
              <a:rPr lang="en-US" dirty="0"/>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6197243" y="4796570"/>
            <a:ext cx="278794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ho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09898" y="1510798"/>
            <a:ext cx="5253442" cy="1200329"/>
          </a:xfrm>
          <a:prstGeom prst="rect">
            <a:avLst/>
          </a:prstGeom>
          <a:noFill/>
        </p:spPr>
        <p:txBody>
          <a:bodyPr wrap="square" rtlCol="0">
            <a:spAutoFit/>
          </a:bodyPr>
          <a:lstStyle/>
          <a:p>
            <a:pPr marL="285750" indent="-285750">
              <a:buFontTx/>
              <a:buChar char="-"/>
            </a:pPr>
            <a:r>
              <a:rPr lang="vi-VN" dirty="0">
                <a:latin typeface="Times New Roman" panose="02020603050405020304" pitchFamily="18" charset="0"/>
                <a:cs typeface="Times New Roman" panose="02020603050405020304" pitchFamily="18" charset="0"/>
              </a:rPr>
              <a:t>Bản đồ là hình vẽ thu nhỏ một phần hay toàn bộ bề mặt Trái Đất lên mặt phăng trên cơ sở toán học, trên đó các đối tượng địa lí được thể hiện bằng các kí hiệu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195981" y="5182334"/>
            <a:ext cx="4818029" cy="646331"/>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p>
        </p:txBody>
      </p:sp>
      <p:sp>
        <p:nvSpPr>
          <p:cNvPr id="22" name="TextBox 21"/>
          <p:cNvSpPr txBox="1"/>
          <p:nvPr/>
        </p:nvSpPr>
        <p:spPr>
          <a:xfrm>
            <a:off x="914395" y="2756259"/>
            <a:ext cx="5096535"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Vai trò của bản đồ trong học tập và đời sống: bản đồ để khai thác kiến thức môn Lịch sử và Địa lí; bản đổ để xác định vị trí và tìm đường đi; bản đồ để dự báo và thể hiện các hiện tượng tự nhiên (bão, gió,...), bản đổ để tác chiến trong quân sự.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87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929" y="1515286"/>
            <a:ext cx="3184152" cy="203345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51" y="3618599"/>
            <a:ext cx="3283130" cy="32393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12" y="1488001"/>
            <a:ext cx="4429833" cy="533803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8645" y="1515286"/>
            <a:ext cx="2812593" cy="2495011"/>
          </a:xfrm>
          <a:prstGeom prst="rect">
            <a:avLst/>
          </a:prstGeom>
        </p:spPr>
      </p:pic>
      <p:sp>
        <p:nvSpPr>
          <p:cNvPr id="16" name="TextBox 15"/>
          <p:cNvSpPr txBox="1"/>
          <p:nvPr/>
        </p:nvSpPr>
        <p:spPr>
          <a:xfrm>
            <a:off x="4859381" y="979713"/>
            <a:ext cx="3274679" cy="584775"/>
          </a:xfrm>
          <a:prstGeom prst="rect">
            <a:avLst/>
          </a:prstGeom>
          <a:noFill/>
        </p:spPr>
        <p:txBody>
          <a:bodyPr wrap="none" rtlCol="0">
            <a:spAutoFit/>
          </a:bodyPr>
          <a:lstStyle/>
          <a:p>
            <a:r>
              <a:rPr lang="vi-VN" sz="3200" dirty="0">
                <a:latin typeface="Times New Roman" panose="02020603050405020304" pitchFamily="18" charset="0"/>
                <a:cs typeface="Times New Roman" panose="02020603050405020304" pitchFamily="18" charset="0"/>
              </a:rPr>
              <a:t>Vai trò của bản đồ </a:t>
            </a:r>
            <a:endParaRPr lang="en-US" sz="3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37267" y="4087902"/>
            <a:ext cx="2691037" cy="27381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1929" y="1538846"/>
            <a:ext cx="10404708" cy="5287185"/>
          </a:xfrm>
          <a:prstGeom prst="rect">
            <a:avLst/>
          </a:prstGeom>
        </p:spPr>
      </p:pic>
    </p:spTree>
    <p:extLst>
      <p:ext uri="{BB962C8B-B14F-4D97-AF65-F5344CB8AC3E}">
        <p14:creationId xmlns:p14="http://schemas.microsoft.com/office/powerpoint/2010/main" val="268166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2. Một số lưới kinh, vĩ tuyến của bản đồ </a:t>
            </a:r>
          </a:p>
          <a:p>
            <a:r>
              <a:rPr lang="vi-VN" sz="2400" dirty="0">
                <a:latin typeface="Times New Roman" panose="02020603050405020304" pitchFamily="18" charset="0"/>
                <a:cs typeface="Times New Roman" panose="02020603050405020304" pitchFamily="18" charset="0"/>
              </a:rPr>
              <a:t>thế giới</a:t>
            </a:r>
            <a:endParaRPr lang="en-US" sz="24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9"/>
          <a:stretch>
            <a:fillRect/>
          </a:stretch>
        </p:blipFill>
        <p:spPr>
          <a:xfrm>
            <a:off x="6162301" y="1005704"/>
            <a:ext cx="5076977" cy="2531571"/>
          </a:xfrm>
          <a:prstGeom prst="rect">
            <a:avLst/>
          </a:prstGeom>
        </p:spPr>
      </p:pic>
      <p:sp>
        <p:nvSpPr>
          <p:cNvPr id="20" name="TextBox 19"/>
          <p:cNvSpPr txBox="1"/>
          <p:nvPr/>
        </p:nvSpPr>
        <p:spPr>
          <a:xfrm>
            <a:off x="6131853" y="3523125"/>
            <a:ext cx="5188108" cy="646331"/>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Em hãy mô tả hình dạng lưới kinh, vĩ tuyến ở mỗi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33723" y="2218765"/>
            <a:ext cx="5143528"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Bản đồ thế giới theo lưới chiếu hình nón: Kinh tuyến là những đoạn thẳng đồng quy ở cực, vĩ tuyến là những cung tròn đồng tâm ở cực </a:t>
            </a:r>
          </a:p>
        </p:txBody>
      </p:sp>
      <p:pic>
        <p:nvPicPr>
          <p:cNvPr id="22" name="Picture 21"/>
          <p:cNvPicPr>
            <a:picLocks noChangeAspect="1"/>
          </p:cNvPicPr>
          <p:nvPr/>
        </p:nvPicPr>
        <p:blipFill>
          <a:blip r:embed="rId10"/>
          <a:stretch>
            <a:fillRect/>
          </a:stretch>
        </p:blipFill>
        <p:spPr>
          <a:xfrm>
            <a:off x="6162300" y="4168457"/>
            <a:ext cx="5076978" cy="2181624"/>
          </a:xfrm>
          <a:prstGeom prst="rect">
            <a:avLst/>
          </a:prstGeom>
        </p:spPr>
      </p:pic>
      <p:sp>
        <p:nvSpPr>
          <p:cNvPr id="23" name="TextBox 22"/>
          <p:cNvSpPr txBox="1"/>
          <p:nvPr/>
        </p:nvSpPr>
        <p:spPr>
          <a:xfrm>
            <a:off x="849851" y="3170425"/>
            <a:ext cx="5057763"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Bản đồ thế giới theo lưới chiếu hình trụ đứng đồng góc –Mercator: Hệ thống kinh, vĩ tuyến đều là những đường thẳng song song và vuông góc với nhau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9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barn(inVertical)">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2. Một số lưới kinh, vĩ tuyến của bản đồ </a:t>
            </a:r>
          </a:p>
          <a:p>
            <a:r>
              <a:rPr lang="vi-VN" sz="2400" dirty="0">
                <a:latin typeface="Times New Roman" panose="02020603050405020304" pitchFamily="18" charset="0"/>
                <a:cs typeface="Times New Roman" panose="02020603050405020304" pitchFamily="18" charset="0"/>
              </a:rPr>
              <a:t>thế 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3.Phương hướng trên bản đồ</a:t>
            </a:r>
            <a:endParaRPr lang="en-US" sz="2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132" y="1000806"/>
            <a:ext cx="4338777" cy="3195664"/>
          </a:xfrm>
          <a:prstGeom prst="rect">
            <a:avLst/>
          </a:prstGeom>
        </p:spPr>
      </p:pic>
      <p:sp>
        <p:nvSpPr>
          <p:cNvPr id="15" name="TextBox 14"/>
          <p:cNvSpPr txBox="1"/>
          <p:nvPr/>
        </p:nvSpPr>
        <p:spPr>
          <a:xfrm>
            <a:off x="6093444" y="4391429"/>
            <a:ext cx="4583306"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Dựa vào đâu để xác định được phương hướng</a:t>
            </a:r>
          </a:p>
          <a:p>
            <a:r>
              <a:rPr lang="vi-VN" dirty="0">
                <a:latin typeface="Times New Roman" panose="02020603050405020304" pitchFamily="18" charset="0"/>
                <a:cs typeface="Times New Roman" panose="02020603050405020304" pitchFamily="18" charset="0"/>
              </a:rPr>
              <a:t> trên bản đồ? Có những hướng chính nào?</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a:latin typeface="Times New Roman" panose="02020603050405020304" pitchFamily="18" charset="0"/>
                <a:cs typeface="Times New Roman" panose="02020603050405020304" pitchFamily="18" charset="0"/>
              </a:rPr>
              <a:t>Đầu trên của các kinh tuyến chỉ hướng bắc,</a:t>
            </a:r>
          </a:p>
          <a:p>
            <a:r>
              <a:rPr lang="vi-VN" dirty="0">
                <a:latin typeface="Times New Roman" panose="02020603050405020304" pitchFamily="18" charset="0"/>
                <a:cs typeface="Times New Roman" panose="02020603050405020304" pitchFamily="18" charset="0"/>
              </a:rPr>
              <a:t> đẩu dưới chỉ hướng nam.</a:t>
            </a:r>
          </a:p>
          <a:p>
            <a:pPr marL="285750" indent="-285750">
              <a:buFontTx/>
              <a:buChar char="-"/>
            </a:pPr>
            <a:r>
              <a:rPr lang="vi-VN" dirty="0">
                <a:latin typeface="Times New Roman" panose="02020603050405020304" pitchFamily="18" charset="0"/>
                <a:cs typeface="Times New Roman" panose="02020603050405020304" pitchFamily="18" charset="0"/>
              </a:rPr>
              <a:t>Đẩu bên trái của các vĩ tuyến chỉ hướng tây, </a:t>
            </a:r>
          </a:p>
          <a:p>
            <a:r>
              <a:rPr lang="vi-VN" dirty="0">
                <a:latin typeface="Times New Roman" panose="02020603050405020304" pitchFamily="18" charset="0"/>
                <a:cs typeface="Times New Roman" panose="02020603050405020304" pitchFamily="18" charset="0"/>
              </a:rPr>
              <a:t>đầu bên phải chỉ hướng đông</a:t>
            </a:r>
          </a:p>
        </p:txBody>
      </p:sp>
      <p:sp>
        <p:nvSpPr>
          <p:cNvPr id="17" name="TextBox 16"/>
          <p:cNvSpPr txBox="1"/>
          <p:nvPr/>
        </p:nvSpPr>
        <p:spPr>
          <a:xfrm>
            <a:off x="754960" y="3887189"/>
            <a:ext cx="5065233" cy="646331"/>
          </a:xfrm>
          <a:prstGeom prst="rect">
            <a:avLst/>
          </a:prstGeom>
          <a:noFill/>
        </p:spPr>
        <p:txBody>
          <a:bodyPr wrap="none" rtlCol="0">
            <a:spAutoFit/>
          </a:bodyPr>
          <a:lstStyle/>
          <a:p>
            <a:pPr marL="285750" indent="-285750">
              <a:buFontTx/>
              <a:buChar char="-"/>
            </a:pPr>
            <a:r>
              <a:rPr lang="vi-VN" dirty="0">
                <a:latin typeface="Times New Roman" panose="02020603050405020304" pitchFamily="18" charset="0"/>
                <a:cs typeface="Times New Roman" panose="02020603050405020304" pitchFamily="18" charset="0"/>
              </a:rPr>
              <a:t>Bên cạnh 4 hướng Đông,Tây, Nam, Bắc ta còn có</a:t>
            </a:r>
          </a:p>
          <a:p>
            <a:r>
              <a:rPr lang="vi-VN" dirty="0">
                <a:latin typeface="Times New Roman" panose="02020603050405020304" pitchFamily="18" charset="0"/>
                <a:cs typeface="Times New Roman" panose="02020603050405020304" pitchFamily="18" charset="0"/>
              </a:rPr>
              <a:t>Đông Bắc, Đông Nam, Tây Nam, Tây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2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barn(inVertical)">
                                      <p:cBhvr>
                                        <p:cTn id="25" dur="500"/>
                                        <p:tgtEl>
                                          <p:spTgt spid="16">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barn(inVertical)">
                                      <p:cBhvr>
                                        <p:cTn id="28" dur="500"/>
                                        <p:tgtEl>
                                          <p:spTgt spid="16">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Bên cạnh 4 hướng Đông,Tây, Nam, Bắc ta còn có</a:t>
            </a:r>
          </a:p>
          <a:p>
            <a:pPr algn="ctr"/>
            <a:r>
              <a:rPr lang="vi-VN"/>
              <a:t>Đông Bắc, Đông Nam, Tây Nam, Tây Bắc</a:t>
            </a:r>
            <a:endParaRPr lang="vi-VN"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2. Một số lưới kinh, vĩ tuyến của bản đồ </a:t>
            </a:r>
          </a:p>
          <a:p>
            <a:r>
              <a:rPr lang="vi-VN" sz="2400" dirty="0">
                <a:latin typeface="Times New Roman" panose="02020603050405020304" pitchFamily="18" charset="0"/>
                <a:cs typeface="Times New Roman" panose="02020603050405020304" pitchFamily="18" charset="0"/>
              </a:rPr>
              <a:t>thế 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3.Phương hướng trên bản đồ</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a:latin typeface="Times New Roman" panose="02020603050405020304" pitchFamily="18" charset="0"/>
                <a:cs typeface="Times New Roman" panose="02020603050405020304" pitchFamily="18" charset="0"/>
              </a:rPr>
              <a:t>Đầu trên của các kinh tuyến chỉ hướng bắc,</a:t>
            </a:r>
          </a:p>
          <a:p>
            <a:r>
              <a:rPr lang="vi-VN" dirty="0">
                <a:latin typeface="Times New Roman" panose="02020603050405020304" pitchFamily="18" charset="0"/>
                <a:cs typeface="Times New Roman" panose="02020603050405020304" pitchFamily="18" charset="0"/>
              </a:rPr>
              <a:t> đẩu dưới chỉ hướng nam.</a:t>
            </a:r>
          </a:p>
          <a:p>
            <a:pPr marL="285750" indent="-285750">
              <a:buFontTx/>
              <a:buChar char="-"/>
            </a:pPr>
            <a:r>
              <a:rPr lang="vi-VN" dirty="0">
                <a:latin typeface="Times New Roman" panose="02020603050405020304" pitchFamily="18" charset="0"/>
                <a:cs typeface="Times New Roman" panose="02020603050405020304" pitchFamily="18" charset="0"/>
              </a:rPr>
              <a:t>Đẩu bên trái của các vĩ tuyến chỉ hướng tây, </a:t>
            </a:r>
          </a:p>
          <a:p>
            <a:r>
              <a:rPr lang="vi-VN" dirty="0">
                <a:latin typeface="Times New Roman" panose="02020603050405020304" pitchFamily="18" charset="0"/>
                <a:cs typeface="Times New Roman" panose="02020603050405020304" pitchFamily="18" charset="0"/>
              </a:rPr>
              <a:t>đầu bên phải chỉ hướng đông</a:t>
            </a:r>
          </a:p>
        </p:txBody>
      </p:sp>
      <p:sp>
        <p:nvSpPr>
          <p:cNvPr id="13" name="TextBox 12"/>
          <p:cNvSpPr txBox="1"/>
          <p:nvPr/>
        </p:nvSpPr>
        <p:spPr>
          <a:xfrm>
            <a:off x="739594" y="3792076"/>
            <a:ext cx="4911344"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Bên cạnh 4 hướng Đông,Tây, Nam, Bắc ta còn có</a:t>
            </a:r>
          </a:p>
          <a:p>
            <a:r>
              <a:rPr lang="vi-VN" dirty="0">
                <a:latin typeface="Times New Roman" panose="02020603050405020304" pitchFamily="18" charset="0"/>
                <a:cs typeface="Times New Roman" panose="02020603050405020304" pitchFamily="18" charset="0"/>
              </a:rPr>
              <a:t>Đông Bắc, Đông Nam, Tây Nam, Tây Bắc</a:t>
            </a:r>
          </a:p>
        </p:txBody>
      </p:sp>
      <p:grpSp>
        <p:nvGrpSpPr>
          <p:cNvPr id="19" name="Group 18"/>
          <p:cNvGrpSpPr/>
          <p:nvPr/>
        </p:nvGrpSpPr>
        <p:grpSpPr>
          <a:xfrm>
            <a:off x="6414574" y="1098515"/>
            <a:ext cx="3625889" cy="4130305"/>
            <a:chOff x="6414574" y="1098515"/>
            <a:chExt cx="3625889" cy="413030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4574" y="1098515"/>
              <a:ext cx="3625889" cy="3625889"/>
            </a:xfrm>
            <a:prstGeom prst="rect">
              <a:avLst/>
            </a:prstGeom>
          </p:spPr>
        </p:pic>
        <p:sp>
          <p:nvSpPr>
            <p:cNvPr id="18" name="TextBox 17"/>
            <p:cNvSpPr txBox="1"/>
            <p:nvPr/>
          </p:nvSpPr>
          <p:spPr>
            <a:xfrm>
              <a:off x="8068235" y="4828710"/>
              <a:ext cx="889987" cy="400110"/>
            </a:xfrm>
            <a:prstGeom prst="rect">
              <a:avLst/>
            </a:prstGeom>
            <a:noFill/>
          </p:spPr>
          <p:txBody>
            <a:bodyPr wrap="none" rtlCol="0">
              <a:spAutoFit/>
            </a:bodyPr>
            <a:lstStyle/>
            <a:p>
              <a:r>
                <a:rPr lang="vi-VN" sz="2000" dirty="0">
                  <a:latin typeface="Times New Roman" panose="02020603050405020304" pitchFamily="18" charset="0"/>
                  <a:cs typeface="Times New Roman" panose="02020603050405020304" pitchFamily="18" charset="0"/>
                </a:rPr>
                <a:t>La bàn</a:t>
              </a:r>
              <a:endParaRPr lang="en-US" sz="20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205826" y="994208"/>
            <a:ext cx="4722503" cy="4572543"/>
            <a:chOff x="6205826" y="994208"/>
            <a:chExt cx="4722503" cy="4572543"/>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5826" y="994208"/>
              <a:ext cx="4722503" cy="4572543"/>
            </a:xfrm>
            <a:prstGeom prst="rect">
              <a:avLst/>
            </a:prstGeom>
          </p:spPr>
        </p:pic>
        <p:sp>
          <p:nvSpPr>
            <p:cNvPr id="21" name="Up Arrow 20"/>
            <p:cNvSpPr/>
            <p:nvPr/>
          </p:nvSpPr>
          <p:spPr>
            <a:xfrm>
              <a:off x="8958222" y="1491832"/>
              <a:ext cx="347143" cy="7107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199097" y="5499849"/>
            <a:ext cx="4281941" cy="923330"/>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 đồ không có hệ thống kinh, vĩ tuyến và</a:t>
            </a:r>
          </a:p>
          <a:p>
            <a:r>
              <a:rPr lang="vi-VN" dirty="0">
                <a:latin typeface="Times New Roman" panose="02020603050405020304" pitchFamily="18" charset="0"/>
                <a:cs typeface="Times New Roman" panose="02020603050405020304" pitchFamily="18" charset="0"/>
              </a:rPr>
              <a:t>cũng không có la bàn thì làm gì để xác định </a:t>
            </a:r>
          </a:p>
          <a:p>
            <a:r>
              <a:rPr lang="vi-VN" dirty="0">
                <a:latin typeface="Times New Roman" panose="02020603050405020304" pitchFamily="18" charset="0"/>
                <a:cs typeface="Times New Roman" panose="02020603050405020304" pitchFamily="18" charset="0"/>
              </a:rPr>
              <a:t>phương hướng?</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20272" y="4428570"/>
            <a:ext cx="4464684"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Xác định phương hướng trên bản đồ dựa vào</a:t>
            </a:r>
          </a:p>
          <a:p>
            <a:r>
              <a:rPr lang="vi-VN" dirty="0">
                <a:latin typeface="Times New Roman" panose="02020603050405020304" pitchFamily="18" charset="0"/>
                <a:cs typeface="Times New Roman" panose="02020603050405020304" pitchFamily="18" charset="0"/>
              </a:rPr>
              <a:t>La bàn hoặc mũi tên chỉ hướng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48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1354324" y="668514"/>
            <a:ext cx="9582239" cy="400110"/>
          </a:xfrm>
          <a:prstGeom prst="rect">
            <a:avLst/>
          </a:prstGeom>
          <a:noFill/>
        </p:spPr>
        <p:txBody>
          <a:bodyPr wrap="none" rtlCol="0">
            <a:spAutoFit/>
          </a:bodyPr>
          <a:lstStyle/>
          <a:p>
            <a:pPr lvl="0">
              <a:defRPr/>
            </a:pPr>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hình vẽ thu nhỏ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một khu vực hay toàn bộ bề mặt Trái Đất.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5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arn(inVertical)">
                                      <p:cBhvr>
                                        <p:cTn id="28" dur="500"/>
                                        <p:tgtEl>
                                          <p:spTgt spid="1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barn(inVertical)">
                                      <p:cBhvr>
                                        <p:cTn id="31" dur="500"/>
                                        <p:tgtEl>
                                          <p:spTgt spid="1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1574</Words>
  <Application>Microsoft Office PowerPoint</Application>
  <PresentationFormat>Widescreen</PresentationFormat>
  <Paragraphs>140</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等线</vt:lpstr>
      <vt:lpstr>.VnArabiaH</vt:lpstr>
      <vt:lpstr>Arial</vt:lpstr>
      <vt:lpstr>Calibri</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FPTSHOP</cp:lastModifiedBy>
  <cp:revision>133</cp:revision>
  <dcterms:created xsi:type="dcterms:W3CDTF">2017-05-08T08:38:07Z</dcterms:created>
  <dcterms:modified xsi:type="dcterms:W3CDTF">2024-09-13T03:59:44Z</dcterms:modified>
</cp:coreProperties>
</file>