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445" r:id="rId2"/>
    <p:sldId id="446" r:id="rId3"/>
    <p:sldId id="442" r:id="rId4"/>
    <p:sldId id="441" r:id="rId5"/>
    <p:sldId id="444" r:id="rId6"/>
    <p:sldId id="440" r:id="rId7"/>
    <p:sldId id="439" r:id="rId8"/>
    <p:sldId id="438" r:id="rId9"/>
    <p:sldId id="437" r:id="rId10"/>
    <p:sldId id="436" r:id="rId11"/>
    <p:sldId id="435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4" d="100"/>
          <a:sy n="74" d="100"/>
        </p:scale>
        <p:origin x="-124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623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676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7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02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48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38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717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38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381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63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67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  <a:pPr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8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WordArt 3">
            <a:extLst>
              <a:ext uri="{FF2B5EF4-FFF2-40B4-BE49-F238E27FC236}">
                <a16:creationId xmlns:a16="http://schemas.microsoft.com/office/drawing/2014/main" xmlns="" id="{383F7695-5252-4385-9DE1-6BB9B51961A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89407" y="2549833"/>
            <a:ext cx="5486400" cy="863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 err="1">
                <a:ln w="9525">
                  <a:solidFill>
                    <a:srgbClr val="FF3399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kern="10" dirty="0">
                <a:ln w="9525">
                  <a:solidFill>
                    <a:srgbClr val="FF3399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ln w="9525">
                  <a:solidFill>
                    <a:srgbClr val="FF3399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4000" b="1" kern="10" dirty="0">
                <a:ln w="9525">
                  <a:solidFill>
                    <a:srgbClr val="FF3399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ln w="9525">
                  <a:solidFill>
                    <a:srgbClr val="FF3399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000" b="1" kern="10" dirty="0">
                <a:ln w="9525">
                  <a:solidFill>
                    <a:srgbClr val="FF3399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WordArt 3">
            <a:extLst>
              <a:ext uri="{FF2B5EF4-FFF2-40B4-BE49-F238E27FC236}">
                <a16:creationId xmlns:a16="http://schemas.microsoft.com/office/drawing/2014/main" xmlns="" id="{D4D4E55A-6842-4EE2-B6F3-CCA88158EB6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13721" y="3682994"/>
            <a:ext cx="7620000" cy="16002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 err="1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000" b="1" kern="10" dirty="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kern="10" dirty="0" err="1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4000" b="1" kern="10" dirty="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4000" b="1" kern="10" dirty="0">
              <a:ln w="9525">
                <a:solidFill>
                  <a:srgbClr val="00FF00"/>
                </a:solidFill>
                <a:round/>
                <a:headEnd/>
                <a:tailEnd/>
              </a:ln>
              <a:solidFill>
                <a:schemeClr val="bg1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7ADE5BC-D48F-48B1-9FE5-28C08AE2E7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8618" y="5899776"/>
            <a:ext cx="675020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Bích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endParaRPr lang="en-US" alt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WordArt 7">
            <a:extLst>
              <a:ext uri="{FF2B5EF4-FFF2-40B4-BE49-F238E27FC236}">
                <a16:creationId xmlns:a16="http://schemas.microsoft.com/office/drawing/2014/main" xmlns="" id="{4A254261-1F42-492E-BA8A-6A99E5F3489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13722" y="713628"/>
            <a:ext cx="7259960" cy="3672409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kern="10" spc="-320" dirty="0" err="1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kern="10" spc="-320" dirty="0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" spc="-320" dirty="0" err="1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800" kern="10" spc="-320" dirty="0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" spc="-320" dirty="0" err="1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kern="10" spc="-320" dirty="0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" spc="-320" dirty="0" err="1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2800" kern="10" spc="-320" dirty="0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" spc="-320" dirty="0" err="1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kern="10" spc="-320" dirty="0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" spc="-320" dirty="0" err="1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kern="10" spc="-320" dirty="0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,</a:t>
            </a:r>
            <a:r>
              <a:rPr lang="en-US" sz="2800" kern="10" spc="-320" dirty="0" err="1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kern="10" spc="-320" dirty="0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" spc="-320" dirty="0" err="1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kern="10" spc="-320" dirty="0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61866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5571"/>
            <a:ext cx="3867690" cy="7906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047" y="1339484"/>
            <a:ext cx="7201905" cy="449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0557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100" y="228153"/>
            <a:ext cx="7525800" cy="640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6425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118" y="357795"/>
            <a:ext cx="1295581" cy="12765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4699" y="1216576"/>
            <a:ext cx="3715268" cy="4572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0925" y="1839542"/>
            <a:ext cx="4218533" cy="273245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56123" y="5337215"/>
            <a:ext cx="75961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b="1" dirty="0" err="1" smtClean="0"/>
              <a:t>Hãy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nói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về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màu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sắc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cảnh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vật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nổi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bật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trong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những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bức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ảnh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trên</a:t>
            </a:r>
            <a:r>
              <a:rPr lang="en-US" sz="2000" b="1" dirty="0" smtClean="0"/>
              <a:t>.</a:t>
            </a:r>
            <a:endParaRPr lang="en-US" sz="20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447" y="2267777"/>
            <a:ext cx="4033936" cy="291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381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716" y="378350"/>
            <a:ext cx="7904646" cy="5694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6676" y="1689668"/>
            <a:ext cx="4293943" cy="33055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25" y="1075686"/>
            <a:ext cx="4469875" cy="32987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2752" y="5116357"/>
            <a:ext cx="6786574" cy="101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241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538" y="343036"/>
            <a:ext cx="5239481" cy="8668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4631" y="1277611"/>
            <a:ext cx="3343742" cy="50584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059" y="1277611"/>
            <a:ext cx="4708945" cy="32169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724" y="5155227"/>
            <a:ext cx="4953093" cy="76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568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49905" y="1103326"/>
            <a:ext cx="1957270" cy="52143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Tổ</a:t>
            </a:r>
            <a:r>
              <a:rPr lang="en-US" dirty="0" smtClean="0"/>
              <a:t> </a:t>
            </a:r>
            <a:r>
              <a:rPr lang="en-US" dirty="0" err="1" smtClean="0"/>
              <a:t>chức</a:t>
            </a:r>
            <a:r>
              <a:rPr lang="en-US" dirty="0" smtClean="0"/>
              <a:t> </a:t>
            </a:r>
            <a:r>
              <a:rPr lang="en-US" dirty="0" err="1" smtClean="0"/>
              <a:t>trò</a:t>
            </a:r>
            <a:r>
              <a:rPr lang="en-US" dirty="0" smtClean="0"/>
              <a:t> </a:t>
            </a:r>
            <a:r>
              <a:rPr lang="en-US" dirty="0" err="1" smtClean="0"/>
              <a:t>chơi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49905" y="1838324"/>
            <a:ext cx="7693050" cy="481185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b="1" dirty="0">
                <a:solidFill>
                  <a:schemeClr val="tx1"/>
                </a:solidFill>
              </a:rPr>
              <a:t>Trò chơi gợi ý: </a:t>
            </a:r>
            <a:r>
              <a:rPr lang="en-US" b="1" dirty="0" err="1" smtClean="0">
                <a:solidFill>
                  <a:schemeClr val="tx1"/>
                </a:solidFill>
              </a:rPr>
              <a:t>Màu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gì</a:t>
            </a:r>
            <a:r>
              <a:rPr lang="en-US" b="1" dirty="0" smtClean="0">
                <a:solidFill>
                  <a:schemeClr val="tx1"/>
                </a:solidFill>
              </a:rPr>
              <a:t> – </a:t>
            </a:r>
            <a:r>
              <a:rPr lang="en-US" b="1" dirty="0" err="1" smtClean="0">
                <a:solidFill>
                  <a:schemeClr val="tx1"/>
                </a:solidFill>
              </a:rPr>
              <a:t>màu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gì</a:t>
            </a:r>
            <a:r>
              <a:rPr lang="en-US" b="1" dirty="0" smtClean="0">
                <a:solidFill>
                  <a:schemeClr val="tx1"/>
                </a:solidFill>
              </a:rPr>
              <a:t>?</a:t>
            </a:r>
          </a:p>
          <a:p>
            <a:r>
              <a:rPr lang="vi-VN" sz="2400" b="1" dirty="0" smtClean="0">
                <a:solidFill>
                  <a:schemeClr val="tx1"/>
                </a:solidFill>
              </a:rPr>
              <a:t>Mục </a:t>
            </a:r>
            <a:r>
              <a:rPr lang="vi-VN" sz="2400" b="1" dirty="0">
                <a:solidFill>
                  <a:schemeClr val="tx1"/>
                </a:solidFill>
              </a:rPr>
              <a:t>đích</a:t>
            </a:r>
            <a:r>
              <a:rPr lang="vi-VN" sz="2400" b="1" dirty="0" smtClean="0">
                <a:solidFill>
                  <a:schemeClr val="tx1"/>
                </a:solidFill>
              </a:rPr>
              <a:t>: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Rèn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cho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học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sinh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quen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với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sự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đa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dạng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và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kết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hợp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về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màu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sắc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trong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thiên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nhiên</a:t>
            </a:r>
            <a:r>
              <a:rPr lang="en-US" sz="2400" dirty="0" smtClean="0">
                <a:solidFill>
                  <a:schemeClr val="tx1"/>
                </a:solidFill>
              </a:rPr>
              <a:t>.</a:t>
            </a:r>
            <a:endParaRPr lang="vi-VN" sz="2400" dirty="0">
              <a:solidFill>
                <a:schemeClr val="tx1"/>
              </a:solidFill>
            </a:endParaRPr>
          </a:p>
          <a:p>
            <a:r>
              <a:rPr lang="vi-VN" sz="2400" b="1" dirty="0">
                <a:solidFill>
                  <a:schemeClr val="tx1"/>
                </a:solidFill>
              </a:rPr>
              <a:t>Cách </a:t>
            </a:r>
            <a:r>
              <a:rPr lang="vi-VN" sz="2400" b="1" dirty="0" smtClean="0">
                <a:solidFill>
                  <a:schemeClr val="tx1"/>
                </a:solidFill>
              </a:rPr>
              <a:t>chơi</a:t>
            </a:r>
            <a:r>
              <a:rPr lang="en-US" sz="2400" b="1" dirty="0" smtClean="0">
                <a:solidFill>
                  <a:schemeClr val="tx1"/>
                </a:solidFill>
              </a:rPr>
              <a:t>: </a:t>
            </a:r>
            <a:r>
              <a:rPr lang="en-US" sz="2400" dirty="0" err="1" smtClean="0">
                <a:solidFill>
                  <a:schemeClr val="tx1"/>
                </a:solidFill>
              </a:rPr>
              <a:t>Giáo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viên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chuẩn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bị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ảnh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chụp</a:t>
            </a:r>
            <a:r>
              <a:rPr lang="en-US" sz="2400" dirty="0" smtClean="0">
                <a:solidFill>
                  <a:schemeClr val="tx1"/>
                </a:solidFill>
              </a:rPr>
              <a:t>, video clip </a:t>
            </a:r>
            <a:r>
              <a:rPr lang="en-US" sz="2400" dirty="0" err="1" smtClean="0">
                <a:solidFill>
                  <a:schemeClr val="tx1"/>
                </a:solidFill>
              </a:rPr>
              <a:t>về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cảnh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đẹp</a:t>
            </a:r>
            <a:r>
              <a:rPr lang="en-US" sz="2400" dirty="0" smtClean="0">
                <a:solidFill>
                  <a:schemeClr val="tx1"/>
                </a:solidFill>
              </a:rPr>
              <a:t> (</a:t>
            </a:r>
            <a:r>
              <a:rPr lang="en-US" sz="2400" dirty="0" err="1" smtClean="0">
                <a:solidFill>
                  <a:schemeClr val="tx1"/>
                </a:solidFill>
              </a:rPr>
              <a:t>khoảng</a:t>
            </a:r>
            <a:r>
              <a:rPr lang="en-US" sz="2400" dirty="0" smtClean="0">
                <a:solidFill>
                  <a:schemeClr val="tx1"/>
                </a:solidFill>
              </a:rPr>
              <a:t> 15 </a:t>
            </a:r>
            <a:r>
              <a:rPr lang="en-US" sz="2400" dirty="0" err="1" smtClean="0">
                <a:solidFill>
                  <a:schemeClr val="tx1"/>
                </a:solidFill>
              </a:rPr>
              <a:t>giây</a:t>
            </a:r>
            <a:r>
              <a:rPr lang="en-US" sz="2400" dirty="0" smtClean="0">
                <a:solidFill>
                  <a:schemeClr val="tx1"/>
                </a:solidFill>
              </a:rPr>
              <a:t>) </a:t>
            </a:r>
            <a:r>
              <a:rPr lang="en-US" sz="2400" dirty="0" err="1" smtClean="0">
                <a:solidFill>
                  <a:schemeClr val="tx1"/>
                </a:solidFill>
              </a:rPr>
              <a:t>và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chiếu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cho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học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sinh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xem</a:t>
            </a:r>
            <a:r>
              <a:rPr lang="en-US" sz="2400" dirty="0" smtClean="0">
                <a:solidFill>
                  <a:schemeClr val="tx1"/>
                </a:solidFill>
              </a:rPr>
              <a:t>. </a:t>
            </a:r>
            <a:r>
              <a:rPr lang="en-US" sz="2400" dirty="0" err="1" smtClean="0">
                <a:solidFill>
                  <a:schemeClr val="tx1"/>
                </a:solidFill>
              </a:rPr>
              <a:t>Sau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đó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mời</a:t>
            </a:r>
            <a:r>
              <a:rPr lang="en-US" sz="2400" dirty="0" smtClean="0">
                <a:solidFill>
                  <a:schemeClr val="tx1"/>
                </a:solidFill>
              </a:rPr>
              <a:t> HS </a:t>
            </a:r>
            <a:r>
              <a:rPr lang="en-US" sz="2400" dirty="0" err="1" smtClean="0">
                <a:solidFill>
                  <a:schemeClr val="tx1"/>
                </a:solidFill>
              </a:rPr>
              <a:t>mô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tả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những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hình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ảnh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về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thiên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nhiên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có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màu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sắc</a:t>
            </a:r>
            <a:r>
              <a:rPr lang="en-US" sz="2400" dirty="0" smtClean="0">
                <a:solidFill>
                  <a:schemeClr val="tx1"/>
                </a:solidFill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</a:rPr>
              <a:t>mảng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màu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gì</a:t>
            </a:r>
            <a:r>
              <a:rPr lang="en-US" sz="2400" dirty="0" smtClean="0">
                <a:solidFill>
                  <a:schemeClr val="tx1"/>
                </a:solidFill>
              </a:rPr>
              <a:t>?</a:t>
            </a:r>
          </a:p>
          <a:p>
            <a:r>
              <a:rPr lang="en-US" sz="2400" b="1" dirty="0" err="1" smtClean="0">
                <a:solidFill>
                  <a:schemeClr val="tx1"/>
                </a:solidFill>
              </a:rPr>
              <a:t>Cách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tiến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hành</a:t>
            </a:r>
            <a:r>
              <a:rPr lang="en-US" sz="2400" b="1" dirty="0" smtClean="0">
                <a:solidFill>
                  <a:schemeClr val="tx1"/>
                </a:solidFill>
              </a:rPr>
              <a:t>: </a:t>
            </a:r>
            <a:r>
              <a:rPr lang="en-US" sz="2400" dirty="0" err="1" smtClean="0">
                <a:solidFill>
                  <a:schemeClr val="tx1"/>
                </a:solidFill>
              </a:rPr>
              <a:t>Giáo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viên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mời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cá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nhân</a:t>
            </a:r>
            <a:r>
              <a:rPr lang="en-US" sz="2400" dirty="0" smtClean="0">
                <a:solidFill>
                  <a:schemeClr val="tx1"/>
                </a:solidFill>
              </a:rPr>
              <a:t>/ </a:t>
            </a:r>
            <a:r>
              <a:rPr lang="en-US" sz="2400" dirty="0" err="1" smtClean="0">
                <a:solidFill>
                  <a:schemeClr val="tx1"/>
                </a:solidFill>
              </a:rPr>
              <a:t>đại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diện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nhóm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gọi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tên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những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màu</a:t>
            </a:r>
            <a:r>
              <a:rPr lang="en-US" sz="2400" dirty="0" smtClean="0">
                <a:solidFill>
                  <a:schemeClr val="tx1"/>
                </a:solidFill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</a:rPr>
              <a:t>mảng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màu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có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trong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ảnh</a:t>
            </a:r>
            <a:r>
              <a:rPr lang="en-US" sz="2400" dirty="0" smtClean="0">
                <a:solidFill>
                  <a:schemeClr val="tx1"/>
                </a:solidFill>
              </a:rPr>
              <a:t>, video clip. </a:t>
            </a:r>
            <a:r>
              <a:rPr lang="en-US" sz="2400" dirty="0" err="1" smtClean="0">
                <a:solidFill>
                  <a:schemeClr val="tx1"/>
                </a:solidFill>
              </a:rPr>
              <a:t>Khi</a:t>
            </a:r>
            <a:r>
              <a:rPr lang="en-US" sz="2400" dirty="0" smtClean="0">
                <a:solidFill>
                  <a:schemeClr val="tx1"/>
                </a:solidFill>
              </a:rPr>
              <a:t> HS </a:t>
            </a:r>
            <a:r>
              <a:rPr lang="en-US" sz="2400" dirty="0" err="1" smtClean="0">
                <a:solidFill>
                  <a:schemeClr val="tx1"/>
                </a:solidFill>
              </a:rPr>
              <a:t>gọi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tên</a:t>
            </a:r>
            <a:r>
              <a:rPr lang="en-US" sz="2400" dirty="0" smtClean="0">
                <a:solidFill>
                  <a:schemeClr val="tx1"/>
                </a:solidFill>
              </a:rPr>
              <a:t>, GV </a:t>
            </a:r>
            <a:r>
              <a:rPr lang="en-US" sz="2400" dirty="0" err="1" smtClean="0">
                <a:solidFill>
                  <a:schemeClr val="tx1"/>
                </a:solidFill>
              </a:rPr>
              <a:t>đặt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câu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hỏi</a:t>
            </a:r>
            <a:r>
              <a:rPr lang="en-US" sz="2400" dirty="0" smtClean="0">
                <a:solidFill>
                  <a:schemeClr val="tx1"/>
                </a:solidFill>
              </a:rPr>
              <a:t>: </a:t>
            </a:r>
            <a:r>
              <a:rPr lang="en-US" sz="2400" dirty="0" err="1" smtClean="0">
                <a:solidFill>
                  <a:schemeClr val="tx1"/>
                </a:solidFill>
              </a:rPr>
              <a:t>Xung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quanh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những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màu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màu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này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có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những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màu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gì</a:t>
            </a:r>
            <a:r>
              <a:rPr lang="en-US" sz="2400" dirty="0" smtClean="0">
                <a:solidFill>
                  <a:schemeClr val="tx1"/>
                </a:solidFill>
              </a:rPr>
              <a:t>?</a:t>
            </a:r>
          </a:p>
          <a:p>
            <a:r>
              <a:rPr lang="en-US" sz="2400" b="1" dirty="0" smtClean="0">
                <a:solidFill>
                  <a:schemeClr val="tx1"/>
                </a:solidFill>
              </a:rPr>
              <a:t>Qua </a:t>
            </a:r>
            <a:r>
              <a:rPr lang="en-US" sz="2400" b="1" dirty="0" err="1" smtClean="0">
                <a:solidFill>
                  <a:schemeClr val="tx1"/>
                </a:solidFill>
              </a:rPr>
              <a:t>đó</a:t>
            </a:r>
            <a:r>
              <a:rPr lang="en-US" sz="2400" b="1" dirty="0" smtClean="0">
                <a:solidFill>
                  <a:schemeClr val="tx1"/>
                </a:solidFill>
              </a:rPr>
              <a:t>, </a:t>
            </a:r>
            <a:r>
              <a:rPr lang="en-US" sz="2400" b="1" dirty="0" err="1" smtClean="0">
                <a:solidFill>
                  <a:schemeClr val="tx1"/>
                </a:solidFill>
              </a:rPr>
              <a:t>giáo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viên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đưa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câu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lệnh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để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nối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tiếp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với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hoạt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động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Thể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hiện</a:t>
            </a:r>
            <a:endParaRPr lang="vi-VN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6946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685" y="480390"/>
            <a:ext cx="1473409" cy="11292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5094" y="1045018"/>
            <a:ext cx="6771094" cy="5588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40818" y="1689926"/>
            <a:ext cx="58330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b="1" dirty="0" err="1" smtClean="0"/>
              <a:t>Sản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phẩm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mĩ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thuật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của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học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sinh</a:t>
            </a:r>
            <a:endParaRPr lang="en-US" sz="20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547" y="2168530"/>
            <a:ext cx="2953682" cy="41299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2776" y="2380573"/>
            <a:ext cx="5103491" cy="373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9902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859" y="1657943"/>
            <a:ext cx="6766281" cy="242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862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983" y="617107"/>
            <a:ext cx="1486107" cy="12860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5556" y="1360225"/>
            <a:ext cx="6747922" cy="5429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727" y="2520268"/>
            <a:ext cx="4348273" cy="35519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8983" y="1769549"/>
            <a:ext cx="3267131" cy="4588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9218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5571"/>
            <a:ext cx="3867690" cy="7906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0395" y="1204875"/>
            <a:ext cx="5436031" cy="5445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5608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1138</TotalTime>
  <Words>195</Words>
  <Application>Microsoft Office PowerPoint</Application>
  <PresentationFormat>On-screen Show (4:3)</PresentationFormat>
  <Paragraphs>12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142</cp:revision>
  <dcterms:created xsi:type="dcterms:W3CDTF">2021-01-29T04:19:07Z</dcterms:created>
  <dcterms:modified xsi:type="dcterms:W3CDTF">2024-12-08T03:39:21Z</dcterms:modified>
</cp:coreProperties>
</file>