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69" r:id="rId2"/>
    <p:sldId id="273" r:id="rId3"/>
    <p:sldId id="257" r:id="rId4"/>
    <p:sldId id="271" r:id="rId5"/>
    <p:sldId id="258" r:id="rId6"/>
    <p:sldId id="259" r:id="rId7"/>
    <p:sldId id="274" r:id="rId8"/>
    <p:sldId id="260" r:id="rId9"/>
    <p:sldId id="272" r:id="rId10"/>
    <p:sldId id="261" r:id="rId11"/>
    <p:sldId id="270" r:id="rId12"/>
    <p:sldId id="266" r:id="rId13"/>
  </p:sldIdLst>
  <p:sldSz cx="12192000" cy="6858000"/>
  <p:notesSz cx="6858000" cy="9144000"/>
  <p:embeddedFontLst>
    <p:embeddedFont>
      <p:font typeface="Helvetica Neue" panose="020B0604020202020204" charset="0"/>
      <p:regular r:id="rId15"/>
      <p:bold r:id="rId16"/>
      <p:italic r:id="rId17"/>
      <p:boldItalic r:id="rId18"/>
    </p:embeddedFont>
    <p:embeddedFont>
      <p:font typeface="Quattrocento Sans" panose="020B0502050000020003" pitchFamily="34" charset="0"/>
      <p:regular r:id="rId19"/>
      <p:bold r:id="rId20"/>
      <p:italic r:id="rId21"/>
      <p:boldItalic r:id="rId22"/>
    </p:embeddedFont>
    <p:embeddedFont>
      <p:font typeface="Times" panose="02020603050405020304" pitchFamily="18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ienNcgIP5YjoFsOFVhCqfMwDyD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082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975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3114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5738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" name="Google Shape;16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0112" y="0"/>
            <a:ext cx="12222112" cy="68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30112" y="5067014"/>
            <a:ext cx="1673053" cy="180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-30112" y="-1"/>
            <a:ext cx="12222112" cy="2939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55223" y="441177"/>
            <a:ext cx="3674789" cy="1214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45348" y="1328018"/>
            <a:ext cx="507402" cy="447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/>
          <p:nvPr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9" name="Google Shape;19;p15" descr="A picture containing dark, night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7057" y="837957"/>
            <a:ext cx="6717885" cy="518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0475" y="299106"/>
            <a:ext cx="589731" cy="520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3D028-5023-44BE-A357-B48B243ADE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2768E7-E90B-41E2-BCB0-8E3C24DBB4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22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9848"/>
            <a:ext cx="3709358" cy="3818152"/>
          </a:xfrm>
          <a:prstGeom prst="rect">
            <a:avLst/>
          </a:prstGeom>
        </p:spPr>
      </p:pic>
      <p:sp>
        <p:nvSpPr>
          <p:cNvPr id="9" name="Rounded 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2293" y="762000"/>
            <a:ext cx="10307414" cy="734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Internet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91875" y="3286566"/>
            <a:ext cx="6113871" cy="315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53998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779" y="429122"/>
            <a:ext cx="897918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/>
          <p:nvPr/>
        </p:nvSpPr>
        <p:spPr>
          <a:xfrm>
            <a:off x="1485697" y="429122"/>
            <a:ext cx="10010546" cy="105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Nếu muốn tìm kiếm thông tin về Bảo tàng dân tộc học Việt Nam thì từ khoá nào là phù hợp nhất?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>
            <a:off x="6096000" y="1637372"/>
            <a:ext cx="464820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rgbClr val="7FC354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Bảo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tàng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dân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tộc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Việt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Nam.</a:t>
            </a: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>
            <a:off x="1662556" y="1637372"/>
            <a:ext cx="2073702" cy="5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7FC354"/>
                </a:solidFill>
                <a:latin typeface="Arial"/>
                <a:ea typeface="Arial"/>
                <a:cs typeface="Arial"/>
                <a:sym typeface="Arial"/>
              </a:rPr>
              <a:t>A.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Bảo tàng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6"/>
          <p:cNvSpPr/>
          <p:nvPr/>
        </p:nvSpPr>
        <p:spPr>
          <a:xfrm>
            <a:off x="1662556" y="2494798"/>
            <a:ext cx="4185264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7FC354"/>
                </a:solidFill>
              </a:rPr>
              <a:t>C.</a:t>
            </a:r>
            <a:r>
              <a:rPr lang="en-US" sz="2200" b="1" i="0" u="none" strike="noStrike" cap="none" dirty="0">
                <a:solidFill>
                  <a:srgbClr val="7FC35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Bảo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tàng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Việt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Nam.</a:t>
            </a: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"/>
          <p:cNvSpPr/>
          <p:nvPr/>
        </p:nvSpPr>
        <p:spPr>
          <a:xfrm>
            <a:off x="6096000" y="2494798"/>
            <a:ext cx="4185264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7FC354"/>
                </a:solidFill>
              </a:rPr>
              <a:t>D.</a:t>
            </a:r>
            <a:r>
              <a:rPr lang="en-US" sz="2200" b="1" i="0" u="none" strike="noStrike" cap="none" dirty="0">
                <a:solidFill>
                  <a:srgbClr val="7FC35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dân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tộc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ở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Việt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Nam.</a:t>
            </a: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6096012" y="1720968"/>
            <a:ext cx="443700" cy="443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6" name="Google Shape;106;p6"/>
          <p:cNvSpPr/>
          <p:nvPr/>
        </p:nvSpPr>
        <p:spPr>
          <a:xfrm>
            <a:off x="1485697" y="3195217"/>
            <a:ext cx="10010546" cy="5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Sắp xếp các bước theo đúng thứ tự để tìm kiếm thông tin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6"/>
          <p:cNvSpPr/>
          <p:nvPr/>
        </p:nvSpPr>
        <p:spPr>
          <a:xfrm>
            <a:off x="1658863" y="3742931"/>
            <a:ext cx="4610303" cy="5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Truy cập vào máy tìm kiếm. </a:t>
            </a:r>
            <a:endParaRPr/>
          </a:p>
        </p:txBody>
      </p:sp>
      <p:sp>
        <p:nvSpPr>
          <p:cNvPr id="108" name="Google Shape;108;p6"/>
          <p:cNvSpPr/>
          <p:nvPr/>
        </p:nvSpPr>
        <p:spPr>
          <a:xfrm>
            <a:off x="1641779" y="4275526"/>
            <a:ext cx="4188957" cy="5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Gõ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khoá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vào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ô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tìm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kiếm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109" name="Google Shape;109;p6"/>
          <p:cNvSpPr/>
          <p:nvPr/>
        </p:nvSpPr>
        <p:spPr>
          <a:xfrm>
            <a:off x="1658863" y="4770229"/>
            <a:ext cx="10010546" cy="5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c) Xác định từ khoá.</a:t>
            </a:r>
            <a:endParaRPr/>
          </a:p>
        </p:txBody>
      </p:sp>
      <p:sp>
        <p:nvSpPr>
          <p:cNvPr id="110" name="Google Shape;110;p6"/>
          <p:cNvSpPr/>
          <p:nvPr/>
        </p:nvSpPr>
        <p:spPr>
          <a:xfrm>
            <a:off x="1641779" y="5355835"/>
            <a:ext cx="10010546" cy="5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d) Nháy chuột vào một siêu liên kết để mở trang web xem thông tin chi tiết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lick.wav"/>
          </p:stSnd>
        </p:sndAc>
      </p:transition>
    </mc:Choice>
    <mc:Fallback xmlns="">
      <p:transition spd="slow">
        <p:circl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182803"/>
            <a:ext cx="897918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6"/>
          <p:cNvSpPr/>
          <p:nvPr/>
        </p:nvSpPr>
        <p:spPr>
          <a:xfrm>
            <a:off x="1190854" y="290486"/>
            <a:ext cx="8257946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Sắp xếp các bước theo đúng thứ tự để tìm kiếm thông tin.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6"/>
          <p:cNvSpPr/>
          <p:nvPr/>
        </p:nvSpPr>
        <p:spPr>
          <a:xfrm>
            <a:off x="1600200" y="1752600"/>
            <a:ext cx="68580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sym typeface="Arial"/>
              </a:rPr>
              <a:t>a) Truy cập vào máy tìm kiếm. </a:t>
            </a:r>
            <a:endParaRPr sz="2800"/>
          </a:p>
        </p:txBody>
      </p:sp>
      <p:sp>
        <p:nvSpPr>
          <p:cNvPr id="108" name="Google Shape;108;p6"/>
          <p:cNvSpPr/>
          <p:nvPr/>
        </p:nvSpPr>
        <p:spPr>
          <a:xfrm>
            <a:off x="1602243" y="2672147"/>
            <a:ext cx="738935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sym typeface="Arial"/>
              </a:rPr>
              <a:t>b)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sym typeface="Arial"/>
              </a:rPr>
              <a:t>Gõ</a:t>
            </a:r>
            <a:r>
              <a:rPr lang="en-US" sz="2800" b="0" i="0" u="none" strike="noStrike" cap="none" dirty="0">
                <a:solidFill>
                  <a:schemeClr val="dk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sym typeface="Arial"/>
              </a:rPr>
              <a:t>từ</a:t>
            </a:r>
            <a:r>
              <a:rPr lang="en-US" sz="2800" b="0" i="0" u="none" strike="noStrike" cap="none" dirty="0">
                <a:solidFill>
                  <a:schemeClr val="dk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sym typeface="Arial"/>
              </a:rPr>
              <a:t>khoá</a:t>
            </a:r>
            <a:r>
              <a:rPr lang="en-US" sz="2800" b="0" i="0" u="none" strike="noStrike" cap="none" dirty="0">
                <a:solidFill>
                  <a:schemeClr val="dk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sym typeface="Arial"/>
              </a:rPr>
              <a:t>vào</a:t>
            </a:r>
            <a:r>
              <a:rPr lang="en-US" sz="2800" b="0" i="0" u="none" strike="noStrike" cap="none" dirty="0">
                <a:solidFill>
                  <a:schemeClr val="dk1"/>
                </a:solidFill>
                <a:sym typeface="Arial"/>
              </a:rPr>
              <a:t> ô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sym typeface="Arial"/>
              </a:rPr>
              <a:t>tìm</a:t>
            </a:r>
            <a:r>
              <a:rPr lang="en-US" sz="2800" b="0" i="0" u="none" strike="noStrike" cap="none" dirty="0">
                <a:solidFill>
                  <a:schemeClr val="dk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sym typeface="Arial"/>
              </a:rPr>
              <a:t>kiếm</a:t>
            </a:r>
            <a:r>
              <a:rPr lang="en-US" sz="2800" b="0" i="0" u="none" strike="noStrike" cap="none" dirty="0">
                <a:solidFill>
                  <a:schemeClr val="dk1"/>
                </a:solidFill>
                <a:sym typeface="Arial"/>
              </a:rPr>
              <a:t>.</a:t>
            </a:r>
            <a:endParaRPr sz="2800" dirty="0"/>
          </a:p>
        </p:txBody>
      </p:sp>
      <p:sp>
        <p:nvSpPr>
          <p:cNvPr id="109" name="Google Shape;109;p6"/>
          <p:cNvSpPr/>
          <p:nvPr/>
        </p:nvSpPr>
        <p:spPr>
          <a:xfrm>
            <a:off x="1613210" y="964391"/>
            <a:ext cx="1001054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sym typeface="Arial"/>
              </a:rPr>
              <a:t>c) Xác định từ khoá.</a:t>
            </a:r>
            <a:endParaRPr sz="2800"/>
          </a:p>
        </p:txBody>
      </p:sp>
      <p:sp>
        <p:nvSpPr>
          <p:cNvPr id="110" name="Google Shape;110;p6"/>
          <p:cNvSpPr/>
          <p:nvPr/>
        </p:nvSpPr>
        <p:spPr>
          <a:xfrm>
            <a:off x="1641779" y="3491846"/>
            <a:ext cx="1001054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sym typeface="Arial"/>
              </a:rPr>
              <a:t>d) Nháy chuột vào một siêu liên kết để mở trang web xem thông tin chi tiết.</a:t>
            </a:r>
            <a:endParaRPr sz="2800"/>
          </a:p>
        </p:txBody>
      </p:sp>
      <p:grpSp>
        <p:nvGrpSpPr>
          <p:cNvPr id="3" name="Group 2"/>
          <p:cNvGrpSpPr/>
          <p:nvPr/>
        </p:nvGrpSpPr>
        <p:grpSpPr>
          <a:xfrm>
            <a:off x="4693716" y="4953000"/>
            <a:ext cx="3612084" cy="1107955"/>
            <a:chOff x="4846116" y="4953000"/>
            <a:chExt cx="3612084" cy="1107955"/>
          </a:xfrm>
        </p:grpSpPr>
        <p:grpSp>
          <p:nvGrpSpPr>
            <p:cNvPr id="2" name="Group 1"/>
            <p:cNvGrpSpPr/>
            <p:nvPr/>
          </p:nvGrpSpPr>
          <p:grpSpPr>
            <a:xfrm>
              <a:off x="4846116" y="4953000"/>
              <a:ext cx="3612084" cy="1107955"/>
              <a:chOff x="4846116" y="4953000"/>
              <a:chExt cx="3612084" cy="1107955"/>
            </a:xfrm>
          </p:grpSpPr>
          <p:sp>
            <p:nvSpPr>
              <p:cNvPr id="111" name="Google Shape;111;p6"/>
              <p:cNvSpPr/>
              <p:nvPr/>
            </p:nvSpPr>
            <p:spPr>
              <a:xfrm>
                <a:off x="4846116" y="4953000"/>
                <a:ext cx="3612084" cy="1107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dirty="0">
                    <a:solidFill>
                      <a:srgbClr val="FF0000"/>
                    </a:solidFill>
                    <a:latin typeface="Times" pitchFamily="18" charset="0"/>
                  </a:rPr>
                  <a:t>c</a:t>
                </a:r>
                <a:r>
                  <a:rPr lang="en-US" sz="4400" b="0" i="0" u="none" strike="noStrike" cap="none" dirty="0">
                    <a:solidFill>
                      <a:srgbClr val="FF0000"/>
                    </a:solidFill>
                    <a:latin typeface="Times" pitchFamily="18" charset="0"/>
                    <a:sym typeface="Arial"/>
                  </a:rPr>
                  <a:t>     </a:t>
                </a:r>
                <a:r>
                  <a:rPr lang="en-US" sz="4400" dirty="0">
                    <a:solidFill>
                      <a:srgbClr val="FF0000"/>
                    </a:solidFill>
                    <a:latin typeface="Times" pitchFamily="18" charset="0"/>
                  </a:rPr>
                  <a:t>a</a:t>
                </a:r>
                <a:r>
                  <a:rPr lang="en-US" sz="4400" b="0" i="0" u="none" strike="noStrike" cap="none" dirty="0">
                    <a:solidFill>
                      <a:srgbClr val="FF0000"/>
                    </a:solidFill>
                    <a:latin typeface="Times" pitchFamily="18" charset="0"/>
                    <a:sym typeface="Arial"/>
                  </a:rPr>
                  <a:t>     b     d </a:t>
                </a:r>
                <a:endParaRPr sz="4400" b="0" i="0" u="none" strike="noStrike" cap="none" dirty="0">
                  <a:solidFill>
                    <a:srgbClr val="FF0000"/>
                  </a:solidFill>
                  <a:latin typeface="Times" pitchFamily="18" charset="0"/>
                  <a:sym typeface="Arial"/>
                </a:endParaRPr>
              </a:p>
            </p:txBody>
          </p:sp>
          <p:sp>
            <p:nvSpPr>
              <p:cNvPr id="4" name="Right Arrow 3"/>
              <p:cNvSpPr/>
              <p:nvPr/>
            </p:nvSpPr>
            <p:spPr>
              <a:xfrm flipV="1">
                <a:off x="5257800" y="5593081"/>
                <a:ext cx="533400" cy="4572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sp>
            <p:nvSpPr>
              <p:cNvPr id="18" name="Right Arrow 17"/>
              <p:cNvSpPr/>
              <p:nvPr/>
            </p:nvSpPr>
            <p:spPr>
              <a:xfrm>
                <a:off x="6248400" y="5593081"/>
                <a:ext cx="533400" cy="4572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</p:grpSp>
        <p:sp>
          <p:nvSpPr>
            <p:cNvPr id="19" name="Right Arrow 18"/>
            <p:cNvSpPr/>
            <p:nvPr/>
          </p:nvSpPr>
          <p:spPr>
            <a:xfrm>
              <a:off x="7194396" y="5593081"/>
              <a:ext cx="533400" cy="457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</p:grpSp>
    </p:spTree>
    <p:extLst>
      <p:ext uri="{BB962C8B-B14F-4D97-AF65-F5344CB8AC3E}">
        <p14:creationId xmlns:p14="http://schemas.microsoft.com/office/powerpoint/2010/main" val="246936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lick.wav"/>
          </p:stSnd>
        </p:sndAc>
      </p:transition>
    </mc:Choice>
    <mc:Fallback xmlns="">
      <p:transition spd="slow">
        <p:circl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  <p:bldP spid="109" grpId="0"/>
      <p:bldP spid="1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164" name="Google Shape;164;p11"/>
            <p:cNvSpPr/>
            <p:nvPr/>
          </p:nvSpPr>
          <p:spPr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2427288" y="1592263"/>
              <a:ext cx="800100" cy="1198563"/>
            </a:xfrm>
            <a:custGeom>
              <a:avLst/>
              <a:gdLst/>
              <a:ahLst/>
              <a:cxnLst/>
              <a:rect l="l" t="t" r="r" b="b"/>
              <a:pathLst>
                <a:path w="302" h="452" extrusionOk="0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1"/>
            <p:cNvSpPr/>
            <p:nvPr/>
          </p:nvSpPr>
          <p:spPr>
            <a:xfrm>
              <a:off x="3355975" y="703263"/>
              <a:ext cx="800100" cy="1198563"/>
            </a:xfrm>
            <a:custGeom>
              <a:avLst/>
              <a:gdLst/>
              <a:ahLst/>
              <a:cxnLst/>
              <a:rect l="l" t="t" r="r" b="b"/>
              <a:pathLst>
                <a:path w="302" h="452" extrusionOk="0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4254500" y="1127125"/>
              <a:ext cx="801687" cy="1200150"/>
            </a:xfrm>
            <a:custGeom>
              <a:avLst/>
              <a:gdLst/>
              <a:ahLst/>
              <a:cxnLst/>
              <a:rect l="l" t="t" r="r" b="b"/>
              <a:pathLst>
                <a:path w="302" h="452" extrusionOk="0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4254500" y="2419350"/>
              <a:ext cx="801687" cy="800100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2427288" y="2847975"/>
              <a:ext cx="800100" cy="798513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2854325" y="1165225"/>
              <a:ext cx="381000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4254500" y="703263"/>
              <a:ext cx="382587" cy="376238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6948488" y="688975"/>
              <a:ext cx="382587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8320088" y="1157288"/>
              <a:ext cx="382587" cy="376238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7845425" y="1976438"/>
              <a:ext cx="381000" cy="377825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8320088" y="3717925"/>
              <a:ext cx="382587" cy="376238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320088" y="2425700"/>
              <a:ext cx="817562" cy="790575"/>
            </a:xfrm>
            <a:custGeom>
              <a:avLst/>
              <a:gdLst/>
              <a:ahLst/>
              <a:cxnLst/>
              <a:rect l="l" t="t" r="r" b="b"/>
              <a:pathLst>
                <a:path w="308" h="298" extrusionOk="0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7418388" y="2411413"/>
              <a:ext cx="815975" cy="792163"/>
            </a:xfrm>
            <a:custGeom>
              <a:avLst/>
              <a:gdLst/>
              <a:ahLst/>
              <a:cxnLst/>
              <a:rect l="l" t="t" r="r" b="b"/>
              <a:pathLst>
                <a:path w="308" h="298" extrusionOk="0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6534150" y="1562100"/>
              <a:ext cx="817562" cy="792163"/>
            </a:xfrm>
            <a:custGeom>
              <a:avLst/>
              <a:gdLst/>
              <a:ahLst/>
              <a:cxnLst/>
              <a:rect l="l" t="t" r="r" b="b"/>
              <a:pathLst>
                <a:path w="308" h="298" extrusionOk="0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68D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320088" y="1584325"/>
              <a:ext cx="817562" cy="790575"/>
            </a:xfrm>
            <a:custGeom>
              <a:avLst/>
              <a:gdLst/>
              <a:ahLst/>
              <a:cxnLst/>
              <a:rect l="l" t="t" r="r" b="b"/>
              <a:pathLst>
                <a:path w="308" h="298" extrusionOk="0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7423150" y="4614863"/>
              <a:ext cx="382587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68D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486525" y="5483225"/>
              <a:ext cx="382587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5554663" y="5929313"/>
              <a:ext cx="722312" cy="379413"/>
            </a:xfrm>
            <a:custGeom>
              <a:avLst/>
              <a:gdLst/>
              <a:ahLst/>
              <a:cxnLst/>
              <a:rect l="l" t="t" r="r" b="b"/>
              <a:pathLst>
                <a:path w="272" h="143" extrusionOk="0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510338" y="5026025"/>
              <a:ext cx="817562" cy="377825"/>
            </a:xfrm>
            <a:custGeom>
              <a:avLst/>
              <a:gdLst/>
              <a:ahLst/>
              <a:cxnLst/>
              <a:rect l="l" t="t" r="r" b="b"/>
              <a:pathLst>
                <a:path w="308" h="142" extrusionOk="0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6510338" y="1122363"/>
              <a:ext cx="817562" cy="379413"/>
            </a:xfrm>
            <a:custGeom>
              <a:avLst/>
              <a:gdLst/>
              <a:ahLst/>
              <a:cxnLst/>
              <a:rect l="l" t="t" r="r" b="b"/>
              <a:pathLst>
                <a:path w="308" h="143" extrusionOk="0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7418388" y="4181475"/>
              <a:ext cx="815975" cy="377825"/>
            </a:xfrm>
            <a:custGeom>
              <a:avLst/>
              <a:gdLst/>
              <a:ahLst/>
              <a:cxnLst/>
              <a:rect l="l" t="t" r="r" b="b"/>
              <a:pathLst>
                <a:path w="308" h="142" extrusionOk="0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7418388" y="3733800"/>
              <a:ext cx="815975" cy="379413"/>
            </a:xfrm>
            <a:custGeom>
              <a:avLst/>
              <a:gdLst/>
              <a:ahLst/>
              <a:cxnLst/>
              <a:rect l="l" t="t" r="r" b="b"/>
              <a:pathLst>
                <a:path w="308" h="143" extrusionOk="0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8320088" y="3268663"/>
              <a:ext cx="817562" cy="377825"/>
            </a:xfrm>
            <a:custGeom>
              <a:avLst/>
              <a:gdLst/>
              <a:ahLst/>
              <a:cxnLst/>
              <a:rect l="l" t="t" r="r" b="b"/>
              <a:pathLst>
                <a:path w="308" h="142" extrusionOk="0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6534150" y="3733800"/>
              <a:ext cx="817562" cy="379413"/>
            </a:xfrm>
            <a:custGeom>
              <a:avLst/>
              <a:gdLst/>
              <a:ahLst/>
              <a:cxnLst/>
              <a:rect l="l" t="t" r="r" b="b"/>
              <a:pathLst>
                <a:path w="308" h="143" extrusionOk="0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5159375" y="5483225"/>
              <a:ext cx="379412" cy="379413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68D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3838575" y="4614863"/>
              <a:ext cx="382587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4284663" y="4614863"/>
              <a:ext cx="379412" cy="788988"/>
            </a:xfrm>
            <a:custGeom>
              <a:avLst/>
              <a:gdLst/>
              <a:ahLst/>
              <a:cxnLst/>
              <a:rect l="l" t="t" r="r" b="b"/>
              <a:pathLst>
                <a:path w="143" h="297" extrusionOk="0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6942138" y="4184650"/>
              <a:ext cx="382587" cy="788988"/>
            </a:xfrm>
            <a:custGeom>
              <a:avLst/>
              <a:gdLst/>
              <a:ahLst/>
              <a:cxnLst/>
              <a:rect l="l" t="t" r="r" b="b"/>
              <a:pathLst>
                <a:path w="144" h="297" extrusionOk="0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854325" y="3697288"/>
              <a:ext cx="381000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5159375" y="4181475"/>
              <a:ext cx="379412" cy="377825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68D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7426325" y="1976438"/>
              <a:ext cx="381000" cy="377825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7845425" y="3268663"/>
              <a:ext cx="381000" cy="377825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426325" y="3268663"/>
              <a:ext cx="381000" cy="377825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6027738" y="3268663"/>
              <a:ext cx="379412" cy="377825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6035675" y="3733800"/>
              <a:ext cx="382587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5170488" y="1562100"/>
              <a:ext cx="1230312" cy="1643063"/>
            </a:xfrm>
            <a:custGeom>
              <a:avLst/>
              <a:gdLst/>
              <a:ahLst/>
              <a:cxnLst/>
              <a:rect l="l" t="t" r="r" b="b"/>
              <a:pathLst>
                <a:path w="464" h="619" extrusionOk="0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4703763" y="4625975"/>
              <a:ext cx="835025" cy="777875"/>
            </a:xfrm>
            <a:custGeom>
              <a:avLst/>
              <a:gdLst/>
              <a:ahLst/>
              <a:cxnLst/>
              <a:rect l="l" t="t" r="r" b="b"/>
              <a:pathLst>
                <a:path w="315" h="293" extrusionOk="0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5605463" y="5068888"/>
              <a:ext cx="817562" cy="779463"/>
            </a:xfrm>
            <a:custGeom>
              <a:avLst/>
              <a:gdLst/>
              <a:ahLst/>
              <a:cxnLst/>
              <a:rect l="l" t="t" r="r" b="b"/>
              <a:pathLst>
                <a:path w="308" h="294" extrusionOk="0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5167313" y="3316288"/>
              <a:ext cx="809625" cy="777875"/>
            </a:xfrm>
            <a:custGeom>
              <a:avLst/>
              <a:gdLst/>
              <a:ahLst/>
              <a:cxnLst/>
              <a:rect l="l" t="t" r="r" b="b"/>
              <a:pathLst>
                <a:path w="305" h="293" extrusionOk="0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7426325" y="703263"/>
              <a:ext cx="800100" cy="1198563"/>
            </a:xfrm>
            <a:custGeom>
              <a:avLst/>
              <a:gdLst/>
              <a:ahLst/>
              <a:cxnLst/>
              <a:rect l="l" t="t" r="r" b="b"/>
              <a:pathLst>
                <a:path w="302" h="452" extrusionOk="0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6546850" y="2419350"/>
              <a:ext cx="801687" cy="1200150"/>
            </a:xfrm>
            <a:custGeom>
              <a:avLst/>
              <a:gdLst/>
              <a:ahLst/>
              <a:cxnLst/>
              <a:rect l="l" t="t" r="r" b="b"/>
              <a:pathLst>
                <a:path w="302" h="452" extrusionOk="0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5605463" y="4206875"/>
              <a:ext cx="1223962" cy="766763"/>
            </a:xfrm>
            <a:custGeom>
              <a:avLst/>
              <a:gdLst/>
              <a:ahLst/>
              <a:cxnLst/>
              <a:rect l="l" t="t" r="r" b="b"/>
              <a:pathLst>
                <a:path w="461" h="289" extrusionOk="0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3352800" y="3322638"/>
              <a:ext cx="1716087" cy="1201738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3355975" y="2014538"/>
              <a:ext cx="800100" cy="1209675"/>
            </a:xfrm>
            <a:custGeom>
              <a:avLst/>
              <a:gdLst/>
              <a:ahLst/>
              <a:cxnLst/>
              <a:rect l="l" t="t" r="r" b="b"/>
              <a:pathLst>
                <a:path w="302" h="456" extrusionOk="0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LOVE</a:t>
              </a:r>
              <a:endParaRPr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None/>
              </a:pPr>
              <a:r>
                <a:rPr lang="en-US" sz="2300" b="0" u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en-US" sz="2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</a:t>
              </a: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PIRCE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9" name="Google Shape;219;p11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1D9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TẠM BIỆT VÀ HẸN GẶP LẠI</a:t>
            </a:r>
            <a:endParaRPr dirty="0"/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687" y="4174670"/>
            <a:ext cx="4084635" cy="2041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863874" y="-342891"/>
            <a:ext cx="2162083" cy="258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402" y="2491800"/>
            <a:ext cx="589731" cy="520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lick.wav"/>
          </p:stSnd>
        </p:sndAc>
      </p:transition>
    </mc:Choice>
    <mc:Fallback xmlns="">
      <p:transition spd="slow">
        <p:circl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" y="1231584"/>
            <a:ext cx="10307414" cy="734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Internet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8200" y="2667000"/>
            <a:ext cx="8915400" cy="4238738"/>
            <a:chOff x="2702833" y="3084459"/>
            <a:chExt cx="7734974" cy="3673914"/>
          </a:xfrm>
        </p:grpSpPr>
        <p:sp>
          <p:nvSpPr>
            <p:cNvPr id="8" name="Google Shape;48;p2"/>
            <p:cNvSpPr/>
            <p:nvPr/>
          </p:nvSpPr>
          <p:spPr>
            <a:xfrm flipH="1">
              <a:off x="2702833" y="3084459"/>
              <a:ext cx="7734974" cy="3081529"/>
            </a:xfrm>
            <a:prstGeom prst="wedgeRoundRectCallout">
              <a:avLst>
                <a:gd name="adj1" fmla="val -59738"/>
                <a:gd name="adj2" fmla="val -9537"/>
                <a:gd name="adj3" fmla="val 16667"/>
              </a:avLst>
            </a:prstGeom>
            <a:solidFill>
              <a:schemeClr val="lt1"/>
            </a:solidFill>
            <a:ln w="19050" cap="flat" cmpd="sng">
              <a:solidFill>
                <a:srgbClr val="000099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" name="Google Shape;49;p2"/>
            <p:cNvSpPr/>
            <p:nvPr/>
          </p:nvSpPr>
          <p:spPr>
            <a:xfrm>
              <a:off x="2751342" y="3317147"/>
              <a:ext cx="7601207" cy="3441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3429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rgbClr val="0000FF"/>
                  </a:solidFill>
                  <a:latin typeface="Times" pitchFamily="18" charset="0"/>
                </a:rPr>
                <a:t>Sau</a:t>
              </a:r>
              <a:r>
                <a:rPr lang="en-US" sz="2800" dirty="0">
                  <a:solidFill>
                    <a:srgbClr val="0000FF"/>
                  </a:solidFill>
                  <a:latin typeface="Times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" pitchFamily="18" charset="0"/>
                </a:rPr>
                <a:t>bài</a:t>
              </a:r>
              <a:r>
                <a:rPr lang="en-US" sz="2800" dirty="0">
                  <a:solidFill>
                    <a:srgbClr val="0000FF"/>
                  </a:solidFill>
                  <a:latin typeface="Times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" pitchFamily="18" charset="0"/>
                </a:rPr>
                <a:t>này</a:t>
              </a:r>
              <a:r>
                <a:rPr lang="en-US" sz="2800" dirty="0">
                  <a:solidFill>
                    <a:srgbClr val="0000FF"/>
                  </a:solidFill>
                  <a:latin typeface="Times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" pitchFamily="18" charset="0"/>
                </a:rPr>
                <a:t>em</a:t>
              </a:r>
              <a:r>
                <a:rPr lang="en-US" sz="2800" dirty="0">
                  <a:solidFill>
                    <a:srgbClr val="0000FF"/>
                  </a:solidFill>
                  <a:latin typeface="Times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" pitchFamily="18" charset="0"/>
                </a:rPr>
                <a:t>sẽ</a:t>
              </a:r>
              <a:r>
                <a:rPr lang="en-US" sz="2800" dirty="0">
                  <a:solidFill>
                    <a:srgbClr val="0000FF"/>
                  </a:solidFill>
                  <a:latin typeface="Times" pitchFamily="18" charset="0"/>
                </a:rPr>
                <a:t>: </a:t>
              </a:r>
            </a:p>
            <a:p>
              <a:pPr marL="285750" marR="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Char char="•"/>
              </a:pPr>
              <a:r>
                <a:rPr lang="en-US" sz="2800" dirty="0" err="1">
                  <a:latin typeface="Times" pitchFamily="18" charset="0"/>
                </a:rPr>
                <a:t>Xác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định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được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chủ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đề</a:t>
              </a:r>
              <a:r>
                <a:rPr lang="en-US" sz="2800" dirty="0">
                  <a:latin typeface="Times" pitchFamily="18" charset="0"/>
                </a:rPr>
                <a:t> (</a:t>
              </a:r>
              <a:r>
                <a:rPr lang="en-US" sz="2800" dirty="0" err="1">
                  <a:latin typeface="Times" pitchFamily="18" charset="0"/>
                </a:rPr>
                <a:t>từ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khóa</a:t>
              </a:r>
              <a:r>
                <a:rPr lang="en-US" sz="2800" dirty="0">
                  <a:latin typeface="Times" pitchFamily="18" charset="0"/>
                </a:rPr>
                <a:t>) </a:t>
              </a:r>
              <a:r>
                <a:rPr lang="en-US" sz="2800" dirty="0" err="1">
                  <a:latin typeface="Times" pitchFamily="18" charset="0"/>
                </a:rPr>
                <a:t>của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thông</a:t>
              </a:r>
              <a:r>
                <a:rPr lang="en-US" sz="2800" dirty="0">
                  <a:latin typeface="Times" pitchFamily="18" charset="0"/>
                </a:rPr>
                <a:t> tin </a:t>
              </a:r>
              <a:r>
                <a:rPr lang="en-US" sz="2800" dirty="0" err="1">
                  <a:latin typeface="Times" pitchFamily="18" charset="0"/>
                </a:rPr>
                <a:t>cần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tìm</a:t>
              </a:r>
              <a:r>
                <a:rPr lang="en-US" sz="2800" dirty="0">
                  <a:latin typeface="Times" pitchFamily="18" charset="0"/>
                </a:rPr>
                <a:t>.</a:t>
              </a:r>
            </a:p>
            <a:p>
              <a:pPr marL="285750" marR="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Char char="•"/>
              </a:pPr>
              <a:r>
                <a:rPr lang="en-US" sz="2800" dirty="0" err="1">
                  <a:latin typeface="Times" pitchFamily="18" charset="0"/>
                </a:rPr>
                <a:t>Biết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cách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dùng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máy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tìm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kiếm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để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tìm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thông</a:t>
              </a:r>
              <a:r>
                <a:rPr lang="en-US" sz="2800" dirty="0">
                  <a:latin typeface="Times" pitchFamily="18" charset="0"/>
                </a:rPr>
                <a:t> tin </a:t>
              </a:r>
              <a:r>
                <a:rPr lang="en-US" sz="2800" dirty="0" err="1">
                  <a:latin typeface="Times" pitchFamily="18" charset="0"/>
                </a:rPr>
                <a:t>từ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khóa</a:t>
              </a:r>
              <a:r>
                <a:rPr lang="en-US" sz="2800" dirty="0">
                  <a:latin typeface="Times" pitchFamily="18" charset="0"/>
                </a:rPr>
                <a:t>.</a:t>
              </a:r>
            </a:p>
            <a:p>
              <a:pPr marL="285750" marR="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Char char="•"/>
              </a:pPr>
              <a:r>
                <a:rPr lang="en-US" sz="2800" dirty="0" err="1">
                  <a:latin typeface="Times" pitchFamily="18" charset="0"/>
                </a:rPr>
                <a:t>Thực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hiện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được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việc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tìm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kiếm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thông</a:t>
              </a:r>
              <a:r>
                <a:rPr lang="en-US" sz="2800" dirty="0">
                  <a:latin typeface="Times" pitchFamily="18" charset="0"/>
                </a:rPr>
                <a:t> tin </a:t>
              </a:r>
              <a:r>
                <a:rPr lang="en-US" sz="2800" dirty="0" err="1">
                  <a:latin typeface="Times" pitchFamily="18" charset="0"/>
                </a:rPr>
                <a:t>trên</a:t>
              </a:r>
              <a:r>
                <a:rPr lang="en-US" sz="2800" dirty="0">
                  <a:latin typeface="Times" pitchFamily="18" charset="0"/>
                </a:rPr>
                <a:t> internet </a:t>
              </a:r>
              <a:r>
                <a:rPr lang="en-US" sz="2800" dirty="0" err="1">
                  <a:latin typeface="Times" pitchFamily="18" charset="0"/>
                </a:rPr>
                <a:t>theo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yêu</a:t>
              </a:r>
              <a:r>
                <a:rPr lang="en-US" sz="2800" dirty="0">
                  <a:latin typeface="Times" pitchFamily="18" charset="0"/>
                </a:rPr>
                <a:t> </a:t>
              </a:r>
              <a:r>
                <a:rPr lang="en-US" sz="2800" dirty="0" err="1">
                  <a:latin typeface="Times" pitchFamily="18" charset="0"/>
                </a:rPr>
                <a:t>cầu</a:t>
              </a:r>
              <a:r>
                <a:rPr lang="en-US" sz="2800" dirty="0">
                  <a:latin typeface="Times" pitchFamily="18" charset="0"/>
                </a:rPr>
                <a:t>.</a:t>
              </a: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endParaRPr sz="2800" dirty="0"/>
            </a:p>
          </p:txBody>
        </p:sp>
      </p:grpSp>
      <p:pic>
        <p:nvPicPr>
          <p:cNvPr id="11" name="Google Shape;5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06922" y="3077241"/>
            <a:ext cx="1953559" cy="3840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613277"/>
      </p:ext>
    </p:extLst>
  </p:cSld>
  <p:clrMapOvr>
    <a:masterClrMapping/>
  </p:clrMapOvr>
  <p:transition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2"/>
          <p:cNvGrpSpPr/>
          <p:nvPr/>
        </p:nvGrpSpPr>
        <p:grpSpPr>
          <a:xfrm>
            <a:off x="349594" y="152499"/>
            <a:ext cx="3817053" cy="2508169"/>
            <a:chOff x="301091" y="301982"/>
            <a:chExt cx="4134561" cy="2508169"/>
          </a:xfrm>
        </p:grpSpPr>
        <p:pic>
          <p:nvPicPr>
            <p:cNvPr id="43" name="Google Shape;43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45;p2"/>
          <p:cNvGrpSpPr/>
          <p:nvPr/>
        </p:nvGrpSpPr>
        <p:grpSpPr>
          <a:xfrm>
            <a:off x="3047999" y="808335"/>
            <a:ext cx="8948026" cy="3992265"/>
            <a:chOff x="4728318" y="822324"/>
            <a:chExt cx="7463682" cy="5729304"/>
          </a:xfrm>
        </p:grpSpPr>
        <p:grpSp>
          <p:nvGrpSpPr>
            <p:cNvPr id="46" name="Google Shape;46;p2"/>
            <p:cNvGrpSpPr/>
            <p:nvPr/>
          </p:nvGrpSpPr>
          <p:grpSpPr>
            <a:xfrm flipH="1">
              <a:off x="4728318" y="822324"/>
              <a:ext cx="7463682" cy="5729304"/>
              <a:chOff x="1768766" y="4553114"/>
              <a:chExt cx="7337297" cy="2236527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1768766" y="4644318"/>
                <a:ext cx="7212563" cy="2145323"/>
              </a:xfrm>
              <a:prstGeom prst="wedgeRoundRectCallout">
                <a:avLst>
                  <a:gd name="adj1" fmla="val 32336"/>
                  <a:gd name="adj2" fmla="val 14223"/>
                  <a:gd name="adj3" fmla="val 16667"/>
                </a:avLst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893501" y="4553114"/>
                <a:ext cx="7212562" cy="2004634"/>
              </a:xfrm>
              <a:prstGeom prst="wedgeRoundRectCallout">
                <a:avLst>
                  <a:gd name="adj1" fmla="val 54828"/>
                  <a:gd name="adj2" fmla="val -1068"/>
                  <a:gd name="adj3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000099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49" name="Google Shape;49;p2"/>
            <p:cNvSpPr/>
            <p:nvPr/>
          </p:nvSpPr>
          <p:spPr>
            <a:xfrm>
              <a:off x="5082190" y="1055012"/>
              <a:ext cx="6734644" cy="3407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34290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Khoa</a:t>
              </a:r>
              <a:r>
                <a:rPr lang="en-US" sz="20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Hôm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qua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bố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tớ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vừa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dạy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cho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tớ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cách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thông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tin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trên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Internet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đấy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Chúng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ta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thể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thông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tin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về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đời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vua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Hùng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để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môn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Lịch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sử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Địa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lí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34290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Minh: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Hay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đấy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!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Cậu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hướng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dẫn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cho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tớ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cách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thông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tin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không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34290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Khoa</a:t>
              </a:r>
              <a:r>
                <a:rPr lang="en-US" sz="20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Trước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tiên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cậu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phải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xác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định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chủ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đề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mình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định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từ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đó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từ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hoặc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cụm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từ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liên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quan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đến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thông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tin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kiếm</a:t>
              </a:r>
              <a:r>
                <a:rPr lang="en-US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886963" y="967103"/>
            <a:ext cx="3076025" cy="878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998D7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>
              <a:solidFill>
                <a:srgbClr val="0998D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976" y="3017104"/>
            <a:ext cx="1953559" cy="38408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667000" y="4826675"/>
            <a:ext cx="9296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just">
              <a:lnSpc>
                <a:spcPct val="150000"/>
              </a:lnSpc>
            </a:pPr>
            <a:r>
              <a:rPr lang="vi-VN" sz="2800" b="1">
                <a:solidFill>
                  <a:schemeClr val="dk1"/>
                </a:solidFill>
                <a:latin typeface="+mj-lt"/>
              </a:rPr>
              <a:t>Câu hỏi: </a:t>
            </a:r>
            <a:r>
              <a:rPr lang="vi-VN" sz="2800">
                <a:solidFill>
                  <a:schemeClr val="dk1"/>
                </a:solidFill>
                <a:latin typeface="+mj-lt"/>
              </a:rPr>
              <a:t>Theo em, bạn Khoa và bạn Minh đang cần tìm thông tin theo chủ đề gì? Với chủ đề đó, em hãy đưa ra các từ hoặc cụm từ gợi ý để các bạn tìm kiếm thông tin.</a:t>
            </a:r>
            <a:endParaRPr lang="vi-VN" sz="28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lick.wav"/>
          </p:stSnd>
        </p:sndAc>
      </p:transition>
    </mc:Choice>
    <mc:Fallback xmlns="">
      <p:transition spd="slow">
        <p:circl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 ĐỜI VUA HÙ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302" y="0"/>
            <a:ext cx="12214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"/>
          <p:cNvSpPr/>
          <p:nvPr/>
        </p:nvSpPr>
        <p:spPr>
          <a:xfrm>
            <a:off x="304800" y="292955"/>
            <a:ext cx="609107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03C69"/>
                </a:solidFill>
                <a:latin typeface="Arial"/>
                <a:ea typeface="Arial"/>
                <a:cs typeface="Arial"/>
                <a:sym typeface="Arial"/>
              </a:rPr>
              <a:t>1. Tìm kiếm thông tin trên Internet</a:t>
            </a:r>
            <a:endParaRPr sz="2800" b="1" i="0" u="none" strike="noStrike" cap="none">
              <a:solidFill>
                <a:srgbClr val="F03C6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0" name="Google Shape;60;p3"/>
          <p:cNvSpPr/>
          <p:nvPr/>
        </p:nvSpPr>
        <p:spPr>
          <a:xfrm>
            <a:off x="914400" y="1875856"/>
            <a:ext cx="105640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Minh: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Sau khi xác định từ hoặc cụm từ tìm kiếm chúng ta phải làm gì tiếp theo?</a:t>
            </a:r>
            <a:endParaRPr/>
          </a:p>
        </p:txBody>
      </p:sp>
      <p:grpSp>
        <p:nvGrpSpPr>
          <p:cNvPr id="4" name="Group 3"/>
          <p:cNvGrpSpPr/>
          <p:nvPr/>
        </p:nvGrpSpPr>
        <p:grpSpPr>
          <a:xfrm>
            <a:off x="614526" y="990600"/>
            <a:ext cx="10030534" cy="880803"/>
            <a:chOff x="614526" y="990600"/>
            <a:chExt cx="10030534" cy="880803"/>
          </a:xfrm>
        </p:grpSpPr>
        <p:sp>
          <p:nvSpPr>
            <p:cNvPr id="58" name="Google Shape;58;p3"/>
            <p:cNvSpPr/>
            <p:nvPr/>
          </p:nvSpPr>
          <p:spPr>
            <a:xfrm>
              <a:off x="3471705" y="1155250"/>
              <a:ext cx="7173355" cy="6718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rgbClr val="7FC354"/>
                  </a:solidFill>
                  <a:latin typeface="Arial"/>
                  <a:ea typeface="Arial"/>
                  <a:cs typeface="Arial"/>
                  <a:sym typeface="Arial"/>
                </a:rPr>
                <a:t>Tìm kiếm thông tin trên Internet</a:t>
              </a:r>
              <a:endParaRPr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14526" y="990600"/>
              <a:ext cx="2898644" cy="880803"/>
              <a:chOff x="614526" y="990600"/>
              <a:chExt cx="2898644" cy="880803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614526" y="990600"/>
                <a:ext cx="2898644" cy="880803"/>
                <a:chOff x="614526" y="968721"/>
                <a:chExt cx="2898644" cy="880803"/>
              </a:xfrm>
            </p:grpSpPr>
            <p:grpSp>
              <p:nvGrpSpPr>
                <p:cNvPr id="62" name="Google Shape;62;p3"/>
                <p:cNvGrpSpPr/>
                <p:nvPr/>
              </p:nvGrpSpPr>
              <p:grpSpPr>
                <a:xfrm>
                  <a:off x="614526" y="1164202"/>
                  <a:ext cx="2372989" cy="661656"/>
                  <a:chOff x="5906375" y="1404722"/>
                  <a:chExt cx="2372989" cy="661656"/>
                </a:xfrm>
              </p:grpSpPr>
              <p:sp>
                <p:nvSpPr>
                  <p:cNvPr id="63" name="Google Shape;63;p3"/>
                  <p:cNvSpPr/>
                  <p:nvPr/>
                </p:nvSpPr>
                <p:spPr>
                  <a:xfrm>
                    <a:off x="5981023" y="1404722"/>
                    <a:ext cx="2298341" cy="661656"/>
                  </a:xfrm>
                  <a:prstGeom prst="round2SameRect">
                    <a:avLst>
                      <a:gd name="adj1" fmla="val 16667"/>
                      <a:gd name="adj2" fmla="val 0"/>
                    </a:avLst>
                  </a:prstGeom>
                  <a:solidFill>
                    <a:srgbClr val="7FC35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" name="Google Shape;64;p3"/>
                  <p:cNvSpPr/>
                  <p:nvPr/>
                </p:nvSpPr>
                <p:spPr>
                  <a:xfrm>
                    <a:off x="5906375" y="1465062"/>
                    <a:ext cx="2135017" cy="53322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22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HOẠT ĐỘNG </a:t>
                    </a:r>
                    <a:endParaRPr sz="22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oogle Shape;65;p3"/>
                <p:cNvGrpSpPr/>
                <p:nvPr/>
              </p:nvGrpSpPr>
              <p:grpSpPr>
                <a:xfrm rot="20419193">
                  <a:off x="2560217" y="968721"/>
                  <a:ext cx="952953" cy="880803"/>
                  <a:chOff x="8974078" y="279854"/>
                  <a:chExt cx="3397172" cy="3224225"/>
                </a:xfrm>
              </p:grpSpPr>
              <p:pic>
                <p:nvPicPr>
                  <p:cNvPr id="66" name="Google Shape;66;p3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8974078" y="279854"/>
                    <a:ext cx="3397172" cy="32242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7" name="Google Shape;67;p3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>
                    <a:off x="9264793" y="565916"/>
                    <a:ext cx="2916628" cy="276814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sp>
            <p:nvSpPr>
              <p:cNvPr id="68" name="Google Shape;68;p3"/>
              <p:cNvSpPr/>
              <p:nvPr/>
            </p:nvSpPr>
            <p:spPr>
              <a:xfrm>
                <a:off x="2884265" y="1070980"/>
                <a:ext cx="363894" cy="661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i="0" u="none" strike="noStrike" cap="none">
                    <a:solidFill>
                      <a:schemeClr val="lt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1</a:t>
                </a:r>
                <a:endParaRPr sz="2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9" name="Google Shape;69;p3"/>
          <p:cNvSpPr/>
          <p:nvPr/>
        </p:nvSpPr>
        <p:spPr>
          <a:xfrm>
            <a:off x="951054" y="3124200"/>
            <a:ext cx="10527438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Khoa: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cập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vào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web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tìm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kiếm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nháy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đúp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chuột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vào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biểu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tượng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màn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nền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gõ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>
                <a:solidFill>
                  <a:srgbClr val="999F00"/>
                </a:solidFill>
                <a:latin typeface="Arial"/>
                <a:ea typeface="Arial"/>
                <a:cs typeface="Arial"/>
                <a:sym typeface="Arial"/>
              </a:rPr>
              <a:t>google.com 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vào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địa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chỉ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đó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gõ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cụm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đã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xác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định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ở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vào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ô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tìm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kiếm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Google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nhấn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phím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Enter.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tớ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xác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định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cụm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tìm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kiếm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999F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rgbClr val="999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999F00"/>
                </a:solidFill>
                <a:latin typeface="Arial"/>
                <a:ea typeface="Arial"/>
                <a:cs typeface="Arial"/>
                <a:sym typeface="Arial"/>
              </a:rPr>
              <a:t>đời</a:t>
            </a:r>
            <a:r>
              <a:rPr lang="en-US" sz="2400" b="0" i="0" u="none" strike="noStrike" cap="none" dirty="0">
                <a:solidFill>
                  <a:srgbClr val="999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999F00"/>
                </a:solidFill>
                <a:latin typeface="Arial"/>
                <a:ea typeface="Arial"/>
                <a:cs typeface="Arial"/>
                <a:sym typeface="Arial"/>
              </a:rPr>
              <a:t>vua</a:t>
            </a:r>
            <a:r>
              <a:rPr lang="en-US" sz="2400" b="0" i="0" u="none" strike="noStrike" cap="none" dirty="0">
                <a:solidFill>
                  <a:srgbClr val="999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999F00"/>
                </a:solidFill>
                <a:latin typeface="Arial"/>
                <a:ea typeface="Arial"/>
                <a:cs typeface="Arial"/>
                <a:sym typeface="Arial"/>
              </a:rPr>
              <a:t>Hùng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tớ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hiện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như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</p:txBody>
      </p:sp>
      <p:pic>
        <p:nvPicPr>
          <p:cNvPr id="70" name="Google Shape;70;p3" descr="A picture containing graphical user interfac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21068" y="3657600"/>
            <a:ext cx="760532" cy="71658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Oval 19"/>
          <p:cNvSpPr/>
          <p:nvPr/>
        </p:nvSpPr>
        <p:spPr>
          <a:xfrm>
            <a:off x="6477000" y="304800"/>
            <a:ext cx="5410200" cy="7258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THẢO LUẬN NHÓM 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lick.wav"/>
          </p:stSnd>
        </p:sndAc>
      </p:transition>
    </mc:Choice>
    <mc:Fallback xmlns="">
      <p:transition spd="slow">
        <p:circl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0" grpId="0"/>
      <p:bldP spid="6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/>
          <p:nvPr/>
        </p:nvSpPr>
        <p:spPr>
          <a:xfrm>
            <a:off x="706697" y="5107901"/>
            <a:ext cx="10860383" cy="860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429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Câu hỏi: 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Bạn Khoa đã chỉ cho bạn Minh tìm thông tin trên Internet bằng cách truy cập vào trang  web nào? Em hãy nhận xét kết quả tìm kiếm.</a:t>
            </a:r>
            <a:endParaRPr/>
          </a:p>
        </p:txBody>
      </p:sp>
      <p:sp>
        <p:nvSpPr>
          <p:cNvPr id="76" name="Google Shape;76;p4"/>
          <p:cNvSpPr/>
          <p:nvPr/>
        </p:nvSpPr>
        <p:spPr>
          <a:xfrm>
            <a:off x="604133" y="633347"/>
            <a:ext cx="10962947" cy="5700003"/>
          </a:xfrm>
          <a:prstGeom prst="roundRect">
            <a:avLst>
              <a:gd name="adj" fmla="val 3938"/>
            </a:avLst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77" name="Google Shape;77;p4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767" y="889864"/>
            <a:ext cx="9807678" cy="4053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lick.wav"/>
          </p:stSnd>
        </p:sndAc>
      </p:transition>
    </mc:Choice>
    <mc:Fallback xmlns="">
      <p:transition spd="slow">
        <p:circl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/>
          <p:nvPr/>
        </p:nvSpPr>
        <p:spPr>
          <a:xfrm>
            <a:off x="685800" y="762000"/>
            <a:ext cx="10761989" cy="17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429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sym typeface="Arial"/>
              </a:rPr>
              <a:t>Câu hỏi</a:t>
            </a:r>
            <a:r>
              <a:rPr lang="en-US" sz="2800" b="1" i="0" u="none" strike="noStrike" cap="none">
                <a:solidFill>
                  <a:schemeClr val="dk1"/>
                </a:solidFill>
                <a:sym typeface="Arial"/>
              </a:rPr>
              <a:t>: </a:t>
            </a:r>
            <a:r>
              <a:rPr lang="en-US" sz="2800" b="0" i="0" u="none" strike="noStrike" cap="none">
                <a:solidFill>
                  <a:schemeClr val="dk1"/>
                </a:solidFill>
                <a:sym typeface="Arial"/>
              </a:rPr>
              <a:t>Bạn Khoa đã chỉ cho bạn Minh tìm thông tin trên Internet bằng cách truy cập vào trang  web nào? Em hãy nhận xét kết quả tìm kiếm.</a:t>
            </a:r>
            <a:endParaRPr sz="2800"/>
          </a:p>
        </p:txBody>
      </p:sp>
      <p:sp>
        <p:nvSpPr>
          <p:cNvPr id="76" name="Google Shape;76;p4"/>
          <p:cNvSpPr/>
          <p:nvPr/>
        </p:nvSpPr>
        <p:spPr>
          <a:xfrm>
            <a:off x="604133" y="633347"/>
            <a:ext cx="10962947" cy="5700003"/>
          </a:xfrm>
          <a:prstGeom prst="roundRect">
            <a:avLst>
              <a:gd name="adj" fmla="val 3938"/>
            </a:avLst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" name="Google Shape;75;p4"/>
          <p:cNvSpPr/>
          <p:nvPr/>
        </p:nvSpPr>
        <p:spPr>
          <a:xfrm>
            <a:off x="704611" y="2854823"/>
            <a:ext cx="10761989" cy="121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429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sym typeface="Arial"/>
              </a:rPr>
              <a:t>Trả lời</a:t>
            </a:r>
            <a:r>
              <a:rPr lang="en-US" sz="2800" b="1" i="0" u="none" strike="noStrike" cap="none">
                <a:solidFill>
                  <a:schemeClr val="dk1"/>
                </a:solidFill>
                <a:sym typeface="Arial"/>
              </a:rPr>
              <a:t>: </a:t>
            </a:r>
            <a:r>
              <a:rPr lang="en-US" sz="2800" b="0" i="0" u="none" strike="noStrike" cap="none">
                <a:solidFill>
                  <a:schemeClr val="dk1"/>
                </a:solidFill>
                <a:sym typeface="Arial"/>
              </a:rPr>
              <a:t>Bạn Khoa đã chỉ cho bạn Minh tìm thông tin trên Internet bằng cách truy cập vào trang  web </a:t>
            </a:r>
            <a:r>
              <a:rPr lang="en-US" sz="2800" b="0" i="0" u="none" strike="noStrike" cap="none">
                <a:solidFill>
                  <a:srgbClr val="FF0000"/>
                </a:solidFill>
                <a:sym typeface="Arial"/>
              </a:rPr>
              <a:t>Google.com</a:t>
            </a:r>
            <a:r>
              <a:rPr lang="en-US" sz="2800" b="0" i="0" u="none" strike="noStrike" cap="none">
                <a:solidFill>
                  <a:schemeClr val="dk1"/>
                </a:solidFill>
                <a:sym typeface="Arial"/>
              </a:rPr>
              <a:t>. </a:t>
            </a:r>
            <a:endParaRPr sz="2800"/>
          </a:p>
        </p:txBody>
      </p:sp>
      <p:sp>
        <p:nvSpPr>
          <p:cNvPr id="7" name="Google Shape;75;p4"/>
          <p:cNvSpPr/>
          <p:nvPr/>
        </p:nvSpPr>
        <p:spPr>
          <a:xfrm>
            <a:off x="744211" y="4267544"/>
            <a:ext cx="10761989" cy="65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342900" algn="just">
              <a:lnSpc>
                <a:spcPct val="130000"/>
              </a:lnSpc>
            </a:pPr>
            <a:r>
              <a:rPr lang="en-US" sz="2800" b="1" i="0" u="none" strike="noStrike" cap="none">
                <a:solidFill>
                  <a:srgbClr val="FF0000"/>
                </a:solidFill>
                <a:sym typeface="Arial"/>
              </a:rPr>
              <a:t>Trả lời</a:t>
            </a:r>
            <a:r>
              <a:rPr lang="en-US" sz="2800" b="1" i="0" u="none" strike="noStrike" cap="none">
                <a:solidFill>
                  <a:schemeClr val="dk1"/>
                </a:solidFill>
                <a:sym typeface="Arial"/>
              </a:rPr>
              <a:t>: </a:t>
            </a:r>
            <a:r>
              <a:rPr lang="en-US" sz="2800">
                <a:solidFill>
                  <a:schemeClr val="dk1"/>
                </a:solidFill>
              </a:rPr>
              <a:t>kết quả tìm kiếm là các </a:t>
            </a:r>
            <a:r>
              <a:rPr lang="en-US" sz="2800">
                <a:solidFill>
                  <a:srgbClr val="FF0000"/>
                </a:solidFill>
              </a:rPr>
              <a:t>siêu liên kết</a:t>
            </a:r>
            <a:r>
              <a:rPr lang="en-US" sz="2800">
                <a:solidFill>
                  <a:schemeClr val="dk1"/>
                </a:solidFill>
              </a:rPr>
              <a:t>.</a:t>
            </a:r>
            <a:r>
              <a:rPr lang="en-US" sz="2800" b="1" i="0" u="none" strike="noStrike" cap="none">
                <a:solidFill>
                  <a:schemeClr val="dk1"/>
                </a:solidFill>
                <a:sym typeface="Arial"/>
              </a:rPr>
              <a:t> 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24661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lick.wav"/>
          </p:stSnd>
        </p:sndAc>
      </p:transition>
    </mc:Choice>
    <mc:Fallback xmlns="">
      <p:transition spd="slow">
        <p:circl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/>
          <p:nvPr/>
        </p:nvSpPr>
        <p:spPr>
          <a:xfrm>
            <a:off x="828567" y="2866113"/>
            <a:ext cx="10422024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Bạn Khoa đã truy cập vào trang web </a:t>
            </a:r>
            <a:r>
              <a:rPr lang="en-US" sz="2800" b="0" i="0" u="none" strike="noStrike" cap="none">
                <a:solidFill>
                  <a:srgbClr val="999F00"/>
                </a:solidFill>
                <a:latin typeface="Arial"/>
                <a:ea typeface="Arial"/>
                <a:cs typeface="Arial"/>
                <a:sym typeface="Arial"/>
              </a:rPr>
              <a:t>google.com 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để tìm kiếm thông tin. google.com là địa chỉ của một máy tìm kiếm. Có rất nhiều máy tìm kiếm, ví dụ: google.com, bing.com, ask.com,... là các máy tìm kiếm được sử dụng phổ biến.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5"/>
          <p:cNvSpPr/>
          <p:nvPr/>
        </p:nvSpPr>
        <p:spPr>
          <a:xfrm>
            <a:off x="3139884" y="5022922"/>
            <a:ext cx="617408" cy="5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7FC35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5"/>
          <p:cNvSpPr/>
          <p:nvPr/>
        </p:nvSpPr>
        <p:spPr>
          <a:xfrm>
            <a:off x="7670065" y="5022923"/>
            <a:ext cx="617408" cy="5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7FC35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5"/>
          <p:cNvSpPr/>
          <p:nvPr/>
        </p:nvSpPr>
        <p:spPr>
          <a:xfrm>
            <a:off x="5404974" y="5017745"/>
            <a:ext cx="617408" cy="5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7FC35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8937" y="405879"/>
            <a:ext cx="10591654" cy="2031285"/>
            <a:chOff x="658937" y="405879"/>
            <a:chExt cx="10591654" cy="2031285"/>
          </a:xfrm>
        </p:grpSpPr>
        <p:sp>
          <p:nvSpPr>
            <p:cNvPr id="82" name="Google Shape;82;p5"/>
            <p:cNvSpPr/>
            <p:nvPr/>
          </p:nvSpPr>
          <p:spPr>
            <a:xfrm>
              <a:off x="1480370" y="405879"/>
              <a:ext cx="9770221" cy="2031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Ở Hoạt động trên, cụm từ </a:t>
              </a:r>
              <a:r>
                <a:rPr lang="en-US" sz="2800" b="0" i="0" u="none" strike="noStrike" cap="none">
                  <a:solidFill>
                    <a:srgbClr val="999F00"/>
                  </a:solidFill>
                  <a:latin typeface="Arial"/>
                  <a:ea typeface="Arial"/>
                  <a:cs typeface="Arial"/>
                  <a:sym typeface="Arial"/>
                </a:rPr>
                <a:t>Các đời vua Hùng </a:t>
              </a: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lang="en-US" sz="2800" b="0" i="0" u="none" strike="noStrike" cap="none">
                  <a:solidFill>
                    <a:srgbClr val="999F00"/>
                  </a:solidFill>
                  <a:latin typeface="Arial"/>
                  <a:ea typeface="Arial"/>
                  <a:cs typeface="Arial"/>
                  <a:sym typeface="Arial"/>
                </a:rPr>
                <a:t> từ khoá</a:t>
              </a: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Từ khoá là từ hoặc cụm từ thể hiện nội dung thông tin chúng ta muốn tìm kiếm. </a:t>
              </a:r>
              <a:endPara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7" name="Google Shape;87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8937" y="453774"/>
              <a:ext cx="891617" cy="8306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lick.wav"/>
          </p:stSnd>
        </p:sndAc>
      </p:transition>
    </mc:Choice>
    <mc:Fallback xmlns="">
      <p:transition spd="slow">
        <p:circl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/>
          <p:nvPr/>
        </p:nvSpPr>
        <p:spPr>
          <a:xfrm>
            <a:off x="838200" y="1600200"/>
            <a:ext cx="1089660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sym typeface="Arial"/>
              </a:rPr>
              <a:t>1. Xác định từ khoá cần tìm kiếm.</a:t>
            </a:r>
            <a:endParaRPr sz="2400" b="0" i="0" u="none" strike="noStrike" cap="none">
              <a:solidFill>
                <a:srgbClr val="FF0000"/>
              </a:solidFill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sym typeface="Arial"/>
              </a:rPr>
              <a:t>2. Mở trình duyệt và gõ địa chỉ của máy tìm kiếm.</a:t>
            </a:r>
            <a:endParaRPr sz="2400" b="0" i="0" u="none" strike="noStrike" cap="none">
              <a:solidFill>
                <a:srgbClr val="FF0000"/>
              </a:solidFill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sym typeface="Arial"/>
              </a:rPr>
              <a:t>3. Gõ từ khoá tìm kiếm vào ô tìm kiếm rồi nhấn phím Enter, trên trang web sẽ xuất hiện danh sách các siêu liên kết.</a:t>
            </a:r>
            <a:endParaRPr sz="2400" b="0" i="0" u="none" strike="noStrike" cap="none">
              <a:solidFill>
                <a:srgbClr val="FF0000"/>
              </a:solidFill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sym typeface="Arial"/>
              </a:rPr>
              <a:t>4. Nháy chuột vào một siêu liên kết trong danh sách để xem thông tin chi tiết.</a:t>
            </a:r>
            <a:endParaRPr sz="2400" b="0" i="0" u="none" strike="noStrike" cap="none">
              <a:solidFill>
                <a:srgbClr val="FF0000"/>
              </a:solidFill>
              <a:sym typeface="Arial"/>
            </a:endParaRPr>
          </a:p>
        </p:txBody>
      </p:sp>
      <p:sp>
        <p:nvSpPr>
          <p:cNvPr id="84" name="Google Shape;84;p5"/>
          <p:cNvSpPr/>
          <p:nvPr/>
        </p:nvSpPr>
        <p:spPr>
          <a:xfrm>
            <a:off x="3139884" y="5022922"/>
            <a:ext cx="617408" cy="5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7FC35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5"/>
          <p:cNvSpPr/>
          <p:nvPr/>
        </p:nvSpPr>
        <p:spPr>
          <a:xfrm>
            <a:off x="7670065" y="5022923"/>
            <a:ext cx="617408" cy="5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7FC35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5"/>
          <p:cNvSpPr/>
          <p:nvPr/>
        </p:nvSpPr>
        <p:spPr>
          <a:xfrm>
            <a:off x="5404974" y="5017745"/>
            <a:ext cx="617408" cy="5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7FC35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" name="Google Shape;88;p5"/>
          <p:cNvGrpSpPr/>
          <p:nvPr/>
        </p:nvGrpSpPr>
        <p:grpSpPr>
          <a:xfrm>
            <a:off x="1067128" y="5367257"/>
            <a:ext cx="9542847" cy="1247868"/>
            <a:chOff x="1601020" y="593170"/>
            <a:chExt cx="7848417" cy="1587693"/>
          </a:xfrm>
        </p:grpSpPr>
        <p:grpSp>
          <p:nvGrpSpPr>
            <p:cNvPr id="89" name="Google Shape;89;p5"/>
            <p:cNvGrpSpPr/>
            <p:nvPr/>
          </p:nvGrpSpPr>
          <p:grpSpPr>
            <a:xfrm>
              <a:off x="1601020" y="593170"/>
              <a:ext cx="7848417" cy="1587693"/>
              <a:chOff x="1601020" y="593170"/>
              <a:chExt cx="7848417" cy="1587693"/>
            </a:xfrm>
          </p:grpSpPr>
          <p:grpSp>
            <p:nvGrpSpPr>
              <p:cNvPr id="90" name="Google Shape;90;p5"/>
              <p:cNvGrpSpPr/>
              <p:nvPr/>
            </p:nvGrpSpPr>
            <p:grpSpPr>
              <a:xfrm>
                <a:off x="1958222" y="904495"/>
                <a:ext cx="7491215" cy="1276368"/>
                <a:chOff x="2602590" y="923641"/>
                <a:chExt cx="6739423" cy="1882993"/>
              </a:xfrm>
            </p:grpSpPr>
            <p:sp>
              <p:nvSpPr>
                <p:cNvPr id="91" name="Google Shape;91;p5"/>
                <p:cNvSpPr/>
                <p:nvPr/>
              </p:nvSpPr>
              <p:spPr>
                <a:xfrm>
                  <a:off x="2659224" y="1054359"/>
                  <a:ext cx="6682789" cy="1752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1BFC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  <p:sp>
              <p:nvSpPr>
                <p:cNvPr id="92" name="Google Shape;92;p5"/>
                <p:cNvSpPr/>
                <p:nvPr/>
              </p:nvSpPr>
              <p:spPr>
                <a:xfrm>
                  <a:off x="2602590" y="923641"/>
                  <a:ext cx="6682791" cy="1752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2E9C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endParaRPr>
                </a:p>
              </p:txBody>
            </p:sp>
          </p:grpSp>
          <p:pic>
            <p:nvPicPr>
              <p:cNvPr id="93" name="Google Shape;93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601020" y="593170"/>
                <a:ext cx="739598" cy="88399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4" name="Google Shape;94;p5"/>
            <p:cNvSpPr/>
            <p:nvPr/>
          </p:nvSpPr>
          <p:spPr>
            <a:xfrm>
              <a:off x="2021174" y="1028511"/>
              <a:ext cx="7264019" cy="5477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i="0" u="none" strike="noStrike" cap="none" dirty="0" err="1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Từ</a:t>
              </a:r>
              <a:r>
                <a:rPr lang="en-US" sz="2200" b="1" i="0" u="none" strike="noStrike" cap="none" dirty="0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i="0" u="none" strike="noStrike" cap="none" dirty="0" err="1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khoá</a:t>
              </a:r>
              <a:r>
                <a:rPr lang="en-US" sz="2200" b="1" i="0" u="none" strike="noStrike" cap="none" dirty="0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i="0" u="none" strike="noStrike" cap="none" dirty="0" err="1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lang="en-US" sz="2200" b="1" i="0" u="none" strike="noStrike" cap="none" dirty="0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i="0" u="none" strike="noStrike" cap="none" dirty="0" err="1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từ</a:t>
              </a:r>
              <a:r>
                <a:rPr lang="en-US" sz="2200" b="1" i="0" u="none" strike="noStrike" cap="none" dirty="0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i="0" u="none" strike="noStrike" cap="none" dirty="0" err="1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hoặc</a:t>
              </a:r>
              <a:r>
                <a:rPr lang="en-US" sz="2200" b="1" i="0" u="none" strike="noStrike" cap="none" dirty="0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i="0" u="none" strike="noStrike" cap="none" dirty="0" err="1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cụm</a:t>
              </a:r>
              <a:r>
                <a:rPr lang="en-US" sz="2200" b="1" i="0" u="none" strike="noStrike" cap="none" dirty="0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i="0" u="none" strike="noStrike" cap="none" dirty="0" err="1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từ</a:t>
              </a:r>
              <a:r>
                <a:rPr lang="en-US" sz="2200" b="1" i="0" u="none" strike="noStrike" cap="none" dirty="0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i="0" u="none" strike="noStrike" cap="none" dirty="0" err="1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thể</a:t>
              </a:r>
              <a:r>
                <a:rPr lang="en-US" sz="2200" b="1" i="0" u="none" strike="noStrike" cap="none" dirty="0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i="0" u="none" strike="noStrike" cap="none" dirty="0" err="1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hiện</a:t>
              </a:r>
              <a:r>
                <a:rPr lang="en-US" sz="2200" b="1" i="0" u="none" strike="noStrike" cap="none" dirty="0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i="0" u="none" strike="noStrike" cap="none" dirty="0" err="1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nội</a:t>
              </a:r>
              <a:r>
                <a:rPr lang="en-US" sz="2200" b="1" i="0" u="none" strike="noStrike" cap="none" dirty="0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 dung </a:t>
              </a:r>
              <a:r>
                <a:rPr lang="en-US" sz="2200" b="1" i="0" u="none" strike="noStrike" cap="none" dirty="0" err="1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muốn</a:t>
              </a:r>
              <a:r>
                <a:rPr lang="en-US" sz="2200" b="1" i="0" u="none" strike="noStrike" cap="none" dirty="0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i="0" u="none" strike="noStrike" cap="none" dirty="0" err="1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lang="en-US" sz="2200" b="1" i="0" u="none" strike="noStrike" cap="none" dirty="0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200" b="1" i="0" u="none" strike="noStrike" cap="none" dirty="0" err="1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kiếm</a:t>
              </a:r>
              <a:r>
                <a:rPr lang="en-US" sz="2200" b="1" i="0" u="none" strike="noStrike" cap="none" dirty="0">
                  <a:solidFill>
                    <a:srgbClr val="F03C69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7695" y="228600"/>
            <a:ext cx="8683905" cy="741309"/>
            <a:chOff x="307695" y="228600"/>
            <a:chExt cx="8683905" cy="7413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2C4231-EEA8-41CB-BCA6-CBCD7D837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695" y="228600"/>
              <a:ext cx="731555" cy="720213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067128" y="231245"/>
              <a:ext cx="792447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vi-VN" sz="2800">
                  <a:solidFill>
                    <a:schemeClr val="dk1"/>
                  </a:solidFill>
                  <a:latin typeface="+mn-lt"/>
                </a:rPr>
                <a:t>Các bước cần thiết để tìm kiếm thông ti</a:t>
              </a:r>
              <a:r>
                <a:rPr lang="en-US" sz="2800">
                  <a:solidFill>
                    <a:schemeClr val="dk1"/>
                  </a:solidFill>
                  <a:latin typeface="+mn-lt"/>
                </a:rPr>
                <a:t>n là gì?</a:t>
              </a:r>
              <a:endParaRPr lang="vi-VN" sz="2800">
                <a:latin typeface="+mn-lt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838200" y="990600"/>
            <a:ext cx="677461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>
                <a:solidFill>
                  <a:schemeClr val="dk1"/>
                </a:solidFill>
              </a:rPr>
              <a:t>Các bước cần thiết để tìm kiếm thông tin:</a:t>
            </a:r>
            <a:endParaRPr lang="vi-VN" sz="2800"/>
          </a:p>
        </p:txBody>
      </p:sp>
      <p:grpSp>
        <p:nvGrpSpPr>
          <p:cNvPr id="19" name="Group 18"/>
          <p:cNvGrpSpPr/>
          <p:nvPr/>
        </p:nvGrpSpPr>
        <p:grpSpPr>
          <a:xfrm>
            <a:off x="460095" y="4516491"/>
            <a:ext cx="8683905" cy="741309"/>
            <a:chOff x="307695" y="228600"/>
            <a:chExt cx="8683905" cy="74130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12C4231-EEA8-41CB-BCA6-CBCD7D837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695" y="228600"/>
              <a:ext cx="731555" cy="72021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67128" y="231245"/>
              <a:ext cx="792447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>
                  <a:solidFill>
                    <a:schemeClr val="dk1"/>
                  </a:solidFill>
                  <a:latin typeface="+mn-lt"/>
                </a:rPr>
                <a:t>Từ khóa là gì?</a:t>
              </a:r>
              <a:endParaRPr lang="vi-VN" sz="2800">
                <a:latin typeface="+mn-lt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8989741" y="831022"/>
            <a:ext cx="2619928" cy="17964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THẢO LUẬN NHÓM 2 </a:t>
            </a:r>
          </a:p>
        </p:txBody>
      </p:sp>
    </p:spTree>
    <p:extLst>
      <p:ext uri="{BB962C8B-B14F-4D97-AF65-F5344CB8AC3E}">
        <p14:creationId xmlns:p14="http://schemas.microsoft.com/office/powerpoint/2010/main" val="36693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lick.wav"/>
          </p:stSnd>
        </p:sndAc>
      </p:transition>
    </mc:Choice>
    <mc:Fallback xmlns="">
      <p:transition spd="slow">
        <p:circl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4" grpId="0"/>
      <p:bldP spid="22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858</Words>
  <Application>Microsoft Office PowerPoint</Application>
  <PresentationFormat>Widescreen</PresentationFormat>
  <Paragraphs>67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Times New Roman</vt:lpstr>
      <vt:lpstr>Helvetica Neue</vt:lpstr>
      <vt:lpstr>Quattrocento Sans</vt:lpstr>
      <vt:lpstr>Times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XuanThanh</dc:creator>
  <cp:lastModifiedBy>Trường TH Số 1 thành phố Lai Châu</cp:lastModifiedBy>
  <cp:revision>27</cp:revision>
  <dcterms:created xsi:type="dcterms:W3CDTF">2021-11-14T08:33:55Z</dcterms:created>
  <dcterms:modified xsi:type="dcterms:W3CDTF">2025-03-11T13:04:49Z</dcterms:modified>
</cp:coreProperties>
</file>