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x-wav"/>
  <Override PartName="/ppt/notesSlides/notesSlide13.xml" ContentType="application/vnd.openxmlformats-officedocument.presentationml.notesSlide+xml"/>
  <Override PartName="/ppt/media/audio6.wav" ContentType="audio/x-wav"/>
  <Override PartName="/ppt/media/audio7.wav" ContentType="audio/x-wav"/>
  <Override PartName="/ppt/notesSlides/notesSlide14.xml" ContentType="application/vnd.openxmlformats-officedocument.presentationml.notesSlide+xml"/>
  <Override PartName="/ppt/media/audio8.wav" ContentType="audio/x-wav"/>
  <Override PartName="/ppt/media/audio9.wav" ContentType="audio/x-wav"/>
  <Override PartName="/ppt/media/media1.wav" ContentType="audio/x-wav"/>
  <Override PartName="/ppt/media/media2.wav" ContentType="audio/x-wav"/>
  <Override PartName="/ppt/media/media3.wav" ContentType="audio/x-wav"/>
  <Override PartName="/ppt/notesSlides/notesSlide15.xml" ContentType="application/vnd.openxmlformats-officedocument.presentationml.notesSlide+xml"/>
  <Override PartName="/ppt/media/audio11.wav" ContentType="audio/x-wav"/>
  <Override PartName="/ppt/media/audio12.wav" ContentType="audio/x-wav"/>
  <Override PartName="/ppt/media/media5.wav" ContentType="audio/x-wav"/>
  <Override PartName="/ppt/media/audio13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media6.wav" ContentType="audio/x-wav"/>
  <Override PartName="/ppt/notesSlides/notesSlide21.xml" ContentType="application/vnd.openxmlformats-officedocument.presentationml.notesSlide+xml"/>
  <Override PartName="/ppt/media/media7.wav" ContentType="audio/x-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471" r:id="rId2"/>
    <p:sldId id="472" r:id="rId3"/>
    <p:sldId id="373" r:id="rId4"/>
    <p:sldId id="517" r:id="rId5"/>
    <p:sldId id="518" r:id="rId6"/>
    <p:sldId id="519" r:id="rId7"/>
    <p:sldId id="520" r:id="rId8"/>
    <p:sldId id="521" r:id="rId9"/>
    <p:sldId id="522" r:id="rId10"/>
    <p:sldId id="523" r:id="rId11"/>
    <p:sldId id="524" r:id="rId12"/>
    <p:sldId id="525" r:id="rId13"/>
    <p:sldId id="553" r:id="rId14"/>
    <p:sldId id="340" r:id="rId15"/>
    <p:sldId id="463" r:id="rId16"/>
    <p:sldId id="341" r:id="rId17"/>
    <p:sldId id="338" r:id="rId18"/>
    <p:sldId id="459" r:id="rId19"/>
    <p:sldId id="550" r:id="rId20"/>
    <p:sldId id="500" r:id="rId21"/>
    <p:sldId id="545" r:id="rId22"/>
    <p:sldId id="427" r:id="rId23"/>
    <p:sldId id="348" r:id="rId24"/>
    <p:sldId id="412" r:id="rId25"/>
    <p:sldId id="475" r:id="rId26"/>
    <p:sldId id="371" r:id="rId27"/>
    <p:sldId id="499" r:id="rId28"/>
    <p:sldId id="535" r:id="rId29"/>
    <p:sldId id="536" r:id="rId30"/>
    <p:sldId id="537" r:id="rId31"/>
    <p:sldId id="538" r:id="rId32"/>
    <p:sldId id="539" r:id="rId33"/>
    <p:sldId id="540" r:id="rId34"/>
    <p:sldId id="541" r:id="rId35"/>
    <p:sldId id="542" r:id="rId36"/>
    <p:sldId id="543" r:id="rId37"/>
    <p:sldId id="548" r:id="rId38"/>
    <p:sldId id="544" r:id="rId39"/>
    <p:sldId id="359" r:id="rId40"/>
    <p:sldId id="476" r:id="rId41"/>
    <p:sldId id="477" r:id="rId42"/>
    <p:sldId id="483" r:id="rId43"/>
    <p:sldId id="484" r:id="rId44"/>
    <p:sldId id="485" r:id="rId45"/>
    <p:sldId id="345" r:id="rId46"/>
    <p:sldId id="549" r:id="rId47"/>
    <p:sldId id="404" r:id="rId48"/>
    <p:sldId id="551" r:id="rId49"/>
    <p:sldId id="552" r:id="rId50"/>
    <p:sldId id="547" r:id="rId51"/>
    <p:sldId id="406" r:id="rId52"/>
    <p:sldId id="28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CC00"/>
    <a:srgbClr val="66FF33"/>
    <a:srgbClr val="33CC33"/>
    <a:srgbClr val="FF9999"/>
    <a:srgbClr val="F0926C"/>
    <a:srgbClr val="D19AD2"/>
    <a:srgbClr val="FF7C80"/>
    <a:srgbClr val="F2B8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93594" autoAdjust="0"/>
  </p:normalViewPr>
  <p:slideViewPr>
    <p:cSldViewPr>
      <p:cViewPr varScale="1">
        <p:scale>
          <a:sx n="69" d="100"/>
          <a:sy n="69" d="100"/>
        </p:scale>
        <p:origin x="61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8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9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23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31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96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85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34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41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1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96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82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38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3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6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1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14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gif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gif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gif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audio" Target="../media/audio5.wav"/><Relationship Id="rId4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.wav"/><Relationship Id="rId7" Type="http://schemas.openxmlformats.org/officeDocument/2006/relationships/image" Target="../media/image3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.wa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56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2.wav"/><Relationship Id="rId7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9.png"/><Relationship Id="rId5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audio" Target="../media/audio13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slide" Target="slide9.xml"/><Relationship Id="rId3" Type="http://schemas.openxmlformats.org/officeDocument/2006/relationships/control" Target="../activeX/activeX2.xml"/><Relationship Id="rId21" Type="http://schemas.openxmlformats.org/officeDocument/2006/relationships/slide" Target="slide1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slide" Target="slide8.xml"/><Relationship Id="rId25" Type="http://schemas.openxmlformats.org/officeDocument/2006/relationships/image" Target="../media/image10.wmf"/><Relationship Id="rId2" Type="http://schemas.openxmlformats.org/officeDocument/2006/relationships/control" Target="../activeX/activeX1.xml"/><Relationship Id="rId16" Type="http://schemas.openxmlformats.org/officeDocument/2006/relationships/image" Target="../media/image16.png"/><Relationship Id="rId20" Type="http://schemas.openxmlformats.org/officeDocument/2006/relationships/slide" Target="slide10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24" Type="http://schemas.openxmlformats.org/officeDocument/2006/relationships/image" Target="../media/image9.wmf"/><Relationship Id="rId5" Type="http://schemas.openxmlformats.org/officeDocument/2006/relationships/notesSlide" Target="../notesSlides/notesSlide3.xml"/><Relationship Id="rId15" Type="http://schemas.openxmlformats.org/officeDocument/2006/relationships/slide" Target="slide7.xml"/><Relationship Id="rId23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slide" Target="slide13.xml"/><Relationship Id="rId14" Type="http://schemas.openxmlformats.org/officeDocument/2006/relationships/image" Target="../media/image15.png"/><Relationship Id="rId22" Type="http://schemas.openxmlformats.org/officeDocument/2006/relationships/slide" Target="slide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4.wdp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.wav"/><Relationship Id="rId7" Type="http://schemas.openxmlformats.org/officeDocument/2006/relationships/image" Target="../media/image3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.wav"/><Relationship Id="rId9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48898" y="2626202"/>
            <a:ext cx="15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209800" y="2890066"/>
            <a:ext cx="609600" cy="546090"/>
          </a:xfrm>
          <a:prstGeom prst="dec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Forte" panose="03060902040502070203" pitchFamily="66" charset="0"/>
              </a:rPr>
              <a:t>7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4191000" y="4724400"/>
            <a:ext cx="442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Forte" panose="03060902040502070203" pitchFamily="66" charset="0"/>
              </a:rPr>
              <a:t>Lesson </a:t>
            </a:r>
            <a:r>
              <a:rPr lang="en-US" sz="5400" dirty="0">
                <a:latin typeface="Forte" panose="03060902040502070203" pitchFamily="66" charset="0"/>
              </a:rPr>
              <a:t>2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200400" y="2035772"/>
            <a:ext cx="624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Classroom </a:t>
            </a:r>
          </a:p>
          <a:p>
            <a:pPr algn="ctr"/>
            <a:r>
              <a:rPr lang="en-US" sz="88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instruction</a:t>
            </a:r>
            <a:endParaRPr lang="en-US" sz="8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33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23715" y="6140499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5" b="27345"/>
          <a:stretch/>
        </p:blipFill>
        <p:spPr>
          <a:xfrm>
            <a:off x="228600" y="2895601"/>
            <a:ext cx="5029200" cy="2995674"/>
          </a:xfrm>
          <a:prstGeom prst="rect">
            <a:avLst/>
          </a:prstGeom>
        </p:spPr>
      </p:pic>
      <p:pic>
        <p:nvPicPr>
          <p:cNvPr id="14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9310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8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263251" y="605551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7" t="18617"/>
          <a:stretch/>
        </p:blipFill>
        <p:spPr>
          <a:xfrm>
            <a:off x="373175" y="2727960"/>
            <a:ext cx="5341826" cy="3163314"/>
          </a:xfrm>
          <a:prstGeom prst="rect">
            <a:avLst/>
          </a:prstGeom>
        </p:spPr>
      </p:pic>
      <p:pic>
        <p:nvPicPr>
          <p:cNvPr id="1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9310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86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193690" y="60968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91793" y="31221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3" y="2717753"/>
            <a:ext cx="5234099" cy="3224274"/>
          </a:xfrm>
          <a:prstGeom prst="rect">
            <a:avLst/>
          </a:prstGeom>
        </p:spPr>
      </p:pic>
      <p:sp>
        <p:nvSpPr>
          <p:cNvPr id="4" name="Circular Arrow 3"/>
          <p:cNvSpPr/>
          <p:nvPr/>
        </p:nvSpPr>
        <p:spPr>
          <a:xfrm rot="16824225">
            <a:off x="2379233" y="5283096"/>
            <a:ext cx="817812" cy="919546"/>
          </a:xfrm>
          <a:prstGeom prst="circularArrow">
            <a:avLst>
              <a:gd name="adj1" fmla="val 0"/>
              <a:gd name="adj2" fmla="val 1142319"/>
              <a:gd name="adj3" fmla="val 20414942"/>
              <a:gd name="adj4" fmla="val 10800000"/>
              <a:gd name="adj5" fmla="val 12500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" name="Circular Arrow 18"/>
          <p:cNvSpPr/>
          <p:nvPr/>
        </p:nvSpPr>
        <p:spPr>
          <a:xfrm rot="16824225">
            <a:off x="923120" y="5316022"/>
            <a:ext cx="750859" cy="919546"/>
          </a:xfrm>
          <a:prstGeom prst="circularArrow">
            <a:avLst>
              <a:gd name="adj1" fmla="val 0"/>
              <a:gd name="adj2" fmla="val 1142319"/>
              <a:gd name="adj3" fmla="val 20414942"/>
              <a:gd name="adj4" fmla="val 10800000"/>
              <a:gd name="adj5" fmla="val 12500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1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9310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21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200400" y="312420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smtClean="0">
                <a:solidFill>
                  <a:schemeClr val="accent4"/>
                </a:solidFill>
                <a:latin typeface="Berlin Sans FB Demi" panose="020E0802020502020306" pitchFamily="34" charset="0"/>
              </a:rPr>
              <a:t>Thank you! </a:t>
            </a:r>
            <a:endParaRPr lang="en-US" sz="7200" b="1">
              <a:solidFill>
                <a:schemeClr val="accent4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0968142780"/>
          <p:cNvSpPr txBox="1">
            <a:spLocks/>
          </p:cNvSpPr>
          <p:nvPr/>
        </p:nvSpPr>
        <p:spPr>
          <a:xfrm>
            <a:off x="11430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571999" y="544867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396740" y="5448675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3915591" y="5438514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>
            <a:spLocks/>
          </p:cNvSpPr>
          <p:nvPr/>
        </p:nvSpPr>
        <p:spPr>
          <a:xfrm>
            <a:off x="4353197" y="6102428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screen to show 3 questions.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5479324" cy="34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652866"/>
            <a:ext cx="5943600" cy="35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08" y="1146575"/>
            <a:ext cx="9326996" cy="5459438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2080515" y="2075113"/>
            <a:ext cx="5154964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open the book?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315200" y="5334000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you can’t.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 txBox="1">
            <a:spLocks/>
          </p:cNvSpPr>
          <p:nvPr/>
        </p:nvSpPr>
        <p:spPr>
          <a:xfrm>
            <a:off x="5739980" y="971746"/>
            <a:ext cx="448824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0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0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02393"/>
            <a:ext cx="9531841" cy="5261444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7696200" y="2779931"/>
            <a:ext cx="3108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smtClean="0"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2362200" y="1487269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smtClean="0">
                <a:latin typeface="Arial" panose="020B0604020202020204" pitchFamily="34" charset="0"/>
                <a:cs typeface="Arial" panose="020B0604020202020204" pitchFamily="34" charset="0"/>
              </a:rPr>
              <a:t>May I go out?</a:t>
            </a:r>
            <a:endParaRPr lang="vi-V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 txBox="1">
            <a:spLocks/>
          </p:cNvSpPr>
          <p:nvPr/>
        </p:nvSpPr>
        <p:spPr>
          <a:xfrm>
            <a:off x="5680677" y="235958"/>
            <a:ext cx="448824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0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0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807396" y="2436328"/>
            <a:ext cx="3385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860571" y="4068337"/>
            <a:ext cx="141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đi vào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649771" y="3422006"/>
            <a:ext cx="1837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kʌm ɪn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18" y="1371600"/>
            <a:ext cx="5727965" cy="3779319"/>
          </a:xfrm>
          <a:prstGeom prst="rect">
            <a:avLst/>
          </a:prstGeom>
        </p:spPr>
      </p:pic>
      <p:pic>
        <p:nvPicPr>
          <p:cNvPr id="5" name="come in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113567" y="2436328"/>
            <a:ext cx="27735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398906" y="4068337"/>
            <a:ext cx="2339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đi ra ngoài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572025" y="3422006"/>
            <a:ext cx="1992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gəʊ </a:t>
            </a:r>
            <a:r>
              <a:rPr lang="vi-VN" sz="3600" smtClean="0"/>
              <a:t>aʊt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64" y="2029890"/>
            <a:ext cx="4785901" cy="3028867"/>
          </a:xfrm>
          <a:prstGeom prst="rect">
            <a:avLst/>
          </a:prstGeom>
        </p:spPr>
      </p:pic>
      <p:pic>
        <p:nvPicPr>
          <p:cNvPr id="4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9.3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4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472938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Forte" panose="03060902040502070203" pitchFamily="66" charset="0"/>
              </a:rPr>
              <a:t>Contents</a:t>
            </a:r>
            <a:endParaRPr lang="en-US" sz="6000" b="1">
              <a:latin typeface="Forte" panose="03060902040502070203" pitchFamily="66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8748" y="48560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4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2313832" y="3938587"/>
            <a:ext cx="75159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Vietnamese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4752383" y="5570596"/>
            <a:ext cx="2775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nói tiếng việt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4124001" y="4924265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spiːk</a:t>
            </a:r>
            <a:r>
              <a:rPr lang="vi-VN" sz="3600"/>
              <a:t> ˌ</a:t>
            </a:r>
            <a:r>
              <a:rPr lang="vi-VN" sz="3600" smtClean="0"/>
              <a:t>vjetnə</a:t>
            </a:r>
            <a:r>
              <a:rPr lang="vi-VN" sz="3600"/>
              <a:t>ˈmiːz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60" y="1027331"/>
            <a:ext cx="4927933" cy="3004519"/>
          </a:xfrm>
          <a:prstGeom prst="rect">
            <a:avLst/>
          </a:prstGeom>
        </p:spPr>
      </p:pic>
      <p:pic>
        <p:nvPicPr>
          <p:cNvPr id="9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9" end="76.3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3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512487" y="4154823"/>
            <a:ext cx="417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Vietnamese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792906"/>
            <a:ext cx="3048000" cy="2279832"/>
          </a:xfrm>
          <a:prstGeom prst="rect">
            <a:avLst/>
          </a:prstGeom>
        </p:spPr>
      </p:pic>
      <p:sp>
        <p:nvSpPr>
          <p:cNvPr id="9" name="Bùi Liễu  0968142780"/>
          <p:cNvSpPr/>
          <p:nvPr/>
        </p:nvSpPr>
        <p:spPr>
          <a:xfrm>
            <a:off x="1676013" y="4154823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1" y="1792906"/>
            <a:ext cx="3426554" cy="2279832"/>
          </a:xfrm>
          <a:prstGeom prst="rect">
            <a:avLst/>
          </a:prstGeom>
        </p:spPr>
      </p:pic>
      <p:pic>
        <p:nvPicPr>
          <p:cNvPr id="11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9.3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11" y="3608807"/>
            <a:ext cx="609600" cy="609600"/>
          </a:xfrm>
          <a:prstGeom prst="rect">
            <a:avLst/>
          </a:prstGeom>
        </p:spPr>
      </p:pic>
      <p:pic>
        <p:nvPicPr>
          <p:cNvPr id="15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9" end="76.3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580393"/>
            <a:ext cx="609600" cy="609600"/>
          </a:xfrm>
          <a:prstGeom prst="rect">
            <a:avLst/>
          </a:prstGeom>
        </p:spPr>
      </p:pic>
      <p:sp>
        <p:nvSpPr>
          <p:cNvPr id="17" name="Bùi Liễu  0968142780"/>
          <p:cNvSpPr/>
          <p:nvPr/>
        </p:nvSpPr>
        <p:spPr>
          <a:xfrm>
            <a:off x="5139564" y="4154823"/>
            <a:ext cx="1928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" t="21941" r="13081" b="4836"/>
          <a:stretch/>
        </p:blipFill>
        <p:spPr>
          <a:xfrm>
            <a:off x="4664825" y="1798592"/>
            <a:ext cx="3101541" cy="2274145"/>
          </a:xfrm>
          <a:prstGeom prst="rect">
            <a:avLst/>
          </a:prstGeom>
        </p:spPr>
      </p:pic>
      <p:pic>
        <p:nvPicPr>
          <p:cNvPr id="19" name="come in - Sao ché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64" y="3545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5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9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524000" y="570765"/>
            <a:ext cx="2910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3167AD1-D4F3-401F-B329-0BA602F8E782}"/>
              </a:ext>
            </a:extLst>
          </p:cNvPr>
          <p:cNvSpPr txBox="1"/>
          <p:nvPr/>
        </p:nvSpPr>
        <p:spPr>
          <a:xfrm>
            <a:off x="2142943" y="2770949"/>
            <a:ext cx="6898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go out </a:t>
            </a: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đi ra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42943" y="1845535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come in</a:t>
            </a:r>
            <a:r>
              <a:rPr lang="en-US" sz="4000" smtClean="0"/>
              <a:t>: vào trong</a:t>
            </a:r>
            <a:endParaRPr lang="en-US" sz="4000"/>
          </a:p>
        </p:txBody>
      </p:sp>
      <p:pic>
        <p:nvPicPr>
          <p:cNvPr id="9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9.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34" y="3938173"/>
            <a:ext cx="609600" cy="609600"/>
          </a:xfrm>
          <a:prstGeom prst="rect">
            <a:avLst/>
          </a:prstGeom>
        </p:spPr>
      </p:pic>
      <p:pic>
        <p:nvPicPr>
          <p:cNvPr id="13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9" end="76.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34" y="4953000"/>
            <a:ext cx="609600" cy="609600"/>
          </a:xfrm>
          <a:prstGeom prst="rect">
            <a:avLst/>
          </a:prstGeom>
        </p:spPr>
      </p:pic>
      <p:pic>
        <p:nvPicPr>
          <p:cNvPr id="18" name="come in - Sao ché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34" y="2827618"/>
            <a:ext cx="609600" cy="609600"/>
          </a:xfrm>
          <a:prstGeom prst="rect">
            <a:avLst/>
          </a:prstGeom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28736" y="3735141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speak Vietnamese </a:t>
            </a:r>
            <a:r>
              <a:rPr lang="en-US" sz="4000" smtClean="0"/>
              <a:t>: nói Tiếng Việt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91346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1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"/>
          <p:cNvSpPr/>
          <p:nvPr/>
        </p:nvSpPr>
        <p:spPr>
          <a:xfrm>
            <a:off x="2590800" y="2438400"/>
            <a:ext cx="7162800" cy="388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20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1345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295400" y="61279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*Xin phép để làm việc gì.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19B3D6E2-AFF0-419F-85EA-B305C8317E0B}"/>
              </a:ext>
            </a:extLst>
          </p:cNvPr>
          <p:cNvSpPr/>
          <p:nvPr/>
        </p:nvSpPr>
        <p:spPr>
          <a:xfrm>
            <a:off x="1745215" y="2002876"/>
            <a:ext cx="5626306" cy="1564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I ____________?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7372688" y="2160234"/>
            <a:ext cx="1005840" cy="5895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7372688" y="2750854"/>
            <a:ext cx="1005840" cy="71035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177AC13-6144-49C5-8FE9-7CE26948DB51}"/>
              </a:ext>
            </a:extLst>
          </p:cNvPr>
          <p:cNvSpPr/>
          <p:nvPr/>
        </p:nvSpPr>
        <p:spPr>
          <a:xfrm>
            <a:off x="8378528" y="1864377"/>
            <a:ext cx="2975272" cy="589524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can.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F80B94A7-5166-4048-8098-2C60120A91D9}"/>
              </a:ext>
            </a:extLst>
          </p:cNvPr>
          <p:cNvSpPr/>
          <p:nvPr/>
        </p:nvSpPr>
        <p:spPr>
          <a:xfrm>
            <a:off x="8378528" y="3179150"/>
            <a:ext cx="3364824" cy="68505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you can’t.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id="{B00CEC44-5296-4CC3-B520-1E01F5202A56}"/>
              </a:ext>
            </a:extLst>
          </p:cNvPr>
          <p:cNvSpPr/>
          <p:nvPr/>
        </p:nvSpPr>
        <p:spPr>
          <a:xfrm>
            <a:off x="8345871" y="2490434"/>
            <a:ext cx="281432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(Ừ, em có thể.)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F8F793C6-DE92-4A74-B9C3-B5491EE8D748}"/>
              </a:ext>
            </a:extLst>
          </p:cNvPr>
          <p:cNvSpPr/>
          <p:nvPr/>
        </p:nvSpPr>
        <p:spPr>
          <a:xfrm>
            <a:off x="7910892" y="4148342"/>
            <a:ext cx="3910543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(Không, em không thể.)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24" y="1738072"/>
            <a:ext cx="587167" cy="5484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448" y="3329757"/>
            <a:ext cx="546262" cy="534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8542" y="3728649"/>
            <a:ext cx="36728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(Em có thể _________ không ạ?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0" y="4589450"/>
            <a:ext cx="7924800" cy="187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Linh: 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I 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out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 Long: 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you can.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/>
      <p:bldP spid="19" grpId="0"/>
      <p:bldP spid="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1268505"/>
            <a:ext cx="6853922" cy="532168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02" y="1733367"/>
            <a:ext cx="2468231" cy="1777189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23" y="1691908"/>
            <a:ext cx="2467919" cy="1818648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02" y="4319096"/>
            <a:ext cx="2572613" cy="1824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80" y="4277637"/>
            <a:ext cx="2394962" cy="1824709"/>
          </a:xfrm>
          <a:prstGeom prst="round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74876" y="2955212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079785" y="292676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08681" y="5637046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128275" y="5656652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4489276" y="3408379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out/yes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7230096" y="3402248"/>
            <a:ext cx="4414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 Vietnamese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3985555" y="6033149"/>
            <a:ext cx="4872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the book/no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7700138" y="6027730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 down/no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09600" y="1691908"/>
            <a:ext cx="3439054" cy="67029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May I  ________?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619611" y="3152969"/>
            <a:ext cx="2580789" cy="670292"/>
          </a:xfrm>
          <a:prstGeom prst="wedgeRoundRectCallout">
            <a:avLst>
              <a:gd name="adj1" fmla="val 41923"/>
              <a:gd name="adj2" fmla="val 89635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Yes, you can.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1038732" y="4360215"/>
            <a:ext cx="2775303" cy="670292"/>
          </a:xfrm>
          <a:prstGeom prst="wedgeRoundRectCallout">
            <a:avLst>
              <a:gd name="adj1" fmla="val 30370"/>
              <a:gd name="adj2" fmla="val 107428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No, you can’t.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36" name="Bùi Liễu"/>
          <p:cNvSpPr/>
          <p:nvPr/>
        </p:nvSpPr>
        <p:spPr>
          <a:xfrm>
            <a:off x="423154" y="5963135"/>
            <a:ext cx="4872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can’t = can not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7" end="2435.886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64" y="494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3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2;p38"/>
          <p:cNvSpPr txBox="1">
            <a:spLocks/>
          </p:cNvSpPr>
          <p:nvPr/>
        </p:nvSpPr>
        <p:spPr>
          <a:xfrm>
            <a:off x="762000" y="4572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05800" y="2296769"/>
            <a:ext cx="1447800" cy="522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9144000" y="2819400"/>
            <a:ext cx="1447800" cy="522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9753600" y="2296768"/>
            <a:ext cx="1447800" cy="522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11201400" y="2445810"/>
            <a:ext cx="304800" cy="522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10591800" y="2805224"/>
            <a:ext cx="914400" cy="522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183018"/>
            <a:ext cx="9144000" cy="517802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810000" y="1209522"/>
            <a:ext cx="3439054" cy="67029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May I  ________?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739305" y="1254887"/>
            <a:ext cx="3042995" cy="670292"/>
          </a:xfrm>
          <a:prstGeom prst="wedgeRoundRectCallout">
            <a:avLst>
              <a:gd name="adj1" fmla="val -26628"/>
              <a:gd name="adj2" fmla="val 86669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Yes/No ______.</a:t>
            </a:r>
            <a:endParaRPr lang="vi-VN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0"/>
            <a:ext cx="7924800" cy="3926145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3657600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000" b="1" dirty="0">
              <a:solidFill>
                <a:schemeClr val="accent4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64259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1316513" y="2465343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Where is Pikachu?</a:t>
            </a:r>
            <a:endParaRPr lang="en-US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1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60238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May I open the book?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60238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Sit down, please!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58883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Stand up, please!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17" y="1492950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512" y="4019022"/>
            <a:ext cx="2070204" cy="1854557"/>
          </a:xfrm>
          <a:prstGeom prst="rect">
            <a:avLst/>
          </a:prstGeom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029" y="2141774"/>
            <a:ext cx="3630415" cy="30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2971800"/>
            <a:ext cx="4332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>
                <a:solidFill>
                  <a:schemeClr val="accent4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800" b="1">
                <a:solidFill>
                  <a:schemeClr val="accent4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81743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Stand up, please!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83098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May </a:t>
            </a:r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open the book?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66716" y="1708678"/>
            <a:ext cx="579668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2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alt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Close </a:t>
            </a:r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book, please</a:t>
            </a:r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16" y="308458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7658" y="963932"/>
            <a:ext cx="2070204" cy="18545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01" y="2367702"/>
            <a:ext cx="2838219" cy="2630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4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52618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Sit down, please!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52618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May I sit down?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52618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Open the book, please!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46" y="1529495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755" y="2432595"/>
            <a:ext cx="2070204" cy="18545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7" y="2112338"/>
            <a:ext cx="3097598" cy="30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6" y="1599131"/>
            <a:ext cx="589363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pen the book, please!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5" y="4525772"/>
            <a:ext cx="589363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Close the book, please!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6" y="3056740"/>
            <a:ext cx="589363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Sit down, please!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66" y="155439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34" y="4560514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19" y="2392278"/>
            <a:ext cx="2070204" cy="18545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3" y="2392278"/>
            <a:ext cx="4039884" cy="2728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74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May I go out?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May I sit down?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alt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May I come in?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15" y="1533102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15" y="311582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2006" y="3970972"/>
            <a:ext cx="2070204" cy="18545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26" y="1997838"/>
            <a:ext cx="3787150" cy="333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675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" y="0"/>
            <a:ext cx="12192000" cy="6858000"/>
          </a:xfrm>
          <a:prstGeom prst="rect">
            <a:avLst/>
          </a:prstGeom>
        </p:spPr>
      </p:pic>
      <p:sp>
        <p:nvSpPr>
          <p:cNvPr id="2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May I sit down?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Yes, it is.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No, you can’t.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Yes, you can.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79" y="16228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62" y="4481035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9294" y="2371367"/>
            <a:ext cx="2070204" cy="18545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6" y="2232005"/>
            <a:ext cx="4539895" cy="2767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455" y="4123540"/>
            <a:ext cx="1738895" cy="191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May I open the book?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Yes, you can.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No, it isn’t.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No, you can’t.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38" y="4625826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28" y="305736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841" y="1056820"/>
            <a:ext cx="2070204" cy="1854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24" y="2209800"/>
            <a:ext cx="3193254" cy="2775313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4439" y="4612529"/>
            <a:ext cx="1760277" cy="13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May I ___________?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come in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speak Vietnamese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 out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51" y="1558326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90" y="2946871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3972403"/>
            <a:ext cx="2070204" cy="1854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86" y="2203334"/>
            <a:ext cx="3807528" cy="33091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May I ___________?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come in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open the book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C. </a:t>
            </a: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speak Vietnamese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85" y="1604940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85" y="30566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8198" y="3972403"/>
            <a:ext cx="2070204" cy="1854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24" y="2260591"/>
            <a:ext cx="4396471" cy="28887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2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22118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71" y="1905000"/>
            <a:ext cx="2434538" cy="211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1" y="1752600"/>
            <a:ext cx="2391386" cy="226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17" y="1905000"/>
            <a:ext cx="2434538" cy="211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87" y="1905000"/>
            <a:ext cx="2434538" cy="2115900"/>
          </a:xfrm>
          <a:prstGeom prst="rect">
            <a:avLst/>
          </a:prstGeom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280409" y="3426716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7996228" y="339823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0799198" y="339172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466518" y="3442728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7976643" y="346170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>
            <a:off x="2469950" y="3540967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5253516" y="349669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10799198" y="3498706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744843" y="4073819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4426404" y="4073819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367595" y="4073819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149003" y="4073819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9" end="2077.2539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44" y="5709982"/>
            <a:ext cx="828751" cy="828751"/>
          </a:xfrm>
          <a:prstGeom prst="rect">
            <a:avLst/>
          </a:prstGeom>
        </p:spPr>
      </p:pic>
      <p:pic>
        <p:nvPicPr>
          <p:cNvPr id="25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7" end="32362.2539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94" y="4925146"/>
            <a:ext cx="828751" cy="740921"/>
          </a:xfrm>
          <a:prstGeom prst="rect">
            <a:avLst/>
          </a:prstGeom>
        </p:spPr>
      </p:pic>
      <p:pic>
        <p:nvPicPr>
          <p:cNvPr id="26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84" end="21820.2539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93" y="4936089"/>
            <a:ext cx="828751" cy="750030"/>
          </a:xfrm>
          <a:prstGeom prst="rect">
            <a:avLst/>
          </a:prstGeom>
        </p:spPr>
      </p:pic>
      <p:pic>
        <p:nvPicPr>
          <p:cNvPr id="27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1" end="11751.2539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80" y="4931764"/>
            <a:ext cx="828751" cy="758681"/>
          </a:xfrm>
          <a:prstGeom prst="rect">
            <a:avLst/>
          </a:prstGeom>
        </p:spPr>
      </p:pic>
      <p:pic>
        <p:nvPicPr>
          <p:cNvPr id="34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43" end="2077.2539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52" y="4931426"/>
            <a:ext cx="828751" cy="8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3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3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4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50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1" t="32272" r="6666" b="33283"/>
          <a:stretch/>
        </p:blipFill>
        <p:spPr>
          <a:xfrm>
            <a:off x="10866153" y="2895828"/>
            <a:ext cx="1019305" cy="76853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62075" y="478379"/>
            <a:ext cx="1516270" cy="1384918"/>
            <a:chOff x="862075" y="478379"/>
            <a:chExt cx="1516270" cy="1384918"/>
          </a:xfrm>
        </p:grpSpPr>
        <p:pic>
          <p:nvPicPr>
            <p:cNvPr id="25" name="Picture 1" descr="Cartoon yellow umbrella flat style icon isolated Vector Image | Yellow  umbrella, Umbrella, Cute umbrellas">
              <a:hlinkClick r:id="rId11" action="ppaction://hlinksldjump"/>
              <a:extLst>
                <a:ext uri="{FF2B5EF4-FFF2-40B4-BE49-F238E27FC236}">
                  <a16:creationId xmlns:a16="http://schemas.microsoft.com/office/drawing/2014/main" id="{CE0976B1-A8FF-48B8-8E93-B7F96EB867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" b="15324"/>
            <a:stretch/>
          </p:blipFill>
          <p:spPr bwMode="auto">
            <a:xfrm>
              <a:off x="862075" y="478379"/>
              <a:ext cx="1516270" cy="1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Bùi Liễu"/>
            <p:cNvSpPr txBox="1">
              <a:spLocks/>
            </p:cNvSpPr>
            <p:nvPr/>
          </p:nvSpPr>
          <p:spPr>
            <a:xfrm>
              <a:off x="1405534" y="652330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96473" y="1872426"/>
            <a:ext cx="1516270" cy="1384918"/>
            <a:chOff x="850281" y="2031621"/>
            <a:chExt cx="1516270" cy="1384918"/>
          </a:xfrm>
        </p:grpSpPr>
        <p:pic>
          <p:nvPicPr>
            <p:cNvPr id="31" name="Picture 3" descr="Cartoon yellow umbrella flat style icon isolated Vector Image | Yellow  umbrella, Umbrella, Cute umbrellas">
              <a:hlinkClick r:id="rId13" action="ppaction://hlinksldjump"/>
              <a:extLst>
                <a:ext uri="{FF2B5EF4-FFF2-40B4-BE49-F238E27FC236}">
                  <a16:creationId xmlns:a16="http://schemas.microsoft.com/office/drawing/2014/main" id="{9D34A7A7-AD39-47BF-80EC-5150534B7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" b="15324"/>
            <a:stretch/>
          </p:blipFill>
          <p:spPr bwMode="auto">
            <a:xfrm>
              <a:off x="850281" y="2031621"/>
              <a:ext cx="1516270" cy="1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Bùi Liễu"/>
            <p:cNvSpPr txBox="1">
              <a:spLocks/>
            </p:cNvSpPr>
            <p:nvPr/>
          </p:nvSpPr>
          <p:spPr>
            <a:xfrm>
              <a:off x="1417012" y="2154386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38732" y="3284181"/>
            <a:ext cx="1516270" cy="1384918"/>
            <a:chOff x="807191" y="3508644"/>
            <a:chExt cx="1516270" cy="1384918"/>
          </a:xfrm>
        </p:grpSpPr>
        <p:pic>
          <p:nvPicPr>
            <p:cNvPr id="27" name="Picture 5" descr="Cartoon yellow umbrella flat style icon isolated Vector Image | Yellow  umbrella, Umbrella, Cute umbrellas">
              <a:hlinkClick r:id="rId15" action="ppaction://hlinksldjump"/>
              <a:extLst>
                <a:ext uri="{FF2B5EF4-FFF2-40B4-BE49-F238E27FC236}">
                  <a16:creationId xmlns:a16="http://schemas.microsoft.com/office/drawing/2014/main" id="{28234776-B21D-434B-8B08-2A2A2F129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" b="15324"/>
            <a:stretch/>
          </p:blipFill>
          <p:spPr bwMode="auto">
            <a:xfrm>
              <a:off x="807191" y="3508644"/>
              <a:ext cx="1516270" cy="1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Bùi Liễu"/>
            <p:cNvSpPr txBox="1">
              <a:spLocks/>
            </p:cNvSpPr>
            <p:nvPr/>
          </p:nvSpPr>
          <p:spPr>
            <a:xfrm>
              <a:off x="1374753" y="3632273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3535" y="4717399"/>
            <a:ext cx="1516270" cy="1384918"/>
            <a:chOff x="829903" y="5019521"/>
            <a:chExt cx="1516270" cy="1384918"/>
          </a:xfrm>
        </p:grpSpPr>
        <p:pic>
          <p:nvPicPr>
            <p:cNvPr id="30" name="Picture 7" descr="Cartoon yellow umbrella flat style icon isolated Vector Image | Yellow  umbrella, Umbrella, Cute umbrellas">
              <a:hlinkClick r:id="rId17" action="ppaction://hlinksldjump"/>
              <a:extLst>
                <a:ext uri="{FF2B5EF4-FFF2-40B4-BE49-F238E27FC236}">
                  <a16:creationId xmlns:a16="http://schemas.microsoft.com/office/drawing/2014/main" id="{9DCE32B2-E7C1-4AE6-B240-7CC6ECFEA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EC32D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" b="15324"/>
            <a:stretch/>
          </p:blipFill>
          <p:spPr bwMode="auto">
            <a:xfrm>
              <a:off x="829903" y="5019521"/>
              <a:ext cx="1516270" cy="1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Bùi Liễu"/>
            <p:cNvSpPr txBox="1">
              <a:spLocks/>
            </p:cNvSpPr>
            <p:nvPr/>
          </p:nvSpPr>
          <p:spPr>
            <a:xfrm>
              <a:off x="1410719" y="5160310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38530" y="419432"/>
            <a:ext cx="1516270" cy="1384918"/>
            <a:chOff x="3038530" y="419432"/>
            <a:chExt cx="1516270" cy="1384918"/>
          </a:xfrm>
        </p:grpSpPr>
        <p:pic>
          <p:nvPicPr>
            <p:cNvPr id="26" name="Picture 2" descr="Cartoon yellow umbrella flat style icon isolated Vector Image | Yellow  umbrella, Umbrella, Cute umbrellas">
              <a:hlinkClick r:id="rId18" action="ppaction://hlinksldjump"/>
              <a:extLst>
                <a:ext uri="{FF2B5EF4-FFF2-40B4-BE49-F238E27FC236}">
                  <a16:creationId xmlns:a16="http://schemas.microsoft.com/office/drawing/2014/main" id="{B1F0652A-9B4C-4565-B34D-A36D7E142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" b="15324"/>
            <a:stretch/>
          </p:blipFill>
          <p:spPr bwMode="auto">
            <a:xfrm>
              <a:off x="3038530" y="419432"/>
              <a:ext cx="1516270" cy="1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Bùi Liễu"/>
            <p:cNvSpPr txBox="1">
              <a:spLocks/>
            </p:cNvSpPr>
            <p:nvPr/>
          </p:nvSpPr>
          <p:spPr>
            <a:xfrm>
              <a:off x="3613888" y="540738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3414" y="1814668"/>
            <a:ext cx="1516270" cy="1384918"/>
            <a:chOff x="3038530" y="1986124"/>
            <a:chExt cx="1516270" cy="1384918"/>
          </a:xfrm>
        </p:grpSpPr>
        <p:pic>
          <p:nvPicPr>
            <p:cNvPr id="32" name="Picture 4" descr="Cartoon yellow umbrella flat style icon isolated Vector Image | Yellow  umbrella, Umbrella, Cute umbrellas">
              <a:hlinkClick r:id="rId20" action="ppaction://hlinksldjump"/>
              <a:extLst>
                <a:ext uri="{FF2B5EF4-FFF2-40B4-BE49-F238E27FC236}">
                  <a16:creationId xmlns:a16="http://schemas.microsoft.com/office/drawing/2014/main" id="{39A05AC0-6B6E-4145-AAFF-9E754642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" b="15324"/>
            <a:stretch/>
          </p:blipFill>
          <p:spPr bwMode="auto">
            <a:xfrm>
              <a:off x="3038530" y="1986124"/>
              <a:ext cx="1516270" cy="1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Bùi Liễu"/>
            <p:cNvSpPr txBox="1">
              <a:spLocks/>
            </p:cNvSpPr>
            <p:nvPr/>
          </p:nvSpPr>
          <p:spPr>
            <a:xfrm>
              <a:off x="3600463" y="2161565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58901" y="3372796"/>
            <a:ext cx="1516270" cy="1384918"/>
            <a:chOff x="3033087" y="3552447"/>
            <a:chExt cx="1516270" cy="1384918"/>
          </a:xfrm>
        </p:grpSpPr>
        <p:pic>
          <p:nvPicPr>
            <p:cNvPr id="29" name="Picture 6" descr="Cartoon yellow umbrella flat style icon isolated Vector Image | Yellow  umbrella, Umbrella, Cute umbrellas">
              <a:hlinkClick r:id="rId21" action="ppaction://hlinksldjump"/>
              <a:extLst>
                <a:ext uri="{FF2B5EF4-FFF2-40B4-BE49-F238E27FC236}">
                  <a16:creationId xmlns:a16="http://schemas.microsoft.com/office/drawing/2014/main" id="{23D33741-3FA3-48FC-86CD-610B5144B0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" b="15324"/>
            <a:stretch/>
          </p:blipFill>
          <p:spPr bwMode="auto">
            <a:xfrm>
              <a:off x="3033087" y="3552447"/>
              <a:ext cx="1516270" cy="1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Bùi Liễu"/>
            <p:cNvSpPr txBox="1">
              <a:spLocks/>
            </p:cNvSpPr>
            <p:nvPr/>
          </p:nvSpPr>
          <p:spPr>
            <a:xfrm>
              <a:off x="3613888" y="3724590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77832" y="4788381"/>
            <a:ext cx="1478408" cy="1608132"/>
            <a:chOff x="3090805" y="5071726"/>
            <a:chExt cx="1478408" cy="1608132"/>
          </a:xfrm>
        </p:grpSpPr>
        <p:pic>
          <p:nvPicPr>
            <p:cNvPr id="28" name="Picture 8">
              <a:hlinkClick r:id="rId22" action="ppaction://hlinksldjump"/>
              <a:extLst>
                <a:ext uri="{FF2B5EF4-FFF2-40B4-BE49-F238E27FC236}">
                  <a16:creationId xmlns:a16="http://schemas.microsoft.com/office/drawing/2014/main" id="{AF2119B2-65A3-4E31-9AEF-CDBD9ADE52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04" b="31543"/>
            <a:stretch/>
          </p:blipFill>
          <p:spPr bwMode="auto">
            <a:xfrm>
              <a:off x="3090805" y="5071726"/>
              <a:ext cx="1478408" cy="160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Bùi Liễu"/>
            <p:cNvSpPr txBox="1">
              <a:spLocks/>
            </p:cNvSpPr>
            <p:nvPr/>
          </p:nvSpPr>
          <p:spPr>
            <a:xfrm>
              <a:off x="3654723" y="5259192"/>
              <a:ext cx="467326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Bùi Liễu"/>
          <p:cNvSpPr txBox="1">
            <a:spLocks/>
          </p:cNvSpPr>
          <p:nvPr/>
        </p:nvSpPr>
        <p:spPr>
          <a:xfrm>
            <a:off x="8875188" y="5682975"/>
            <a:ext cx="307360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in the wheel to spin.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0441" y="6132984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smtClean="0"/>
              <a:t>Chia lớp thành 2 đội.Nhấn vào vòng quay để quay lấy điểm. Sau đó, hs </a:t>
            </a:r>
            <a:r>
              <a:rPr lang="en-GB" sz="1100"/>
              <a:t>chọn cây dù mình thích, đi đến câu hỏi, trả lời, sau </a:t>
            </a:r>
            <a:r>
              <a:rPr lang="en-GB" sz="1100" smtClean="0"/>
              <a:t>đó nhấn “back” để </a:t>
            </a:r>
            <a:r>
              <a:rPr lang="en-GB" sz="1100"/>
              <a:t>quay lại vòng quay để nhận điểm</a:t>
            </a:r>
            <a:r>
              <a:rPr lang="en-GB" sz="1100" smtClean="0"/>
              <a:t>. Cô giáo gõ điểm vào ô điểm bên trên.</a:t>
            </a:r>
            <a:endParaRPr lang="en-US" sz="11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38" name="TextBox1" r:id="rId2" imgW="609480" imgH="419040"/>
        </mc:Choice>
        <mc:Fallback>
          <p:control name="TextBox1" r:id="rId2" imgW="609480" imgH="41904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9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475889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7" y="3962400"/>
            <a:ext cx="10892665" cy="2432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45408"/>
            <a:ext cx="10363200" cy="27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7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19200" y="517652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971800" y="5041910"/>
            <a:ext cx="7391400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May I speak Vietnamese?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550069" y="5837408"/>
            <a:ext cx="4528153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Yes, you _____.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25" y="1321746"/>
            <a:ext cx="7086600" cy="3404158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617480" y="5632409"/>
            <a:ext cx="17874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36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19200" y="517652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92606"/>
            <a:ext cx="7173689" cy="3854756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52800" y="5100702"/>
            <a:ext cx="5089632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May I come in?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947859" y="5800189"/>
            <a:ext cx="4528153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_____,  you can.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754616" y="5595190"/>
            <a:ext cx="11430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3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19200" y="517652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48205"/>
            <a:ext cx="8162956" cy="4306114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276600" y="5071957"/>
            <a:ext cx="5089632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May I _______?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867784" y="5800189"/>
            <a:ext cx="5123816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_______,  you can’t.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821416" y="4895704"/>
            <a:ext cx="17874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454462" y="5595191"/>
            <a:ext cx="17874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4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276600" y="5071957"/>
            <a:ext cx="5089632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4.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May I ________?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867784" y="5800189"/>
            <a:ext cx="5123816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Yes, you _____.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19200" y="517652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613258" y="4866958"/>
            <a:ext cx="2270232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down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67" y="1145123"/>
            <a:ext cx="6756850" cy="3564366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096000" y="5605777"/>
            <a:ext cx="17874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7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25285" y="423052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273608" y="1340438"/>
            <a:ext cx="5737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6600"/>
                </a:solidFill>
              </a:rPr>
              <a:t>May I come in and sit down?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4876800" y="2370700"/>
            <a:ext cx="3966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Hello, hello, Ms Hoa.</a:t>
            </a:r>
            <a:endParaRPr lang="en-US" sz="3200" dirty="0"/>
          </a:p>
        </p:txBody>
      </p:sp>
      <p:sp>
        <p:nvSpPr>
          <p:cNvPr id="14" name="Bùi Liễu  0968142780"/>
          <p:cNvSpPr/>
          <p:nvPr/>
        </p:nvSpPr>
        <p:spPr>
          <a:xfrm>
            <a:off x="4876800" y="2956534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May I come in and sit down?</a:t>
            </a:r>
            <a:endParaRPr lang="en-US" sz="3200" dirty="0"/>
          </a:p>
        </p:txBody>
      </p:sp>
      <p:sp>
        <p:nvSpPr>
          <p:cNvPr id="15" name="Bùi Liễu  0968142780"/>
          <p:cNvSpPr/>
          <p:nvPr/>
        </p:nvSpPr>
        <p:spPr>
          <a:xfrm>
            <a:off x="7055113" y="3604191"/>
            <a:ext cx="2630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Yes</a:t>
            </a:r>
            <a:r>
              <a:rPr lang="vi-VN" sz="3200" dirty="0">
                <a:solidFill>
                  <a:srgbClr val="000000"/>
                </a:solidFill>
              </a:rPr>
              <a:t>, you can.</a:t>
            </a:r>
            <a:endParaRPr lang="en-US" sz="3200" dirty="0"/>
          </a:p>
        </p:txBody>
      </p:sp>
      <p:sp>
        <p:nvSpPr>
          <p:cNvPr id="16" name="Bùi Liễu  0968142780"/>
          <p:cNvSpPr/>
          <p:nvPr/>
        </p:nvSpPr>
        <p:spPr>
          <a:xfrm>
            <a:off x="4876800" y="4279183"/>
            <a:ext cx="5415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Come in, sit down and study.</a:t>
            </a:r>
            <a:endParaRPr lang="en-US" sz="3200" dirty="0"/>
          </a:p>
        </p:txBody>
      </p:sp>
      <p:sp>
        <p:nvSpPr>
          <p:cNvPr id="17" name="Bùi Liễu  0968142780"/>
          <p:cNvSpPr/>
          <p:nvPr/>
        </p:nvSpPr>
        <p:spPr>
          <a:xfrm>
            <a:off x="4876800" y="4926841"/>
            <a:ext cx="61718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Open your book and read aloud: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en-US" sz="3200" dirty="0"/>
          </a:p>
        </p:txBody>
      </p:sp>
      <p:sp>
        <p:nvSpPr>
          <p:cNvPr id="18" name="Bùi Liễu  0968142780"/>
          <p:cNvSpPr/>
          <p:nvPr/>
        </p:nvSpPr>
        <p:spPr>
          <a:xfrm>
            <a:off x="4876800" y="5590437"/>
            <a:ext cx="2457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</a:rPr>
              <a:t>A B C D E F G!</a:t>
            </a:r>
            <a:endParaRPr lang="en-US" sz="3200" dirty="0"/>
          </a:p>
        </p:txBody>
      </p:sp>
      <p:pic>
        <p:nvPicPr>
          <p:cNvPr id="2" name="Bùi Liễu  096814278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1428"/>
            <a:ext cx="3870723" cy="34054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5616" y="3604191"/>
            <a:ext cx="244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hello. </a:t>
            </a:r>
            <a:endParaRPr lang="vi-VN" sz="3200"/>
          </a:p>
        </p:txBody>
      </p:sp>
      <p:pic>
        <p:nvPicPr>
          <p:cNvPr id="7" name="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6"/>
                  <p14:bmkLst>
                    <p14:bmk name="Bookmark 1" time="18316.009"/>
                    <p14:bmk name="Bookmark 2" time="22926.009"/>
                    <p14:bmk name="Bookmark 3" time="27311.9049"/>
                    <p14:bmk name="Bookmark 4" time="30066.009"/>
                    <p14:bmk name="Bookmark 5" time="31896.009"/>
                    <p14:bmk name="Bookmark 6" time="36896.009"/>
                    <p14:bmk name="Bookmark 7" time="41396.009"/>
                  </p14:bmkLst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17" y="518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25285" y="423052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693683" y="1322353"/>
            <a:ext cx="5737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6600"/>
                </a:solidFill>
              </a:rPr>
              <a:t>May I come in and sit down?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4876800" y="2370700"/>
            <a:ext cx="3966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Hello, hello, Ms Hoa.</a:t>
            </a:r>
            <a:endParaRPr lang="en-US" sz="3200" dirty="0"/>
          </a:p>
        </p:txBody>
      </p:sp>
      <p:sp>
        <p:nvSpPr>
          <p:cNvPr id="14" name="Bùi Liễu  0968142780"/>
          <p:cNvSpPr/>
          <p:nvPr/>
        </p:nvSpPr>
        <p:spPr>
          <a:xfrm>
            <a:off x="4876800" y="2956534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May I come in and sit down?</a:t>
            </a:r>
            <a:endParaRPr lang="en-US" sz="3200" dirty="0"/>
          </a:p>
        </p:txBody>
      </p:sp>
      <p:sp>
        <p:nvSpPr>
          <p:cNvPr id="15" name="Bùi Liễu  0968142780"/>
          <p:cNvSpPr/>
          <p:nvPr/>
        </p:nvSpPr>
        <p:spPr>
          <a:xfrm>
            <a:off x="7142342" y="3604190"/>
            <a:ext cx="2630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Yes</a:t>
            </a:r>
            <a:r>
              <a:rPr lang="vi-VN" sz="3200" dirty="0">
                <a:solidFill>
                  <a:srgbClr val="000000"/>
                </a:solidFill>
              </a:rPr>
              <a:t>, you can.</a:t>
            </a:r>
            <a:endParaRPr lang="en-US" sz="3200" dirty="0"/>
          </a:p>
        </p:txBody>
      </p:sp>
      <p:sp>
        <p:nvSpPr>
          <p:cNvPr id="16" name="Bùi Liễu  0968142780"/>
          <p:cNvSpPr/>
          <p:nvPr/>
        </p:nvSpPr>
        <p:spPr>
          <a:xfrm>
            <a:off x="4876800" y="4279183"/>
            <a:ext cx="5415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Come in, sit down and study.</a:t>
            </a:r>
            <a:endParaRPr lang="en-US" sz="3200" dirty="0"/>
          </a:p>
        </p:txBody>
      </p:sp>
      <p:sp>
        <p:nvSpPr>
          <p:cNvPr id="17" name="Bùi Liễu  0968142780"/>
          <p:cNvSpPr/>
          <p:nvPr/>
        </p:nvSpPr>
        <p:spPr>
          <a:xfrm>
            <a:off x="4876800" y="4926841"/>
            <a:ext cx="61718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Open your book and read aloud: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en-US" sz="3200" dirty="0"/>
          </a:p>
        </p:txBody>
      </p:sp>
      <p:sp>
        <p:nvSpPr>
          <p:cNvPr id="18" name="Bùi Liễu  0968142780"/>
          <p:cNvSpPr/>
          <p:nvPr/>
        </p:nvSpPr>
        <p:spPr>
          <a:xfrm>
            <a:off x="4876800" y="5590437"/>
            <a:ext cx="2457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</a:rPr>
              <a:t>A B C D E F G!</a:t>
            </a:r>
            <a:endParaRPr lang="en-US" sz="3200" dirty="0"/>
          </a:p>
        </p:txBody>
      </p:sp>
      <p:pic>
        <p:nvPicPr>
          <p:cNvPr id="2" name="Bùi Liễu  096814278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1428"/>
            <a:ext cx="3870723" cy="3405462"/>
          </a:xfrm>
          <a:prstGeom prst="rect">
            <a:avLst/>
          </a:prstGeom>
        </p:spPr>
      </p:pic>
      <p:sp>
        <p:nvSpPr>
          <p:cNvPr id="19" name="Bùi Liễu  0968142780"/>
          <p:cNvSpPr/>
          <p:nvPr/>
        </p:nvSpPr>
        <p:spPr>
          <a:xfrm>
            <a:off x="4894432" y="3604191"/>
            <a:ext cx="244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Hello, hello</a:t>
            </a:r>
            <a:r>
              <a:rPr lang="vi-VN" sz="3200">
                <a:solidFill>
                  <a:srgbClr val="000000"/>
                </a:solidFill>
              </a:rPr>
              <a:t>. </a:t>
            </a:r>
            <a:endParaRPr lang="en-US" sz="3200" dirty="0"/>
          </a:p>
        </p:txBody>
      </p:sp>
      <p:pic>
        <p:nvPicPr>
          <p:cNvPr id="7" name="TA3_U7_Track 73_May I come in and sit down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00"/>
                    <p14:bmk name="Bookmark 2" time="8640"/>
                    <p14:bmk name="Bookmark 3" time="13010"/>
                    <p14:bmk name="Bookmark 4" time="15460"/>
                    <p14:bmk name="Bookmark 5" time="17660"/>
                    <p14:bmk name="Bookmark 6" time="22600"/>
                    <p14:bmk name="Bookmark 7" time="27100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43" y="423052"/>
            <a:ext cx="1279548" cy="12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0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64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64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24384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512487" y="4154823"/>
            <a:ext cx="417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Vietnamese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792906"/>
            <a:ext cx="3048000" cy="2279832"/>
          </a:xfrm>
          <a:prstGeom prst="rect">
            <a:avLst/>
          </a:prstGeom>
        </p:spPr>
      </p:pic>
      <p:sp>
        <p:nvSpPr>
          <p:cNvPr id="9" name="Bùi Liễu  0968142780"/>
          <p:cNvSpPr/>
          <p:nvPr/>
        </p:nvSpPr>
        <p:spPr>
          <a:xfrm>
            <a:off x="1676013" y="4154823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1" y="1792906"/>
            <a:ext cx="3426554" cy="2279832"/>
          </a:xfrm>
          <a:prstGeom prst="rect">
            <a:avLst/>
          </a:prstGeom>
        </p:spPr>
      </p:pic>
      <p:pic>
        <p:nvPicPr>
          <p:cNvPr id="11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9.3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11" y="3608807"/>
            <a:ext cx="609600" cy="609600"/>
          </a:xfrm>
          <a:prstGeom prst="rect">
            <a:avLst/>
          </a:prstGeom>
        </p:spPr>
      </p:pic>
      <p:pic>
        <p:nvPicPr>
          <p:cNvPr id="15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9" end="76.3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580393"/>
            <a:ext cx="609600" cy="609600"/>
          </a:xfrm>
          <a:prstGeom prst="rect">
            <a:avLst/>
          </a:prstGeom>
        </p:spPr>
      </p:pic>
      <p:sp>
        <p:nvSpPr>
          <p:cNvPr id="17" name="Bùi Liễu  0968142780"/>
          <p:cNvSpPr/>
          <p:nvPr/>
        </p:nvSpPr>
        <p:spPr>
          <a:xfrm>
            <a:off x="5139564" y="4154823"/>
            <a:ext cx="1928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" t="21941" r="13081" b="4836"/>
          <a:stretch/>
        </p:blipFill>
        <p:spPr>
          <a:xfrm>
            <a:off x="4664825" y="1798592"/>
            <a:ext cx="3101541" cy="2274145"/>
          </a:xfrm>
          <a:prstGeom prst="rect">
            <a:avLst/>
          </a:prstGeom>
        </p:spPr>
      </p:pic>
      <p:pic>
        <p:nvPicPr>
          <p:cNvPr id="19" name="come in - Sao ché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64" y="3545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7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9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524000" y="570765"/>
            <a:ext cx="2910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3167AD1-D4F3-401F-B329-0BA602F8E782}"/>
              </a:ext>
            </a:extLst>
          </p:cNvPr>
          <p:cNvSpPr txBox="1"/>
          <p:nvPr/>
        </p:nvSpPr>
        <p:spPr>
          <a:xfrm>
            <a:off x="2142943" y="2770949"/>
            <a:ext cx="6898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go out </a:t>
            </a: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đi ra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42943" y="1845535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come in</a:t>
            </a:r>
            <a:r>
              <a:rPr lang="en-US" sz="4000" smtClean="0"/>
              <a:t>: vào trong</a:t>
            </a:r>
            <a:endParaRPr lang="en-US" sz="4000"/>
          </a:p>
        </p:txBody>
      </p:sp>
      <p:pic>
        <p:nvPicPr>
          <p:cNvPr id="9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9.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34" y="3938173"/>
            <a:ext cx="609600" cy="609600"/>
          </a:xfrm>
          <a:prstGeom prst="rect">
            <a:avLst/>
          </a:prstGeom>
        </p:spPr>
      </p:pic>
      <p:pic>
        <p:nvPicPr>
          <p:cNvPr id="13" name="go out. speak Vietnam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9" end="76.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34" y="4953000"/>
            <a:ext cx="609600" cy="609600"/>
          </a:xfrm>
          <a:prstGeom prst="rect">
            <a:avLst/>
          </a:prstGeom>
        </p:spPr>
      </p:pic>
      <p:pic>
        <p:nvPicPr>
          <p:cNvPr id="18" name="come in - Sao ché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34" y="2827618"/>
            <a:ext cx="609600" cy="609600"/>
          </a:xfrm>
          <a:prstGeom prst="rect">
            <a:avLst/>
          </a:prstGeom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28736" y="3735141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speak Vietnamese </a:t>
            </a:r>
            <a:r>
              <a:rPr lang="en-US" sz="4000" smtClean="0"/>
              <a:t>: nói Tiếng Việt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5244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1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14174" y="354070"/>
            <a:ext cx="12818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7157" y="6099532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72017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3284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6528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32" y="3475608"/>
            <a:ext cx="2500640" cy="248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53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480143" y="110744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*Xin phép để làm việc gì.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19B3D6E2-AFF0-419F-85EA-B305C8317E0B}"/>
              </a:ext>
            </a:extLst>
          </p:cNvPr>
          <p:cNvSpPr/>
          <p:nvPr/>
        </p:nvSpPr>
        <p:spPr>
          <a:xfrm>
            <a:off x="1745215" y="2002876"/>
            <a:ext cx="5626306" cy="1564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I ____________?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7372688" y="2160234"/>
            <a:ext cx="1005840" cy="5895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7372688" y="2750854"/>
            <a:ext cx="1005840" cy="71035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177AC13-6144-49C5-8FE9-7CE26948DB51}"/>
              </a:ext>
            </a:extLst>
          </p:cNvPr>
          <p:cNvSpPr/>
          <p:nvPr/>
        </p:nvSpPr>
        <p:spPr>
          <a:xfrm>
            <a:off x="8378528" y="1864377"/>
            <a:ext cx="2975272" cy="589524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can.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F80B94A7-5166-4048-8098-2C60120A91D9}"/>
              </a:ext>
            </a:extLst>
          </p:cNvPr>
          <p:cNvSpPr/>
          <p:nvPr/>
        </p:nvSpPr>
        <p:spPr>
          <a:xfrm>
            <a:off x="8378528" y="3179150"/>
            <a:ext cx="3364824" cy="68505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you can’t.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id="{B00CEC44-5296-4CC3-B520-1E01F5202A56}"/>
              </a:ext>
            </a:extLst>
          </p:cNvPr>
          <p:cNvSpPr/>
          <p:nvPr/>
        </p:nvSpPr>
        <p:spPr>
          <a:xfrm>
            <a:off x="8345871" y="2490434"/>
            <a:ext cx="281432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(Ừ, em có thể.)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F8F793C6-DE92-4A74-B9C3-B5491EE8D748}"/>
              </a:ext>
            </a:extLst>
          </p:cNvPr>
          <p:cNvSpPr/>
          <p:nvPr/>
        </p:nvSpPr>
        <p:spPr>
          <a:xfrm>
            <a:off x="7910892" y="4148342"/>
            <a:ext cx="3910543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(Không, em không thể.)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24" y="1738072"/>
            <a:ext cx="587167" cy="5484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448" y="3329757"/>
            <a:ext cx="546262" cy="534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3723174"/>
            <a:ext cx="36728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(Em có thể _________ không ạ?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0" y="4589450"/>
            <a:ext cx="7924800" cy="187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Linh: 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I 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out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 Long: 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you can.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 0968142780"/>
          <p:cNvSpPr txBox="1"/>
          <p:nvPr/>
        </p:nvSpPr>
        <p:spPr>
          <a:xfrm>
            <a:off x="1512431" y="436699"/>
            <a:ext cx="2586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Structures</a:t>
            </a:r>
            <a:endParaRPr lang="en-US" sz="4400" b="1" dirty="0">
              <a:solidFill>
                <a:schemeClr val="accent4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5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4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1" y="53340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6035" y="6109155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" y="3403602"/>
            <a:ext cx="2627264" cy="2610342"/>
          </a:xfrm>
          <a:prstGeom prst="rect">
            <a:avLst/>
          </a:prstGeom>
        </p:spPr>
      </p:pic>
      <p:pic>
        <p:nvPicPr>
          <p:cNvPr id="17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9310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61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326854" y="610296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" y="3755989"/>
            <a:ext cx="2274445" cy="2270765"/>
          </a:xfrm>
          <a:prstGeom prst="rect">
            <a:avLst/>
          </a:prstGeom>
        </p:spPr>
      </p:pic>
      <p:pic>
        <p:nvPicPr>
          <p:cNvPr id="18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9310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75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6035" y="6113025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" y="-115437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3" y="3497802"/>
            <a:ext cx="2520634" cy="2508458"/>
          </a:xfrm>
          <a:prstGeom prst="rect">
            <a:avLst/>
          </a:prstGeom>
        </p:spPr>
      </p:pic>
      <p:pic>
        <p:nvPicPr>
          <p:cNvPr id="1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9310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84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140893" y="609832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5" y="3978485"/>
            <a:ext cx="2026912" cy="2013857"/>
          </a:xfrm>
          <a:prstGeom prst="rect">
            <a:avLst/>
          </a:prstGeom>
        </p:spPr>
      </p:pic>
      <p:pic>
        <p:nvPicPr>
          <p:cNvPr id="1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5793109"/>
            <a:ext cx="1515291" cy="6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74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1198</Words>
  <Application>Microsoft Office PowerPoint</Application>
  <PresentationFormat>Widescreen</PresentationFormat>
  <Paragraphs>324</Paragraphs>
  <Slides>52</Slides>
  <Notes>25</Notes>
  <HiddenSlides>0</HiddenSlides>
  <MMClips>25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Arial</vt:lpstr>
      <vt:lpstr>Arial Black</vt:lpstr>
      <vt:lpstr>Berlin Sans FB Demi</vt:lpstr>
      <vt:lpstr>Calibri</vt:lpstr>
      <vt:lpstr>Castellar</vt:lpstr>
      <vt:lpstr>Century Gothic</vt:lpstr>
      <vt:lpstr>Comic Sans MS</vt:lpstr>
      <vt:lpstr>Cooper Black</vt:lpstr>
      <vt:lpstr>Forte</vt:lpstr>
      <vt:lpstr>Fredoka One</vt:lpstr>
      <vt:lpstr>Georgia</vt:lpstr>
      <vt:lpstr>굴림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379</cp:revision>
  <dcterms:created xsi:type="dcterms:W3CDTF">2006-08-16T00:00:00Z</dcterms:created>
  <dcterms:modified xsi:type="dcterms:W3CDTF">2023-11-22T03:26:20Z</dcterms:modified>
</cp:coreProperties>
</file>