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ppt/media/audio5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464" r:id="rId2"/>
    <p:sldId id="316" r:id="rId3"/>
    <p:sldId id="623" r:id="rId4"/>
    <p:sldId id="624" r:id="rId5"/>
    <p:sldId id="625" r:id="rId6"/>
    <p:sldId id="626" r:id="rId7"/>
    <p:sldId id="627" r:id="rId8"/>
    <p:sldId id="628" r:id="rId9"/>
    <p:sldId id="629" r:id="rId10"/>
    <p:sldId id="630" r:id="rId11"/>
    <p:sldId id="631" r:id="rId12"/>
    <p:sldId id="875" r:id="rId13"/>
    <p:sldId id="508" r:id="rId14"/>
    <p:sldId id="338" r:id="rId15"/>
    <p:sldId id="454" r:id="rId16"/>
    <p:sldId id="290" r:id="rId17"/>
    <p:sldId id="455" r:id="rId18"/>
    <p:sldId id="632" r:id="rId19"/>
    <p:sldId id="654" r:id="rId20"/>
    <p:sldId id="655" r:id="rId21"/>
    <p:sldId id="656" r:id="rId22"/>
    <p:sldId id="657" r:id="rId23"/>
    <p:sldId id="658" r:id="rId24"/>
    <p:sldId id="659" r:id="rId25"/>
    <p:sldId id="660" r:id="rId26"/>
    <p:sldId id="661" r:id="rId27"/>
    <p:sldId id="662" r:id="rId28"/>
    <p:sldId id="663" r:id="rId29"/>
    <p:sldId id="664" r:id="rId30"/>
    <p:sldId id="883" r:id="rId31"/>
    <p:sldId id="610" r:id="rId32"/>
    <p:sldId id="611" r:id="rId33"/>
  </p:sldIdLst>
  <p:sldSz cx="9144000" cy="5143500" type="screen16x9"/>
  <p:notesSz cx="9144000" cy="6858000"/>
  <p:embeddedFontLst>
    <p:embeddedFont>
      <p:font typeface="Arial Black" panose="020B0A04020102020204" pitchFamily="34" charset="0"/>
      <p:bold r:id="rId35"/>
    </p:embeddedFont>
    <p:embeddedFont>
      <p:font typeface="Berlin Sans FB" panose="020E0602020502020306" pitchFamily="34" charset="0"/>
      <p:regular r:id="rId36"/>
      <p:bold r:id="rId37"/>
    </p:embeddedFont>
    <p:embeddedFont>
      <p:font typeface="Berlin Sans FB Demi" panose="020E0802020502020306" pitchFamily="34" charset="0"/>
      <p:bold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Cooper Black" panose="0208090404030B020404" pitchFamily="18" charset="0"/>
      <p:regular r:id="rId43"/>
    </p:embeddedFont>
    <p:embeddedFont>
      <p:font typeface="微软雅黑 Light" panose="020B0502040204020203" pitchFamily="34" charset="-12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EE094"/>
    <a:srgbClr val="FFF2DA"/>
    <a:srgbClr val="FFEAA7"/>
    <a:srgbClr val="F5750B"/>
    <a:srgbClr val="F67E1A"/>
    <a:srgbClr val="F6862A"/>
    <a:srgbClr val="F8B67F"/>
    <a:srgbClr val="0070C0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88273" autoAdjust="0"/>
  </p:normalViewPr>
  <p:slideViewPr>
    <p:cSldViewPr>
      <p:cViewPr varScale="1">
        <p:scale>
          <a:sx n="97" d="100"/>
          <a:sy n="97" d="100"/>
        </p:scale>
        <p:origin x="869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12/12/2024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062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6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81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1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7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9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25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62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0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89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84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29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59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3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202A6-59BC-8A57-904E-BD180B7FD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F0EA0-DDB2-AF14-939C-F2BBDF15F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4E01F-A487-53D4-DA24-E0FCB9643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E2DE0-EC0D-E929-6E6B-52B105B71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91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69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44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30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338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19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05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94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4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60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095D53-73DB-A223-7FFC-ED76A1FC9E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audio4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26.png"/><Relationship Id="rId5" Type="http://schemas.openxmlformats.org/officeDocument/2006/relationships/image" Target="../media/image5.emf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jp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7.png"/><Relationship Id="rId18" Type="http://schemas.openxmlformats.org/officeDocument/2006/relationships/slide" Target="slide26.xml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openxmlformats.org/officeDocument/2006/relationships/slide" Target="slide23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openxmlformats.org/officeDocument/2006/relationships/slide" Target="slide25.xml"/><Relationship Id="rId20" Type="http://schemas.openxmlformats.org/officeDocument/2006/relationships/slide" Target="slide27.xml"/><Relationship Id="rId29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slide" Target="slide20.xml"/><Relationship Id="rId11" Type="http://schemas.openxmlformats.org/officeDocument/2006/relationships/image" Target="../media/image46.png"/><Relationship Id="rId24" Type="http://schemas.openxmlformats.org/officeDocument/2006/relationships/image" Target="../media/image53.png"/><Relationship Id="rId32" Type="http://schemas.openxmlformats.org/officeDocument/2006/relationships/image" Target="../media/image8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slide" Target="slide22.xml"/><Relationship Id="rId19" Type="http://schemas.openxmlformats.org/officeDocument/2006/relationships/image" Target="../media/image50.png"/><Relationship Id="rId31" Type="http://schemas.openxmlformats.org/officeDocument/2006/relationships/image" Target="../media/image5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5.png"/><Relationship Id="rId14" Type="http://schemas.openxmlformats.org/officeDocument/2006/relationships/slide" Target="slide24.xml"/><Relationship Id="rId22" Type="http://schemas.openxmlformats.org/officeDocument/2006/relationships/slide" Target="slide28.xml"/><Relationship Id="rId27" Type="http://schemas.openxmlformats.org/officeDocument/2006/relationships/image" Target="../media/image56.png"/><Relationship Id="rId30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6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6.wav"/><Relationship Id="rId11" Type="http://schemas.openxmlformats.org/officeDocument/2006/relationships/image" Target="../media/image65.png"/><Relationship Id="rId5" Type="http://schemas.openxmlformats.org/officeDocument/2006/relationships/audio" Target="../media/audio2.wav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6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6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7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6.wav"/><Relationship Id="rId11" Type="http://schemas.openxmlformats.org/officeDocument/2006/relationships/image" Target="../media/image69.png"/><Relationship Id="rId5" Type="http://schemas.openxmlformats.org/officeDocument/2006/relationships/audio" Target="../media/audio2.wav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6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6.wav"/><Relationship Id="rId11" Type="http://schemas.openxmlformats.org/officeDocument/2006/relationships/image" Target="../media/image72.png"/><Relationship Id="rId5" Type="http://schemas.openxmlformats.org/officeDocument/2006/relationships/audio" Target="../media/audio2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132CA-4AFD-829E-B0BC-658B05FE9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71750"/>
            <a:ext cx="3016136" cy="20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024" y="925916"/>
            <a:ext cx="379697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A: 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B: ___________________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439447" y="1458031"/>
            <a:ext cx="3200399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/>
              <a:t>- </a:t>
            </a:r>
            <a:r>
              <a:rPr lang="en-US" sz="2400" b="1" dirty="0"/>
              <a:t>How often does she do yoga</a:t>
            </a:r>
            <a:r>
              <a:rPr lang="en-US" sz="2250" b="1" dirty="0"/>
              <a:t>?</a:t>
            </a:r>
          </a:p>
          <a:p>
            <a:pPr algn="ctr"/>
            <a:r>
              <a:rPr lang="en-US" sz="2250" b="1" dirty="0"/>
              <a:t>- Once a week.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692435" y="3587292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/>
              <a:t>Answer</a:t>
            </a:r>
            <a:endParaRPr lang="en-US" sz="21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00736-FFAA-5551-2DA1-FB8DC4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915" y="2202667"/>
            <a:ext cx="2301162" cy="15287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C4A03F56-40CC-9370-1715-ED27F5CE2100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B297DE0-6DC6-A30F-91EC-0BC05B569283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71DC69D-AD91-0E20-16BD-7A33806EABD2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86357" y="-616389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82716E-6 L 0.57483 0.805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64" grpId="0"/>
      <p:bldP spid="8" grpId="0" animBg="1"/>
      <p:bldP spid="5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70664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956887"/>
            <a:ext cx="362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A: ___________________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B: ___________________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464087" y="1511335"/>
            <a:ext cx="3200399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/>
              <a:t>- </a:t>
            </a:r>
            <a:r>
              <a:rPr lang="en-US" sz="2400" b="1" dirty="0"/>
              <a:t>How often does he drink orange juice</a:t>
            </a:r>
            <a:r>
              <a:rPr lang="en-US" sz="2250" b="1" dirty="0"/>
              <a:t>?</a:t>
            </a:r>
          </a:p>
          <a:p>
            <a:pPr algn="ctr"/>
            <a:r>
              <a:rPr lang="en-US" sz="2250" b="1" dirty="0"/>
              <a:t>- Three times a week.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535272" y="3644675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Answer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00736-FFAA-5551-2DA1-FB8DC4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4502" y="2282246"/>
            <a:ext cx="2222881" cy="14841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3C7D8E92-BB4F-85CD-42BB-7BB0B2B4108A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12942A52-F39A-1D32-2D19-AEDF93E8395F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795258A-3332-ECF7-5F43-AD202889524B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End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701598" y="-38040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1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57482 0.805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64" grpId="0"/>
      <p:bldP spid="8" grpId="0" animBg="1"/>
      <p:bldP spid="5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ight Arrow 4">
            <a:hlinkClick r:id="" action="ppaction://hlinkshowjump?jump=nextslide"/>
          </p:cNvPr>
          <p:cNvSpPr/>
          <p:nvPr/>
        </p:nvSpPr>
        <p:spPr>
          <a:xfrm>
            <a:off x="7249091" y="3695453"/>
            <a:ext cx="884146" cy="440063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 </a:t>
            </a:r>
          </a:p>
        </p:txBody>
      </p:sp>
      <p:pic>
        <p:nvPicPr>
          <p:cNvPr id="61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" action="ppaction://noaction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5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1000" y="1102221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14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December 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38674" y="2320910"/>
            <a:ext cx="38690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2 (4+5+6)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2843" y="1904049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473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Staying healthy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A497CE8B-EEB0-38F8-1666-9CEA823D66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1164992" y="3418032"/>
            <a:ext cx="1205734" cy="806859"/>
          </a:xfrm>
          <a:prstGeom prst="rect">
            <a:avLst/>
          </a:prstGeom>
          <a:ln w="12700">
            <a:noFill/>
            <a:prstDash val="sysDash"/>
          </a:ln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294D49ED-82F4-D9F6-4D94-3878236F0C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-662"/>
          <a:stretch/>
        </p:blipFill>
        <p:spPr>
          <a:xfrm>
            <a:off x="2917482" y="3641654"/>
            <a:ext cx="1205734" cy="802814"/>
          </a:xfrm>
          <a:prstGeom prst="rect">
            <a:avLst/>
          </a:prstGeom>
          <a:ln w="12700">
            <a:noFill/>
            <a:prstDash val="sysDash"/>
          </a:ln>
        </p:spPr>
      </p:pic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D4F27CDE-F4EC-F017-5F70-23C6A2F993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5" b="-250"/>
          <a:stretch/>
        </p:blipFill>
        <p:spPr>
          <a:xfrm>
            <a:off x="4697212" y="3630196"/>
            <a:ext cx="1205734" cy="825729"/>
          </a:xfrm>
          <a:prstGeom prst="rect">
            <a:avLst/>
          </a:prstGeom>
          <a:ln w="12700">
            <a:noFill/>
            <a:prstDash val="sysDash"/>
          </a:ln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2BAC5E34-8F75-87B2-7FAE-F949418398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"/>
          <a:stretch/>
        </p:blipFill>
        <p:spPr>
          <a:xfrm>
            <a:off x="6449702" y="3418032"/>
            <a:ext cx="1258751" cy="802813"/>
          </a:xfrm>
          <a:prstGeom prst="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4BAA4657-D40F-4EE4-B02C-31BFCBB42B11}"/>
              </a:ext>
            </a:extLst>
          </p:cNvPr>
          <p:cNvSpPr txBox="1"/>
          <p:nvPr/>
        </p:nvSpPr>
        <p:spPr>
          <a:xfrm>
            <a:off x="3048000" y="383048"/>
            <a:ext cx="291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0"/>
              </a:rPr>
              <a:t>Contents </a:t>
            </a:r>
          </a:p>
        </p:txBody>
      </p:sp>
      <p:grpSp>
        <p:nvGrpSpPr>
          <p:cNvPr id="9" name="Bùi Liễu Powerpoint">
            <a:extLst>
              <a:ext uri="{FF2B5EF4-FFF2-40B4-BE49-F238E27FC236}">
                <a16:creationId xmlns:a16="http://schemas.microsoft.com/office/drawing/2014/main" id="{18D132F1-F44E-4118-8B79-5FCA2F8C5AB0}"/>
              </a:ext>
            </a:extLst>
          </p:cNvPr>
          <p:cNvGrpSpPr/>
          <p:nvPr/>
        </p:nvGrpSpPr>
        <p:grpSpPr>
          <a:xfrm>
            <a:off x="3200400" y="1962150"/>
            <a:ext cx="3354932" cy="1575084"/>
            <a:chOff x="3106710" y="3259498"/>
            <a:chExt cx="3354932" cy="1575084"/>
          </a:xfrm>
        </p:grpSpPr>
        <p:sp>
          <p:nvSpPr>
            <p:cNvPr id="61" name="Bùi Liễu 0968142780">
              <a:extLst>
                <a:ext uri="{FF2B5EF4-FFF2-40B4-BE49-F238E27FC236}">
                  <a16:creationId xmlns:a16="http://schemas.microsoft.com/office/drawing/2014/main" id="{7C0241B0-5861-4D6A-B99A-4057EE4F58DC}"/>
                </a:ext>
              </a:extLst>
            </p:cNvPr>
            <p:cNvSpPr txBox="1">
              <a:spLocks/>
            </p:cNvSpPr>
            <p:nvPr/>
          </p:nvSpPr>
          <p:spPr>
            <a:xfrm>
              <a:off x="3106710" y="3959929"/>
              <a:ext cx="3354932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latin typeface="Berlin Sans FB" panose="020E0602020502020306" pitchFamily="34" charset="0"/>
                </a:rPr>
                <a:t>Read and </a:t>
              </a:r>
              <a:r>
                <a:rPr lang="vi-VN" sz="2800" dirty="0" err="1">
                  <a:latin typeface="Berlin Sans FB" panose="020E0602020502020306" pitchFamily="34" charset="0"/>
                </a:rPr>
                <a:t>complete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35" name="Bùi Liễu Powerpoint">
              <a:extLst>
                <a:ext uri="{FF2B5EF4-FFF2-40B4-BE49-F238E27FC236}">
                  <a16:creationId xmlns:a16="http://schemas.microsoft.com/office/drawing/2014/main" id="{B94AFD80-D602-4B5A-AB05-255CA1E2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6706" y="3259498"/>
              <a:ext cx="944384" cy="679628"/>
            </a:xfrm>
            <a:prstGeom prst="rect">
              <a:avLst/>
            </a:prstGeom>
          </p:spPr>
        </p:pic>
      </p:grpSp>
      <p:grpSp>
        <p:nvGrpSpPr>
          <p:cNvPr id="8" name="Bùi Liễu Powerpoint">
            <a:extLst>
              <a:ext uri="{FF2B5EF4-FFF2-40B4-BE49-F238E27FC236}">
                <a16:creationId xmlns:a16="http://schemas.microsoft.com/office/drawing/2014/main" id="{B2D9A246-BA27-4B50-B156-9CB976D6F551}"/>
              </a:ext>
            </a:extLst>
          </p:cNvPr>
          <p:cNvGrpSpPr/>
          <p:nvPr/>
        </p:nvGrpSpPr>
        <p:grpSpPr>
          <a:xfrm>
            <a:off x="522610" y="1929323"/>
            <a:ext cx="2606453" cy="1608865"/>
            <a:chOff x="613343" y="3226671"/>
            <a:chExt cx="2606453" cy="1608865"/>
          </a:xfrm>
        </p:grpSpPr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D44BBCBB-5EA5-4E30-8159-D43EAEE5BBE6}"/>
                </a:ext>
              </a:extLst>
            </p:cNvPr>
            <p:cNvSpPr txBox="1">
              <a:spLocks/>
            </p:cNvSpPr>
            <p:nvPr/>
          </p:nvSpPr>
          <p:spPr>
            <a:xfrm>
              <a:off x="613343" y="3960883"/>
              <a:ext cx="260645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>
                  <a:latin typeface="Berlin Sans FB" panose="020E0602020502020306" pitchFamily="34" charset="0"/>
                </a:rPr>
                <a:t>Listen and </a:t>
              </a:r>
              <a:r>
                <a:rPr lang="en-US" sz="2800" dirty="0">
                  <a:latin typeface="Berlin Sans FB" panose="020E0602020502020306" pitchFamily="34" charset="0"/>
                </a:rPr>
                <a:t>circle.</a:t>
              </a:r>
            </a:p>
          </p:txBody>
        </p:sp>
        <p:pic>
          <p:nvPicPr>
            <p:cNvPr id="36" name="Bùi Liễu Powerpoint">
              <a:extLst>
                <a:ext uri="{FF2B5EF4-FFF2-40B4-BE49-F238E27FC236}">
                  <a16:creationId xmlns:a16="http://schemas.microsoft.com/office/drawing/2014/main" id="{FD437388-9C8B-4687-8B61-68C2A45D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2196" y="3226671"/>
              <a:ext cx="1026670" cy="750463"/>
            </a:xfrm>
            <a:prstGeom prst="rect">
              <a:avLst/>
            </a:prstGeom>
          </p:spPr>
        </p:pic>
      </p:grpSp>
      <p:grpSp>
        <p:nvGrpSpPr>
          <p:cNvPr id="10" name="Bùi Liễu Powerpoint">
            <a:extLst>
              <a:ext uri="{FF2B5EF4-FFF2-40B4-BE49-F238E27FC236}">
                <a16:creationId xmlns:a16="http://schemas.microsoft.com/office/drawing/2014/main" id="{C7B989BE-16A7-45A2-93D4-6843CFB6D910}"/>
              </a:ext>
            </a:extLst>
          </p:cNvPr>
          <p:cNvGrpSpPr/>
          <p:nvPr/>
        </p:nvGrpSpPr>
        <p:grpSpPr>
          <a:xfrm>
            <a:off x="6476402" y="1962150"/>
            <a:ext cx="2578951" cy="1270285"/>
            <a:chOff x="5894036" y="3259498"/>
            <a:chExt cx="2578951" cy="1270285"/>
          </a:xfrm>
        </p:grpSpPr>
        <p:sp>
          <p:nvSpPr>
            <p:cNvPr id="66" name="Bùi Liễu 0968142780">
              <a:extLst>
                <a:ext uri="{FF2B5EF4-FFF2-40B4-BE49-F238E27FC236}">
                  <a16:creationId xmlns:a16="http://schemas.microsoft.com/office/drawing/2014/main" id="{909B7E19-3083-4749-B17A-48AF0E40DB73}"/>
                </a:ext>
              </a:extLst>
            </p:cNvPr>
            <p:cNvSpPr txBox="1">
              <a:spLocks/>
            </p:cNvSpPr>
            <p:nvPr/>
          </p:nvSpPr>
          <p:spPr>
            <a:xfrm>
              <a:off x="5894036" y="3955995"/>
              <a:ext cx="2578951" cy="57378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latin typeface="Berlin Sans FB" panose="020E0602020502020306" pitchFamily="34" charset="0"/>
                </a:rPr>
                <a:t>Let’s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en-US" sz="2800" dirty="0">
                  <a:latin typeface="Berlin Sans FB" panose="020E0602020502020306" pitchFamily="34" charset="0"/>
                </a:rPr>
                <a:t>play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45" name="Bùi Liễu Powerpoint">
              <a:extLst>
                <a:ext uri="{FF2B5EF4-FFF2-40B4-BE49-F238E27FC236}">
                  <a16:creationId xmlns:a16="http://schemas.microsoft.com/office/drawing/2014/main" id="{7684E259-5535-47A5-93F2-64C7B3F60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4234" y="3259498"/>
              <a:ext cx="1026670" cy="699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98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49367" y="262596"/>
            <a:ext cx="376428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Listen and circle.</a:t>
            </a:r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id="{BF400FA2-60B2-97CC-FA93-6478F03225FE}"/>
              </a:ext>
            </a:extLst>
          </p:cNvPr>
          <p:cNvSpPr txBox="1"/>
          <p:nvPr/>
        </p:nvSpPr>
        <p:spPr>
          <a:xfrm>
            <a:off x="818783" y="805654"/>
            <a:ext cx="635223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What’s Tony doing?</a:t>
            </a:r>
          </a:p>
        </p:txBody>
      </p:sp>
      <p:sp>
        <p:nvSpPr>
          <p:cNvPr id="3" name="Bùi Liễu Powerpoint">
            <a:extLst>
              <a:ext uri="{FF2B5EF4-FFF2-40B4-BE49-F238E27FC236}">
                <a16:creationId xmlns:a16="http://schemas.microsoft.com/office/drawing/2014/main" id="{0FDF63EB-F179-A979-CEF6-BDD03F1A7A2F}"/>
              </a:ext>
            </a:extLst>
          </p:cNvPr>
          <p:cNvSpPr txBox="1">
            <a:spLocks/>
          </p:cNvSpPr>
          <p:nvPr/>
        </p:nvSpPr>
        <p:spPr>
          <a:xfrm>
            <a:off x="890666" y="4643754"/>
            <a:ext cx="394437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on the speaker / pots to listen.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18078E5F-14E0-45A7-9245-5BBD2665CB4A}"/>
              </a:ext>
            </a:extLst>
          </p:cNvPr>
          <p:cNvSpPr txBox="1"/>
          <p:nvPr/>
        </p:nvSpPr>
        <p:spPr>
          <a:xfrm>
            <a:off x="1199787" y="1249554"/>
            <a:ext cx="269309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He’s doing yoga.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id="{7FC743CA-A665-406D-8E06-E80097D1697E}"/>
              </a:ext>
            </a:extLst>
          </p:cNvPr>
          <p:cNvSpPr txBox="1"/>
          <p:nvPr/>
        </p:nvSpPr>
        <p:spPr>
          <a:xfrm>
            <a:off x="5166748" y="1239616"/>
            <a:ext cx="380543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He’s doing a project.</a:t>
            </a:r>
          </a:p>
        </p:txBody>
      </p:sp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id="{07663E63-ABEA-43A8-BA19-3B5D97665FCE}"/>
              </a:ext>
            </a:extLst>
          </p:cNvPr>
          <p:cNvSpPr/>
          <p:nvPr/>
        </p:nvSpPr>
        <p:spPr>
          <a:xfrm>
            <a:off x="5074418" y="1305124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A947991F-F34E-4FBF-8471-BBBBE47985FF}"/>
              </a:ext>
            </a:extLst>
          </p:cNvPr>
          <p:cNvSpPr txBox="1"/>
          <p:nvPr/>
        </p:nvSpPr>
        <p:spPr>
          <a:xfrm>
            <a:off x="818783" y="1746550"/>
            <a:ext cx="635223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does Tony stay healthy?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6D888AD4-8104-45BB-98D2-713E556D8574}"/>
              </a:ext>
            </a:extLst>
          </p:cNvPr>
          <p:cNvSpPr txBox="1"/>
          <p:nvPr/>
        </p:nvSpPr>
        <p:spPr>
          <a:xfrm>
            <a:off x="1199787" y="2190450"/>
            <a:ext cx="403859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eats fish and vegetables.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E703689D-1832-4F83-B12E-DAF4F1DD8662}"/>
              </a:ext>
            </a:extLst>
          </p:cNvPr>
          <p:cNvSpPr txBox="1"/>
          <p:nvPr/>
        </p:nvSpPr>
        <p:spPr>
          <a:xfrm>
            <a:off x="5166748" y="2180512"/>
            <a:ext cx="380543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eats sausages and chips.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831AA273-403F-41FC-80F0-4515C4E708C4}"/>
              </a:ext>
            </a:extLst>
          </p:cNvPr>
          <p:cNvSpPr txBox="1"/>
          <p:nvPr/>
        </p:nvSpPr>
        <p:spPr>
          <a:xfrm>
            <a:off x="818783" y="2671158"/>
            <a:ext cx="635223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often does Tony drink lemonade?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250DF73E-EACB-47DD-9784-D73FDC0232A3}"/>
              </a:ext>
            </a:extLst>
          </p:cNvPr>
          <p:cNvSpPr txBox="1"/>
          <p:nvPr/>
        </p:nvSpPr>
        <p:spPr>
          <a:xfrm>
            <a:off x="1199787" y="3115058"/>
            <a:ext cx="269309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 day.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A204A695-EF23-4656-B2F0-45E08E750F5F}"/>
              </a:ext>
            </a:extLst>
          </p:cNvPr>
          <p:cNvSpPr txBox="1"/>
          <p:nvPr/>
        </p:nvSpPr>
        <p:spPr>
          <a:xfrm>
            <a:off x="5166748" y="3105120"/>
            <a:ext cx="380543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Twice a week.</a:t>
            </a:r>
          </a:p>
        </p:txBody>
      </p:sp>
      <p:sp>
        <p:nvSpPr>
          <p:cNvPr id="35" name="Bùi Liễu Powerpoint">
            <a:extLst>
              <a:ext uri="{FF2B5EF4-FFF2-40B4-BE49-F238E27FC236}">
                <a16:creationId xmlns:a16="http://schemas.microsoft.com/office/drawing/2014/main" id="{15EE1FA9-6F18-45C6-A769-0AE522949BB8}"/>
              </a:ext>
            </a:extLst>
          </p:cNvPr>
          <p:cNvSpPr txBox="1"/>
          <p:nvPr/>
        </p:nvSpPr>
        <p:spPr>
          <a:xfrm>
            <a:off x="818783" y="3612054"/>
            <a:ext cx="635223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often does Tony play basketball?</a:t>
            </a:r>
          </a:p>
        </p:txBody>
      </p:sp>
      <p:sp>
        <p:nvSpPr>
          <p:cNvPr id="36" name="Bùi Liễu Powerpoint">
            <a:extLst>
              <a:ext uri="{FF2B5EF4-FFF2-40B4-BE49-F238E27FC236}">
                <a16:creationId xmlns:a16="http://schemas.microsoft.com/office/drawing/2014/main" id="{B6CD968B-DC0A-4DF8-BCDF-FE4AB90E840C}"/>
              </a:ext>
            </a:extLst>
          </p:cNvPr>
          <p:cNvSpPr txBox="1"/>
          <p:nvPr/>
        </p:nvSpPr>
        <p:spPr>
          <a:xfrm>
            <a:off x="1199787" y="4055954"/>
            <a:ext cx="335279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Three times a week.</a:t>
            </a:r>
          </a:p>
        </p:txBody>
      </p:sp>
      <p:sp>
        <p:nvSpPr>
          <p:cNvPr id="37" name="Bùi Liễu Powerpoint">
            <a:extLst>
              <a:ext uri="{FF2B5EF4-FFF2-40B4-BE49-F238E27FC236}">
                <a16:creationId xmlns:a16="http://schemas.microsoft.com/office/drawing/2014/main" id="{D9E3E9D9-25CC-4AAF-8520-E7F4607F6F50}"/>
              </a:ext>
            </a:extLst>
          </p:cNvPr>
          <p:cNvSpPr txBox="1"/>
          <p:nvPr/>
        </p:nvSpPr>
        <p:spPr>
          <a:xfrm>
            <a:off x="5166748" y="4046016"/>
            <a:ext cx="380543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a week.</a:t>
            </a:r>
          </a:p>
        </p:txBody>
      </p:sp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id="{B407AF50-C495-43BA-9079-E9789743C234}"/>
              </a:ext>
            </a:extLst>
          </p:cNvPr>
          <p:cNvSpPr/>
          <p:nvPr/>
        </p:nvSpPr>
        <p:spPr>
          <a:xfrm>
            <a:off x="1099385" y="2263749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C6B837EA-7A5E-4D9D-AB37-978ACAACECB8}"/>
              </a:ext>
            </a:extLst>
          </p:cNvPr>
          <p:cNvSpPr/>
          <p:nvPr/>
        </p:nvSpPr>
        <p:spPr>
          <a:xfrm>
            <a:off x="5074418" y="3171753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60571939-97CE-4E23-A84C-E97B20C87EF8}"/>
              </a:ext>
            </a:extLst>
          </p:cNvPr>
          <p:cNvSpPr/>
          <p:nvPr/>
        </p:nvSpPr>
        <p:spPr>
          <a:xfrm>
            <a:off x="1099385" y="4118988"/>
            <a:ext cx="443090" cy="440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9A83F96-F6A0-45BB-9D3B-D9F241BEC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151" y="436266"/>
            <a:ext cx="360171" cy="288732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E733DAB-E822-4320-BF2D-2358F1B67A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063" end="39730.2154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72" y="895076"/>
            <a:ext cx="333011" cy="363939"/>
          </a:xfrm>
          <a:prstGeom prst="rect">
            <a:avLst/>
          </a:prstGeom>
        </p:spPr>
      </p:pic>
      <p:pic>
        <p:nvPicPr>
          <p:cNvPr id="2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0AF33A4-6140-4E8F-8068-20E55F9759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930" end="25116.2154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76" y="1850594"/>
            <a:ext cx="289136" cy="363939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C39019C-167B-4048-A070-A747B1D4DC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247" end="14446.2154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467" y="2775202"/>
            <a:ext cx="361843" cy="363939"/>
          </a:xfrm>
          <a:prstGeom prst="rect">
            <a:avLst/>
          </a:prstGeom>
        </p:spPr>
      </p:pic>
      <p:pic>
        <p:nvPicPr>
          <p:cNvPr id="3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949E1BD-5B32-405D-8C38-6398EFCFA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911" end="1167.215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730720"/>
            <a:ext cx="399322" cy="3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0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8539C1E9-C8D5-B9AD-E3CE-0832124606CB}"/>
              </a:ext>
            </a:extLst>
          </p:cNvPr>
          <p:cNvSpPr txBox="1"/>
          <p:nvPr/>
        </p:nvSpPr>
        <p:spPr>
          <a:xfrm>
            <a:off x="635711" y="2675290"/>
            <a:ext cx="667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sister is a member of the aerobics club.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Oh, really? _________ does she do aerobics?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Twice a _______ after class.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Does your sister eat healthy food?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Yes, she does. She eats fruit and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___________ regularly.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C33F97D-4195-60E5-05F1-7C655B434835}"/>
              </a:ext>
            </a:extLst>
          </p:cNvPr>
          <p:cNvSpPr txBox="1"/>
          <p:nvPr/>
        </p:nvSpPr>
        <p:spPr>
          <a:xfrm>
            <a:off x="330914" y="2660422"/>
            <a:ext cx="710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35711" y="187337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Read and complete.</a:t>
            </a: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A0D9364E-4068-4468-9661-2A9744C0D3E9}"/>
              </a:ext>
            </a:extLst>
          </p:cNvPr>
          <p:cNvSpPr txBox="1"/>
          <p:nvPr/>
        </p:nvSpPr>
        <p:spPr>
          <a:xfrm>
            <a:off x="674976" y="906322"/>
            <a:ext cx="5311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does your brother stay healthy?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drinks _____________.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often does he drink it?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____________ a week.</a:t>
            </a:r>
          </a:p>
        </p:txBody>
      </p:sp>
      <p:sp>
        <p:nvSpPr>
          <p:cNvPr id="45" name="Bùi Liễu 0968142780">
            <a:extLst>
              <a:ext uri="{FF2B5EF4-FFF2-40B4-BE49-F238E27FC236}">
                <a16:creationId xmlns:a16="http://schemas.microsoft.com/office/drawing/2014/main" id="{C5E814D4-CBE0-4A31-80BC-575A0CCA621E}"/>
              </a:ext>
            </a:extLst>
          </p:cNvPr>
          <p:cNvSpPr txBox="1"/>
          <p:nvPr/>
        </p:nvSpPr>
        <p:spPr>
          <a:xfrm>
            <a:off x="330914" y="913863"/>
            <a:ext cx="62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ùi Liễu 0968142780">
            <a:extLst>
              <a:ext uri="{FF2B5EF4-FFF2-40B4-BE49-F238E27FC236}">
                <a16:creationId xmlns:a16="http://schemas.microsoft.com/office/drawing/2014/main" id="{7C79C2A4-A3E2-4419-8324-1165CAA46138}"/>
              </a:ext>
            </a:extLst>
          </p:cNvPr>
          <p:cNvSpPr txBox="1"/>
          <p:nvPr/>
        </p:nvSpPr>
        <p:spPr>
          <a:xfrm>
            <a:off x="2176391" y="1200150"/>
            <a:ext cx="1905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</a:p>
        </p:txBody>
      </p:sp>
      <p:sp>
        <p:nvSpPr>
          <p:cNvPr id="55" name="Bùi Liễu 0968142780">
            <a:extLst>
              <a:ext uri="{FF2B5EF4-FFF2-40B4-BE49-F238E27FC236}">
                <a16:creationId xmlns:a16="http://schemas.microsoft.com/office/drawing/2014/main" id="{283E9B7D-FBDC-49C6-97BE-877918439A38}"/>
              </a:ext>
            </a:extLst>
          </p:cNvPr>
          <p:cNvSpPr txBox="1"/>
          <p:nvPr/>
        </p:nvSpPr>
        <p:spPr>
          <a:xfrm>
            <a:off x="844414" y="1839879"/>
            <a:ext cx="210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</a:t>
            </a:r>
          </a:p>
        </p:txBody>
      </p: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id="{8348EB72-6B31-45E3-88C1-1F1222CF6123}"/>
              </a:ext>
            </a:extLst>
          </p:cNvPr>
          <p:cNvSpPr txBox="1"/>
          <p:nvPr/>
        </p:nvSpPr>
        <p:spPr>
          <a:xfrm>
            <a:off x="2176391" y="2990603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03801A1F-9C98-4ABD-A40A-62F7AA049777}"/>
              </a:ext>
            </a:extLst>
          </p:cNvPr>
          <p:cNvSpPr txBox="1"/>
          <p:nvPr/>
        </p:nvSpPr>
        <p:spPr>
          <a:xfrm>
            <a:off x="1817110" y="3316386"/>
            <a:ext cx="134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06E4F1DF-10E3-9F92-054D-A2AE1691D22C}"/>
              </a:ext>
            </a:extLst>
          </p:cNvPr>
          <p:cNvSpPr txBox="1"/>
          <p:nvPr/>
        </p:nvSpPr>
        <p:spPr>
          <a:xfrm>
            <a:off x="900848" y="4229040"/>
            <a:ext cx="1939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B983C-CFA5-4DDA-A00A-12FA1BB2A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17" y="742950"/>
            <a:ext cx="2376642" cy="159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01FF9-9EEA-47E7-BA3D-DD549DDAE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47" y="2876017"/>
            <a:ext cx="2383794" cy="15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4524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play.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FC2705A7-E17F-4710-9A7B-B1946ABC01B2}"/>
              </a:ext>
            </a:extLst>
          </p:cNvPr>
          <p:cNvSpPr txBox="1"/>
          <p:nvPr/>
        </p:nvSpPr>
        <p:spPr>
          <a:xfrm>
            <a:off x="2583505" y="1006063"/>
            <a:ext cx="39769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Game</a:t>
            </a:r>
          </a:p>
        </p:txBody>
      </p:sp>
      <p:pic>
        <p:nvPicPr>
          <p:cNvPr id="16" name="Bùi Liễu Powerpoint">
            <a:extLst>
              <a:ext uri="{FF2B5EF4-FFF2-40B4-BE49-F238E27FC236}">
                <a16:creationId xmlns:a16="http://schemas.microsoft.com/office/drawing/2014/main" id="{55068A36-9517-4CB9-8873-567739D9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-210"/>
          <a:stretch/>
        </p:blipFill>
        <p:spPr>
          <a:xfrm>
            <a:off x="259307" y="1560315"/>
            <a:ext cx="8625385" cy="3337945"/>
          </a:xfrm>
          <a:prstGeom prst="roundRect">
            <a:avLst>
              <a:gd name="adj" fmla="val 14623"/>
            </a:avLst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AF044659-10E7-0BA7-D3D3-FADE355954C5}"/>
              </a:ext>
            </a:extLst>
          </p:cNvPr>
          <p:cNvSpPr/>
          <p:nvPr/>
        </p:nvSpPr>
        <p:spPr>
          <a:xfrm>
            <a:off x="381000" y="1612079"/>
            <a:ext cx="4038600" cy="438125"/>
          </a:xfrm>
          <a:prstGeom prst="round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does she do aerobics?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FEDC1692-A5BF-C4A4-EDFE-10DF5EBCE273}"/>
              </a:ext>
            </a:extLst>
          </p:cNvPr>
          <p:cNvSpPr/>
          <p:nvPr/>
        </p:nvSpPr>
        <p:spPr>
          <a:xfrm>
            <a:off x="5996288" y="2207154"/>
            <a:ext cx="1905000" cy="364596"/>
          </a:xfrm>
          <a:prstGeom prst="round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week.</a:t>
            </a:r>
          </a:p>
        </p:txBody>
      </p:sp>
    </p:spTree>
    <p:extLst>
      <p:ext uri="{BB962C8B-B14F-4D97-AF65-F5344CB8AC3E}">
        <p14:creationId xmlns:p14="http://schemas.microsoft.com/office/powerpoint/2010/main" val="86499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6764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819400" y="22669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26260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766" y="0"/>
            <a:ext cx="9159766" cy="5190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490169" y="671517"/>
            <a:ext cx="3091231" cy="615311"/>
          </a:xfrm>
          <a:prstGeom prst="rect">
            <a:avLst/>
          </a:prstGeom>
          <a:noFill/>
        </p:spPr>
        <p:txBody>
          <a:bodyPr wrap="non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 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146677" y="849510"/>
            <a:ext cx="1604045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688276" y="1410235"/>
            <a:ext cx="877985" cy="827431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1667913" y="1425176"/>
            <a:ext cx="882147" cy="873727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2651303" y="1411871"/>
            <a:ext cx="877985" cy="83250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686514" y="2277719"/>
            <a:ext cx="877985" cy="827431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1666153" y="2277719"/>
            <a:ext cx="882146" cy="827431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2649541" y="2277719"/>
            <a:ext cx="877985" cy="827431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677607" y="3151334"/>
            <a:ext cx="877985" cy="868216"/>
          </a:xfrm>
          <a:prstGeom prst="rect">
            <a:avLst/>
          </a:prstGeom>
        </p:spPr>
      </p:pic>
      <p:pic>
        <p:nvPicPr>
          <p:cNvPr id="22" name="Picture 21">
            <a:hlinkClick r:id="rId20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1657244" y="3149450"/>
            <a:ext cx="882147" cy="862374"/>
          </a:xfrm>
          <a:prstGeom prst="rect">
            <a:avLst/>
          </a:prstGeom>
        </p:spPr>
      </p:pic>
      <p:pic>
        <p:nvPicPr>
          <p:cNvPr id="24" name="Picture 23">
            <a:hlinkClick r:id="rId22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2640634" y="3151334"/>
            <a:ext cx="877985" cy="868216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4152721" y="448946"/>
            <a:ext cx="4264820" cy="4192128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3874160" y="3565347"/>
            <a:ext cx="1609771" cy="138161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24479" y="3902875"/>
            <a:ext cx="451637" cy="411590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857493" y="3907497"/>
            <a:ext cx="451637" cy="411590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378084" y="3912583"/>
            <a:ext cx="451637" cy="411590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638187" y="3917437"/>
            <a:ext cx="451637" cy="411590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943641" y="4076782"/>
            <a:ext cx="451637" cy="41159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4462707" y="3407255"/>
            <a:ext cx="377034" cy="554057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69959" y="4050361"/>
            <a:ext cx="451637" cy="411590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643997" y="2104895"/>
            <a:ext cx="451637" cy="411590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93504" y="4093300"/>
            <a:ext cx="451637" cy="411590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92387" y="672701"/>
            <a:ext cx="451637" cy="411590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06752" y="1817729"/>
            <a:ext cx="451637" cy="411590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446257" y="4109659"/>
            <a:ext cx="451637" cy="411590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96575" y="2378533"/>
            <a:ext cx="451637" cy="411590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96114" y="2257540"/>
            <a:ext cx="451637" cy="411590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713708" y="4099720"/>
            <a:ext cx="451637" cy="411590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771688" y="1046827"/>
            <a:ext cx="451637" cy="411590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90955" y="628870"/>
            <a:ext cx="451637" cy="411590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72620" y="1081033"/>
            <a:ext cx="451637" cy="411590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34941" y="2350689"/>
            <a:ext cx="451637" cy="411590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460131" y="3565347"/>
            <a:ext cx="1609771" cy="138161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10450" y="3902875"/>
            <a:ext cx="451637" cy="411590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43463" y="3907497"/>
            <a:ext cx="451637" cy="411590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964055" y="3912583"/>
            <a:ext cx="451637" cy="411590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224157" y="3917437"/>
            <a:ext cx="451637" cy="411590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29611" y="4076782"/>
            <a:ext cx="451637" cy="411590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55929" y="4050361"/>
            <a:ext cx="451637" cy="411590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4907" y="1507315"/>
            <a:ext cx="451637" cy="411590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79474" y="4093300"/>
            <a:ext cx="451637" cy="411590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05338" y="1923496"/>
            <a:ext cx="451637" cy="411590"/>
          </a:xfrm>
          <a:prstGeom prst="rect">
            <a:avLst/>
          </a:prstGeom>
        </p:spPr>
      </p:pic>
      <p:pic>
        <p:nvPicPr>
          <p:cNvPr id="95" name="apple"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99187" y="2665266"/>
            <a:ext cx="451637" cy="411590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32227" y="4109659"/>
            <a:ext cx="451637" cy="411590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92933" y="2380944"/>
            <a:ext cx="451637" cy="411590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42920" y="2522484"/>
            <a:ext cx="451637" cy="411590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99678" y="4099720"/>
            <a:ext cx="451637" cy="411590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15856" y="1050607"/>
            <a:ext cx="451637" cy="411590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97536" y="1687684"/>
            <a:ext cx="451637" cy="411590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123667" y="1396960"/>
            <a:ext cx="451637" cy="411590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33396" y="533374"/>
            <a:ext cx="451637" cy="411590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089026" y="3565347"/>
            <a:ext cx="1609771" cy="138161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39345" y="3902875"/>
            <a:ext cx="451637" cy="411590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72358" y="3907497"/>
            <a:ext cx="451637" cy="411590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592950" y="3912583"/>
            <a:ext cx="451637" cy="411590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853052" y="3917437"/>
            <a:ext cx="451637" cy="411590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58506" y="4076782"/>
            <a:ext cx="451637" cy="411590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84824" y="4050361"/>
            <a:ext cx="451637" cy="411590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5216959" y="736624"/>
            <a:ext cx="451637" cy="411590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8369" y="4093300"/>
            <a:ext cx="451637" cy="411590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80492" y="1061150"/>
            <a:ext cx="451637" cy="411590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34941" y="2054571"/>
            <a:ext cx="451637" cy="411590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61122" y="4109659"/>
            <a:ext cx="451637" cy="411590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32774" y="1856508"/>
            <a:ext cx="451637" cy="411590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622709" y="1543249"/>
            <a:ext cx="451637" cy="411590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8573" y="4099720"/>
            <a:ext cx="451637" cy="411590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98302" y="1468811"/>
            <a:ext cx="451637" cy="411590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93607" y="1195702"/>
            <a:ext cx="451637" cy="411590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46295" y="2134246"/>
            <a:ext cx="451637" cy="411590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44560" y="1090540"/>
            <a:ext cx="451637" cy="41159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6049069" y="3417194"/>
            <a:ext cx="377034" cy="554057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7696361" y="3417194"/>
            <a:ext cx="377034" cy="554057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apple"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74967" y="1419405"/>
            <a:ext cx="451637" cy="411590"/>
          </a:xfrm>
          <a:prstGeom prst="rect">
            <a:avLst/>
          </a:prstGeom>
        </p:spPr>
      </p:pic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16399" y="1897503"/>
            <a:ext cx="451637" cy="411590"/>
          </a:xfrm>
          <a:prstGeom prst="rect">
            <a:avLst/>
          </a:prstGeom>
        </p:spPr>
      </p:pic>
      <p:pic>
        <p:nvPicPr>
          <p:cNvPr id="147" name="apple"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6627440" y="2652228"/>
            <a:ext cx="451637" cy="411590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50710" y="1791460"/>
            <a:ext cx="451637" cy="411590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6243" y="1555912"/>
            <a:ext cx="451637" cy="411590"/>
          </a:xfrm>
          <a:prstGeom prst="rect">
            <a:avLst/>
          </a:prstGeom>
        </p:spPr>
      </p:pic>
      <p:pic>
        <p:nvPicPr>
          <p:cNvPr id="150" name="apple">
            <a:extLst>
              <a:ext uri="{FF2B5EF4-FFF2-40B4-BE49-F238E27FC236}">
                <a16:creationId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08455" y="1411820"/>
            <a:ext cx="451637" cy="411590"/>
          </a:xfrm>
          <a:prstGeom prst="rect">
            <a:avLst/>
          </a:prstGeom>
        </p:spPr>
      </p:pic>
      <p:pic>
        <p:nvPicPr>
          <p:cNvPr id="151" name="apple"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4218978" y="1876924"/>
            <a:ext cx="451637" cy="411590"/>
          </a:xfrm>
          <a:prstGeom prst="rect">
            <a:avLst/>
          </a:prstGeom>
        </p:spPr>
      </p:pic>
      <p:pic>
        <p:nvPicPr>
          <p:cNvPr id="152" name="apple"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91107" y="787037"/>
            <a:ext cx="451637" cy="411590"/>
          </a:xfrm>
          <a:prstGeom prst="rect">
            <a:avLst/>
          </a:prstGeom>
        </p:spPr>
      </p:pic>
      <p:pic>
        <p:nvPicPr>
          <p:cNvPr id="153" name="apple">
            <a:extLst>
              <a:ext uri="{FF2B5EF4-FFF2-40B4-BE49-F238E27FC236}">
                <a16:creationId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335755" y="1315122"/>
            <a:ext cx="451637" cy="411590"/>
          </a:xfrm>
          <a:prstGeom prst="rect">
            <a:avLst/>
          </a:prstGeom>
        </p:spPr>
      </p:pic>
      <p:pic>
        <p:nvPicPr>
          <p:cNvPr id="6" name="Picture 5">
            <a:hlinkClick r:id="rId30" action="ppaction://hlinksldjump"/>
            <a:extLst>
              <a:ext uri="{FF2B5EF4-FFF2-40B4-BE49-F238E27FC236}">
                <a16:creationId xmlns:a16="http://schemas.microsoft.com/office/drawing/2014/main" id="{F3DF84DB-C835-E16E-755C-651DE3E0A30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87" y="2717240"/>
            <a:ext cx="507213" cy="561752"/>
          </a:xfrm>
          <a:prstGeom prst="rect">
            <a:avLst/>
          </a:prstGeom>
        </p:spPr>
      </p:pic>
      <p:pic>
        <p:nvPicPr>
          <p:cNvPr id="8" name="Nhạc hay 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3C3C6D4-6842-0F37-7081-BAC59A1A4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58012" y="-23525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5C30EB-BA83-EB5E-E3F4-BFFC0B0A8301}"/>
              </a:ext>
            </a:extLst>
          </p:cNvPr>
          <p:cNvSpPr txBox="1"/>
          <p:nvPr/>
        </p:nvSpPr>
        <p:spPr>
          <a:xfrm>
            <a:off x="8868" y="4620280"/>
            <a:ext cx="432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Chia </a:t>
            </a:r>
            <a:r>
              <a:rPr lang="en-US" sz="1400" dirty="0" err="1"/>
              <a:t>lớp</a:t>
            </a:r>
            <a:r>
              <a:rPr lang="en-US" sz="1400" dirty="0"/>
              <a:t> </a:t>
            </a:r>
            <a:r>
              <a:rPr lang="en-US" sz="1400" dirty="0" err="1"/>
              <a:t>thành</a:t>
            </a:r>
            <a:r>
              <a:rPr lang="en-US" sz="1400" dirty="0"/>
              <a:t> 3 </a:t>
            </a:r>
            <a:r>
              <a:rPr lang="en-US" sz="1400" dirty="0" err="1"/>
              <a:t>đội</a:t>
            </a:r>
            <a:r>
              <a:rPr lang="en-US" sz="1400" dirty="0"/>
              <a:t>, </a:t>
            </a:r>
            <a:r>
              <a:rPr lang="en-US" sz="1400" dirty="0" err="1"/>
              <a:t>mỗi</a:t>
            </a:r>
            <a:r>
              <a:rPr lang="en-US" sz="1400" dirty="0"/>
              <a:t> </a:t>
            </a:r>
            <a:r>
              <a:rPr lang="en-US" sz="1400" dirty="0" err="1"/>
              <a:t>giỏ</a:t>
            </a:r>
            <a:r>
              <a:rPr lang="en-US" sz="1400" dirty="0"/>
              <a:t> </a:t>
            </a:r>
            <a:r>
              <a:rPr lang="en-US" sz="1400" dirty="0" err="1"/>
              <a:t>táo</a:t>
            </a:r>
            <a:r>
              <a:rPr lang="en-US" sz="1400" dirty="0"/>
              <a:t> </a:t>
            </a:r>
            <a:r>
              <a:rPr lang="en-US" sz="1400" dirty="0" err="1"/>
              <a:t>tượng</a:t>
            </a:r>
            <a:r>
              <a:rPr lang="en-US" sz="1400" dirty="0"/>
              <a:t> </a:t>
            </a:r>
            <a:r>
              <a:rPr lang="en-US" sz="1400" dirty="0" err="1"/>
              <a:t>trưng</a:t>
            </a:r>
            <a:r>
              <a:rPr lang="en-US" sz="1400" dirty="0"/>
              <a:t> </a:t>
            </a:r>
            <a:r>
              <a:rPr lang="en-US" sz="1400" dirty="0" err="1"/>
              <a:t>cho</a:t>
            </a:r>
            <a:r>
              <a:rPr lang="en-US" sz="1400" dirty="0"/>
              <a:t> 1 </a:t>
            </a:r>
            <a:r>
              <a:rPr lang="en-US" sz="1400" dirty="0" err="1"/>
              <a:t>đội</a:t>
            </a:r>
            <a:r>
              <a:rPr lang="en-US" sz="1400" dirty="0"/>
              <a:t>. </a:t>
            </a:r>
            <a:r>
              <a:rPr lang="en-US" sz="1400" dirty="0" err="1"/>
              <a:t>Nhấn</a:t>
            </a:r>
            <a:r>
              <a:rPr lang="en-US" sz="1400" dirty="0"/>
              <a:t> </a:t>
            </a:r>
            <a:r>
              <a:rPr lang="en-US" sz="1400" dirty="0" err="1"/>
              <a:t>vào</a:t>
            </a:r>
            <a:r>
              <a:rPr lang="en-US" sz="1400" dirty="0"/>
              <a:t> </a:t>
            </a:r>
            <a:r>
              <a:rPr lang="en-US" sz="1400" dirty="0" err="1"/>
              <a:t>giỏ</a:t>
            </a:r>
            <a:r>
              <a:rPr lang="en-US" sz="1400" dirty="0"/>
              <a:t> </a:t>
            </a:r>
            <a:r>
              <a:rPr lang="en-US" sz="1400" dirty="0" err="1"/>
              <a:t>táo</a:t>
            </a:r>
            <a:r>
              <a:rPr lang="en-US" sz="1400" dirty="0"/>
              <a:t> </a:t>
            </a:r>
            <a:r>
              <a:rPr lang="en-US" sz="1400" dirty="0" err="1"/>
              <a:t>để</a:t>
            </a:r>
            <a:r>
              <a:rPr lang="en-US" sz="1400" dirty="0"/>
              <a:t> </a:t>
            </a:r>
            <a:r>
              <a:rPr lang="en-US" sz="1400" dirty="0" err="1"/>
              <a:t>thưởng</a:t>
            </a:r>
            <a:r>
              <a:rPr lang="en-US" sz="1400" dirty="0"/>
              <a:t> </a:t>
            </a:r>
            <a:r>
              <a:rPr lang="en-US" sz="1400" dirty="0" err="1"/>
              <a:t>cho</a:t>
            </a:r>
            <a:r>
              <a:rPr lang="en-US" sz="1400" dirty="0"/>
              <a:t> </a:t>
            </a:r>
            <a:r>
              <a:rPr lang="en-US" sz="1400" dirty="0" err="1"/>
              <a:t>đội</a:t>
            </a:r>
            <a:r>
              <a:rPr lang="en-US" sz="1400" dirty="0"/>
              <a:t> </a:t>
            </a:r>
            <a:r>
              <a:rPr lang="en-US" sz="1400" dirty="0" err="1"/>
              <a:t>đó</a:t>
            </a:r>
            <a:r>
              <a:rPr lang="en-US" sz="1400" dirty="0"/>
              <a:t> 1 </a:t>
            </a:r>
            <a:r>
              <a:rPr lang="en-US" sz="1400" dirty="0" err="1"/>
              <a:t>trái</a:t>
            </a:r>
            <a:r>
              <a:rPr lang="en-US" sz="1400" dirty="0"/>
              <a:t> </a:t>
            </a:r>
            <a:r>
              <a:rPr lang="en-US" sz="1400" dirty="0" err="1"/>
              <a:t>táo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9756" numSld="10">
                <p:cTn id="3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6" name="s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562600" y="1504606"/>
            <a:ext cx="2986545" cy="940622"/>
            <a:chOff x="6488987" y="1764882"/>
            <a:chExt cx="3982060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40" y="1764882"/>
              <a:ext cx="3717907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True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2" name="đ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562600" y="2859277"/>
            <a:ext cx="2986545" cy="940622"/>
            <a:chOff x="6488987" y="1764882"/>
            <a:chExt cx="3982060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371790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381000" y="880332"/>
            <a:ext cx="4953000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84" y="4235422"/>
            <a:ext cx="573541" cy="567024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81" y="2621843"/>
            <a:ext cx="2292434" cy="1532879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1B01AA-DF5A-2B00-607F-3A215B1CCDBB}"/>
              </a:ext>
            </a:extLst>
          </p:cNvPr>
          <p:cNvSpPr/>
          <p:nvPr/>
        </p:nvSpPr>
        <p:spPr>
          <a:xfrm>
            <a:off x="636199" y="898913"/>
            <a:ext cx="4579119" cy="1757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does he play badminton?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3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d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634290" y="1222104"/>
            <a:ext cx="3106051" cy="940622"/>
            <a:chOff x="6488987" y="1764882"/>
            <a:chExt cx="3801358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3537206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656948" y="2571750"/>
            <a:ext cx="3083393" cy="940622"/>
            <a:chOff x="6488987" y="1764882"/>
            <a:chExt cx="3773628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3509476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False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228600" y="576948"/>
            <a:ext cx="5181600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7" y="4411122"/>
            <a:ext cx="547973" cy="541746"/>
          </a:xfrm>
          <a:prstGeom prst="ellipse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61066" y="1080659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30" y="2357224"/>
            <a:ext cx="2410274" cy="1609262"/>
          </a:xfrm>
          <a:prstGeom prst="round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1D373C-95E1-7BCC-1D32-AEBC8732529C}"/>
              </a:ext>
            </a:extLst>
          </p:cNvPr>
          <p:cNvSpPr/>
          <p:nvPr/>
        </p:nvSpPr>
        <p:spPr>
          <a:xfrm>
            <a:off x="448456" y="680973"/>
            <a:ext cx="4953000" cy="1757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does he drink orange juice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 a week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3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2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4343400" y="700309"/>
            <a:ext cx="4419600" cy="940622"/>
            <a:chOff x="6488987" y="1764882"/>
            <a:chExt cx="5144110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87995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does she eat vegetables?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-  Every day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4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4343400" y="1946780"/>
            <a:ext cx="4419600" cy="940622"/>
            <a:chOff x="6488987" y="1716169"/>
            <a:chExt cx="5144110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16169"/>
              <a:ext cx="487995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How often does she do yoga?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Once a week.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6" name="3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4343400" y="3281179"/>
            <a:ext cx="4419600" cy="940622"/>
            <a:chOff x="6488987" y="1764882"/>
            <a:chExt cx="5144110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87995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How often does he play badminton?</a:t>
              </a:r>
            </a:p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Twice a week.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519707" y="783635"/>
            <a:ext cx="3671293" cy="3386618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46" y="4380114"/>
            <a:ext cx="603483" cy="596626"/>
          </a:xfrm>
          <a:prstGeom prst="ellipse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FBA30F39-4474-D36B-7533-AD6B0DFBB8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49" y="2179148"/>
            <a:ext cx="2427807" cy="1612878"/>
          </a:xfrm>
          <a:prstGeom prst="round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039668-08AF-41AA-365B-13BB8F7F1F51}"/>
              </a:ext>
            </a:extLst>
          </p:cNvPr>
          <p:cNvSpPr/>
          <p:nvPr/>
        </p:nvSpPr>
        <p:spPr>
          <a:xfrm>
            <a:off x="509133" y="482845"/>
            <a:ext cx="3553734" cy="1757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11207"/>
            <a:ext cx="9144793" cy="5143946"/>
          </a:xfrm>
          <a:prstGeom prst="rect">
            <a:avLst/>
          </a:prstGeom>
        </p:spPr>
      </p:pic>
      <p:grpSp>
        <p:nvGrpSpPr>
          <p:cNvPr id="5" name="5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4648200" y="755328"/>
            <a:ext cx="4191000" cy="940622"/>
            <a:chOff x="6488987" y="1764882"/>
            <a:chExt cx="5486400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522224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food will you have at the party?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3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4648200" y="2053192"/>
            <a:ext cx="4191000" cy="940622"/>
            <a:chOff x="6488987" y="1764882"/>
            <a:chExt cx="5486400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522224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 you make banh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Tet?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4648200" y="3351057"/>
            <a:ext cx="4191000" cy="940622"/>
            <a:chOff x="6488987" y="1764882"/>
            <a:chExt cx="5486400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522224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How often does he play badminton?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539433" y="1251946"/>
            <a:ext cx="3830866" cy="2264316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15" y="4388172"/>
            <a:ext cx="551366" cy="545101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61066" y="1080659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24460" y="1504950"/>
            <a:ext cx="3562078" cy="1757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week.</a:t>
            </a:r>
          </a:p>
        </p:txBody>
      </p:sp>
    </p:spTree>
    <p:extLst>
      <p:ext uri="{BB962C8B-B14F-4D97-AF65-F5344CB8AC3E}">
        <p14:creationId xmlns:p14="http://schemas.microsoft.com/office/powerpoint/2010/main" val="21442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6" name="4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014456" y="782356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do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3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014456" y="2080220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- does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2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14456" y="3378085"/>
            <a:ext cx="3633101" cy="940622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- does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76844" y="782354"/>
            <a:ext cx="4270986" cy="3596479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93" y="4378833"/>
            <a:ext cx="568701" cy="562239"/>
          </a:xfrm>
          <a:prstGeom prst="ellipse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613663" y="1798942"/>
            <a:ext cx="4134167" cy="1757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often ____ she eat vegetables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day.</a:t>
            </a:r>
          </a:p>
        </p:txBody>
      </p:sp>
    </p:spTree>
    <p:extLst>
      <p:ext uri="{BB962C8B-B14F-4D97-AF65-F5344CB8AC3E}">
        <p14:creationId xmlns:p14="http://schemas.microsoft.com/office/powerpoint/2010/main" val="24806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7" name="3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014561" y="742950"/>
            <a:ext cx="3062639" cy="147402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3" name="2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014561" y="2419350"/>
            <a:ext cx="3062639" cy="147402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457200" y="1559324"/>
            <a:ext cx="4038600" cy="2024851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8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355121"/>
            <a:ext cx="533400" cy="527339"/>
          </a:xfrm>
          <a:prstGeom prst="ellipse">
            <a:avLst/>
          </a:prstGeom>
        </p:spPr>
      </p:pic>
      <p:pic>
        <p:nvPicPr>
          <p:cNvPr id="4" name="Track 36a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57592"/>
            <a:ext cx="533400" cy="428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06" y="2661828"/>
            <a:ext cx="1521501" cy="1010788"/>
          </a:xfrm>
          <a:prstGeom prst="round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61763"/>
            <a:ext cx="1513908" cy="1010788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B5E81B-9CEF-C403-8146-5AABD667CD4C}"/>
              </a:ext>
            </a:extLst>
          </p:cNvPr>
          <p:cNvSpPr txBox="1"/>
          <p:nvPr/>
        </p:nvSpPr>
        <p:spPr>
          <a:xfrm>
            <a:off x="1126193" y="1800270"/>
            <a:ext cx="3200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49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24" name="5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663705" y="2571750"/>
            <a:ext cx="2998568" cy="1407706"/>
            <a:chOff x="6549782" y="1025650"/>
            <a:chExt cx="3998091" cy="1706776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92542" y="1025650"/>
              <a:ext cx="3755331" cy="1706776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549782" y="167485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4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638800" y="971550"/>
            <a:ext cx="2993921" cy="1472576"/>
            <a:chOff x="6488987" y="1934945"/>
            <a:chExt cx="3917206" cy="1046752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21125" y="1934945"/>
              <a:ext cx="3685068" cy="1046752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309998"/>
              <a:ext cx="541608" cy="354498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914400" y="1578459"/>
            <a:ext cx="4191000" cy="2169166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22" y="4400550"/>
            <a:ext cx="540658" cy="534515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96" y="1202444"/>
            <a:ext cx="1513908" cy="10107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28" y="2736837"/>
            <a:ext cx="1511642" cy="1010788"/>
          </a:xfrm>
          <a:prstGeom prst="rect">
            <a:avLst/>
          </a:prstGeom>
        </p:spPr>
      </p:pic>
      <p:pic>
        <p:nvPicPr>
          <p:cNvPr id="2" name="Track 36c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9" y="2663042"/>
            <a:ext cx="546061" cy="438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6AEB0-F0EB-58D8-6548-A6B0D320DA40}"/>
              </a:ext>
            </a:extLst>
          </p:cNvPr>
          <p:cNvSpPr txBox="1"/>
          <p:nvPr/>
        </p:nvSpPr>
        <p:spPr>
          <a:xfrm>
            <a:off x="1595328" y="1889918"/>
            <a:ext cx="3200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99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grpSp>
        <p:nvGrpSpPr>
          <p:cNvPr id="5" name="3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305749" y="1751613"/>
            <a:ext cx="2851184" cy="1162639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3" name="4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290476" y="494729"/>
            <a:ext cx="2860814" cy="1197117"/>
            <a:chOff x="6488987" y="1829287"/>
            <a:chExt cx="4844135" cy="1189756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829287"/>
              <a:ext cx="4579983" cy="1189756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334000" y="3001510"/>
            <a:ext cx="2833372" cy="1162639"/>
            <a:chOff x="6488987" y="1764882"/>
            <a:chExt cx="5262610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998458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85800" y="1194359"/>
            <a:ext cx="4123722" cy="2286000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8" y="4372656"/>
            <a:ext cx="550685" cy="544428"/>
          </a:xfrm>
          <a:prstGeom prst="ellipse">
            <a:avLst/>
          </a:prstGeom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610350"/>
            <a:ext cx="1607429" cy="1057880"/>
          </a:xfrm>
          <a:prstGeom prst="round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73" y="634758"/>
            <a:ext cx="1380411" cy="9170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27" y="1878830"/>
            <a:ext cx="1371467" cy="9170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80" y="3128727"/>
            <a:ext cx="1374898" cy="917057"/>
          </a:xfrm>
          <a:prstGeom prst="rect">
            <a:avLst/>
          </a:prstGeom>
        </p:spPr>
      </p:pic>
      <p:pic>
        <p:nvPicPr>
          <p:cNvPr id="8" name="Track 36d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60" y="2055709"/>
            <a:ext cx="533401" cy="428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B968E-6C49-75A4-47BE-AC4FC49A3185}"/>
              </a:ext>
            </a:extLst>
          </p:cNvPr>
          <p:cNvSpPr txBox="1"/>
          <p:nvPr/>
        </p:nvSpPr>
        <p:spPr>
          <a:xfrm>
            <a:off x="1413969" y="1520780"/>
            <a:ext cx="3200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79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11207"/>
            <a:ext cx="9144793" cy="5143946"/>
          </a:xfrm>
          <a:prstGeom prst="rect">
            <a:avLst/>
          </a:prstGeom>
        </p:spPr>
      </p:pic>
      <p:grpSp>
        <p:nvGrpSpPr>
          <p:cNvPr id="5" name="4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5195154" y="431161"/>
            <a:ext cx="3024189" cy="1253005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3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5209856" y="1729026"/>
            <a:ext cx="3011279" cy="1253005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5209857" y="3026891"/>
            <a:ext cx="3011277" cy="1253005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741863" y="1377162"/>
            <a:ext cx="4027594" cy="2176048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4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37" y="4344280"/>
            <a:ext cx="595763" cy="588993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61066" y="1080659"/>
            <a:ext cx="4229627" cy="643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41" y="3194865"/>
            <a:ext cx="1374898" cy="917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19" y="634758"/>
            <a:ext cx="1373523" cy="9170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31" y="1897000"/>
            <a:ext cx="1380411" cy="917057"/>
          </a:xfrm>
          <a:prstGeom prst="rect">
            <a:avLst/>
          </a:prstGeom>
        </p:spPr>
      </p:pic>
      <p:pic>
        <p:nvPicPr>
          <p:cNvPr id="2" name="Track 36b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55" y="2499235"/>
            <a:ext cx="545210" cy="437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459B7-97C2-1DE2-5B5B-73A43C35FEAE}"/>
              </a:ext>
            </a:extLst>
          </p:cNvPr>
          <p:cNvSpPr txBox="1"/>
          <p:nvPr/>
        </p:nvSpPr>
        <p:spPr>
          <a:xfrm>
            <a:off x="1374913" y="1845013"/>
            <a:ext cx="3200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23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397" cy="5143946"/>
          </a:xfrm>
          <a:prstGeom prst="rect">
            <a:avLst/>
          </a:prstGeom>
        </p:spPr>
      </p:pic>
      <p:pic>
        <p:nvPicPr>
          <p:cNvPr id="3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85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/>
          <p:cNvSpPr txBox="1"/>
          <p:nvPr/>
        </p:nvSpPr>
        <p:spPr>
          <a:xfrm>
            <a:off x="2175526" y="342523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417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49" name="26"/>
          <p:cNvGrpSpPr/>
          <p:nvPr/>
        </p:nvGrpSpPr>
        <p:grpSpPr>
          <a:xfrm>
            <a:off x="-607943" y="-424185"/>
            <a:ext cx="10143621" cy="5178480"/>
            <a:chOff x="1620838" y="91129"/>
            <a:chExt cx="8872538" cy="6227122"/>
          </a:xfrm>
        </p:grpSpPr>
        <p:sp>
          <p:nvSpPr>
            <p:cNvPr id="1042" name="31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30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29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2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27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210" y="3068944"/>
            <a:ext cx="1081372" cy="1038686"/>
          </a:xfrm>
          <a:prstGeom prst="rect">
            <a:avLst/>
          </a:prstGeom>
        </p:spPr>
      </p:pic>
      <p:pic>
        <p:nvPicPr>
          <p:cNvPr id="1055" name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18728114">
            <a:off x="6839631" y="2542586"/>
            <a:ext cx="658623" cy="1580694"/>
          </a:xfrm>
          <a:prstGeom prst="rect">
            <a:avLst/>
          </a:prstGeom>
        </p:spPr>
      </p:pic>
      <p:pic>
        <p:nvPicPr>
          <p:cNvPr id="583" name="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6"/>
          <p:cNvSpPr txBox="1"/>
          <p:nvPr/>
        </p:nvSpPr>
        <p:spPr>
          <a:xfrm>
            <a:off x="1137487" y="1085053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Go to  the Moon</a:t>
            </a:r>
            <a:endParaRPr lang="en-US" altLang="zh-CN" sz="4050" b="1" dirty="0">
              <a:ln w="22225">
                <a:solidFill>
                  <a:srgbClr val="FE817E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</p:txBody>
      </p:sp>
      <p:pic>
        <p:nvPicPr>
          <p:cNvPr id="39" name="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  <p:sp>
        <p:nvSpPr>
          <p:cNvPr id="5" name="Rectangle: Rounded Corner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5D740A-1DD4-9627-28A4-3568F0B8CFCD}"/>
              </a:ext>
            </a:extLst>
          </p:cNvPr>
          <p:cNvSpPr/>
          <p:nvPr/>
        </p:nvSpPr>
        <p:spPr>
          <a:xfrm>
            <a:off x="4114800" y="3336434"/>
            <a:ext cx="1381469" cy="58197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Start</a:t>
            </a:r>
          </a:p>
        </p:txBody>
      </p:sp>
      <p:pic>
        <p:nvPicPr>
          <p:cNvPr id="1026" name="Picture 2" descr="Moon Phases Cartoon Vector Images (over 790)">
            <a:extLst>
              <a:ext uri="{FF2B5EF4-FFF2-40B4-BE49-F238E27FC236}">
                <a16:creationId xmlns:a16="http://schemas.microsoft.com/office/drawing/2014/main" id="{7D032A43-7324-5A05-20FE-3A40248B1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8550" r="47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25" r="49623"/>
          <a:stretch/>
        </p:blipFill>
        <p:spPr bwMode="auto">
          <a:xfrm>
            <a:off x="951641" y="-64229"/>
            <a:ext cx="1149765" cy="14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7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32099E-6 L -0.35625 -0.41019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5" y="-2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9" showWhenStopped="0">
                <p:cTn id="1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1531B-9B07-4737-FB6D-9C50E77D5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4435F17-CBE1-F0E1-8351-40310F16E6B7}"/>
              </a:ext>
            </a:extLst>
          </p:cNvPr>
          <p:cNvSpPr txBox="1">
            <a:spLocks/>
          </p:cNvSpPr>
          <p:nvPr/>
        </p:nvSpPr>
        <p:spPr>
          <a:xfrm>
            <a:off x="310723" y="3937956"/>
            <a:ext cx="2051477" cy="66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 vegetables / every day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A77EFE9D-7927-3D87-9B52-2B037BFCDEB9}"/>
              </a:ext>
            </a:extLst>
          </p:cNvPr>
          <p:cNvSpPr txBox="1">
            <a:spLocks/>
          </p:cNvSpPr>
          <p:nvPr/>
        </p:nvSpPr>
        <p:spPr>
          <a:xfrm>
            <a:off x="4281405" y="4213399"/>
            <a:ext cx="2371961" cy="66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badminton / twice a week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ABF96E58-90BA-3967-D426-D7ABFE9CD3A4}"/>
              </a:ext>
            </a:extLst>
          </p:cNvPr>
          <p:cNvSpPr txBox="1">
            <a:spLocks/>
          </p:cNvSpPr>
          <p:nvPr/>
        </p:nvSpPr>
        <p:spPr>
          <a:xfrm>
            <a:off x="2551316" y="4185925"/>
            <a:ext cx="1754706" cy="57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yoga / once a week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118EECF6-9461-ED75-4798-33808E8FBD92}"/>
              </a:ext>
            </a:extLst>
          </p:cNvPr>
          <p:cNvSpPr txBox="1">
            <a:spLocks/>
          </p:cNvSpPr>
          <p:nvPr/>
        </p:nvSpPr>
        <p:spPr>
          <a:xfrm>
            <a:off x="6476321" y="3972900"/>
            <a:ext cx="2515251" cy="66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orange juice / three times a week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20FB12C6-24A4-0E67-3064-A8DA6E4A9EE5}"/>
              </a:ext>
            </a:extLst>
          </p:cNvPr>
          <p:cNvSpPr txBox="1"/>
          <p:nvPr/>
        </p:nvSpPr>
        <p:spPr>
          <a:xfrm>
            <a:off x="1719933" y="1093308"/>
            <a:ext cx="6019800" cy="476726"/>
          </a:xfrm>
          <a:prstGeom prst="wedgeRoundRectCallout">
            <a:avLst>
              <a:gd name="adj1" fmla="val -55404"/>
              <a:gd name="adj2" fmla="val -5564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often does he / she ______?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4E7C661C-B81F-F43B-9B11-9FEDCC1EA312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0200" y="2190070"/>
            <a:ext cx="2895601" cy="6009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BE7F941C-2C3C-519C-CC84-27FEF2EB6C8E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79309" y="2190070"/>
            <a:ext cx="1016492" cy="848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1DC82695-6A2B-86B7-186D-EA661E9B9B2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5801" y="2190070"/>
            <a:ext cx="971584" cy="763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D8D8DEC5-098A-C28F-8AEC-5D267FC7550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5801" y="2190070"/>
            <a:ext cx="2895599" cy="6009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D4F87EB2-6EB4-D0D3-6B6C-E7849BA974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588502" y="2941217"/>
            <a:ext cx="1560985" cy="1044588"/>
          </a:xfrm>
          <a:prstGeom prst="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48B61BB5-98A8-065E-7D91-9C19AAF7B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-662"/>
          <a:stretch/>
        </p:blipFill>
        <p:spPr>
          <a:xfrm>
            <a:off x="2698817" y="3211017"/>
            <a:ext cx="1560985" cy="1039351"/>
          </a:xfrm>
          <a:prstGeom prst="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A77D406C-D99B-C6E0-7EFF-18D86013CDCF}"/>
              </a:ext>
            </a:extLst>
          </p:cNvPr>
          <p:cNvSpPr txBox="1"/>
          <p:nvPr/>
        </p:nvSpPr>
        <p:spPr>
          <a:xfrm>
            <a:off x="2819401" y="1713344"/>
            <a:ext cx="3352799" cy="476726"/>
          </a:xfrm>
          <a:prstGeom prst="wedgeRoundRectCallout">
            <a:avLst>
              <a:gd name="adj1" fmla="val 63126"/>
              <a:gd name="adj2" fmla="val -2193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______________.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5B09713E-F044-77B2-E9CF-AD17FC1164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5" b="-250"/>
          <a:stretch/>
        </p:blipFill>
        <p:spPr>
          <a:xfrm>
            <a:off x="4748887" y="3181350"/>
            <a:ext cx="1560985" cy="1069018"/>
          </a:xfrm>
          <a:prstGeom prst="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5F08C709-5BC7-FC3B-82C6-FACEB6BC4F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"/>
          <a:stretch/>
        </p:blipFill>
        <p:spPr>
          <a:xfrm>
            <a:off x="6919136" y="2946455"/>
            <a:ext cx="1629623" cy="1039350"/>
          </a:xfrm>
          <a:prstGeom prst="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3CF46CAC-0E60-510B-73DC-35DF5D60C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14400" y="109330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2FC8C453-49D5-2BD6-2F63-A0C10C57EC2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713814" y="171334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C773EAED-CB7B-424A-8A89-9A72DD07FFC4}"/>
              </a:ext>
            </a:extLst>
          </p:cNvPr>
          <p:cNvSpPr txBox="1"/>
          <p:nvPr/>
        </p:nvSpPr>
        <p:spPr>
          <a:xfrm>
            <a:off x="3048000" y="154079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73972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667000" y="59055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66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517920" y="2362345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17920" y="3076242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981200" y="2114550"/>
            <a:ext cx="7042898" cy="12387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(1+2+3).</a:t>
            </a:r>
          </a:p>
        </p:txBody>
      </p:sp>
    </p:spTree>
    <p:extLst>
      <p:ext uri="{BB962C8B-B14F-4D97-AF65-F5344CB8AC3E}">
        <p14:creationId xmlns:p14="http://schemas.microsoft.com/office/powerpoint/2010/main" val="646269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32" y="-118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264" y="785031"/>
            <a:ext cx="4264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A: How often does he play badminton?</a:t>
            </a:r>
          </a:p>
          <a:p>
            <a:r>
              <a:rPr lang="en-US" sz="3200" b="1" dirty="0"/>
              <a:t>B: _____________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15515" y="1810159"/>
            <a:ext cx="2655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Twice a week.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692435" y="3587292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Answer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00736-FFAA-5551-2DA1-FB8DC4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866" y="2506232"/>
            <a:ext cx="2076757" cy="1385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06DE1399-C0AB-ECD3-13BF-0A9FAC484ADC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92C39BE1-C2FB-CFC4-6DD9-C095E61D5BE3}"/>
              </a:ext>
            </a:extLst>
          </p:cNvPr>
          <p:cNvSpPr txBox="1">
            <a:spLocks/>
          </p:cNvSpPr>
          <p:nvPr/>
        </p:nvSpPr>
        <p:spPr>
          <a:xfrm>
            <a:off x="2010301" y="4711418"/>
            <a:ext cx="4847700" cy="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>
                <a:solidFill>
                  <a:srgbClr val="040C28"/>
                </a:solidFill>
                <a:latin typeface="+mj-lt"/>
              </a:rPr>
              <a:t>Click on the b</a:t>
            </a:r>
            <a:r>
              <a:rPr lang="en-US" sz="2000" i="0" dirty="0">
                <a:solidFill>
                  <a:srgbClr val="040C28"/>
                </a:solidFill>
                <a:effectLst/>
                <a:latin typeface="+mj-lt"/>
              </a:rPr>
              <a:t>inoculars to show answer.</a:t>
            </a:r>
            <a:endParaRPr lang="en-US" sz="28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3CFAFF85-D732-A284-E2F5-BBE445A0CAA9}"/>
              </a:ext>
            </a:extLst>
          </p:cNvPr>
          <p:cNvSpPr/>
          <p:nvPr/>
        </p:nvSpPr>
        <p:spPr>
          <a:xfrm>
            <a:off x="5480722" y="615754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sp>
        <p:nvSpPr>
          <p:cNvPr id="537" name="TextBox 536">
            <a:hlinkClick r:id="rId9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701599" y="-52088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12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69136E-6 L 0.57482 0.805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64" grpId="0"/>
      <p:bldP spid="17" grpId="0" animBg="1"/>
      <p:bldP spid="5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819150"/>
            <a:ext cx="4495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A: How often does she eat vegetables?</a:t>
            </a:r>
          </a:p>
          <a:p>
            <a:r>
              <a:rPr lang="en-US" sz="2800" b="1" dirty="0"/>
              <a:t>B: _______________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15515" y="1810159"/>
            <a:ext cx="2655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Every day.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766825" y="3499556"/>
            <a:ext cx="1395976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00736-FFAA-5551-2DA1-FB8DC4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2750" y="2360101"/>
            <a:ext cx="2189498" cy="14640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F1496977-5448-9A6F-0CD5-4E488F66C5E0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8F5FA622-81FF-6BDF-2044-B978BC26F8D1}"/>
              </a:ext>
            </a:extLst>
          </p:cNvPr>
          <p:cNvSpPr txBox="1">
            <a:spLocks/>
          </p:cNvSpPr>
          <p:nvPr/>
        </p:nvSpPr>
        <p:spPr>
          <a:xfrm>
            <a:off x="2010301" y="4711418"/>
            <a:ext cx="4847700" cy="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>
                <a:solidFill>
                  <a:srgbClr val="040C28"/>
                </a:solidFill>
                <a:latin typeface="+mj-lt"/>
              </a:rPr>
              <a:t>Click on the b</a:t>
            </a:r>
            <a:r>
              <a:rPr lang="en-US" sz="2000" i="0" dirty="0">
                <a:solidFill>
                  <a:srgbClr val="040C28"/>
                </a:solidFill>
                <a:effectLst/>
                <a:latin typeface="+mj-lt"/>
              </a:rPr>
              <a:t>inoculars to show answer.</a:t>
            </a:r>
            <a:endParaRPr lang="en-US" sz="28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3262FCE1-EC28-774A-78D5-F670768A905B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0B8CBD-65F0-BF07-D109-BCEE01AC6301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50D15A08-C597-55DD-8029-77DB73AB569F}"/>
              </a:ext>
            </a:extLst>
          </p:cNvPr>
          <p:cNvSpPr/>
          <p:nvPr/>
        </p:nvSpPr>
        <p:spPr>
          <a:xfrm>
            <a:off x="5636863" y="550396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0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64" grpId="0"/>
      <p:bldP spid="9" grpId="0" animBg="1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298" y="1084243"/>
            <a:ext cx="4923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A: How often does she do yoga?</a:t>
            </a:r>
          </a:p>
          <a:p>
            <a:r>
              <a:rPr lang="en-US" sz="2800" b="1" dirty="0"/>
              <a:t>B: ______________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89798" y="1728122"/>
            <a:ext cx="2655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Once a week</a:t>
            </a:r>
            <a:r>
              <a:rPr lang="en-US" sz="2800" b="1" dirty="0"/>
              <a:t>.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692435" y="3587292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/>
              <a:t>Answer</a:t>
            </a:r>
            <a:endParaRPr lang="en-US" sz="21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00736-FFAA-5551-2DA1-FB8DC4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1954" y="2239938"/>
            <a:ext cx="2188957" cy="14542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4E7B0A85-0659-C5DE-0062-1CB41BDAD047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84276C2-39C3-EF90-F7AA-E0DD1CE27A55}"/>
              </a:ext>
            </a:extLst>
          </p:cNvPr>
          <p:cNvSpPr txBox="1">
            <a:spLocks/>
          </p:cNvSpPr>
          <p:nvPr/>
        </p:nvSpPr>
        <p:spPr>
          <a:xfrm>
            <a:off x="2010301" y="4711418"/>
            <a:ext cx="4847700" cy="5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dirty="0">
                <a:solidFill>
                  <a:srgbClr val="040C28"/>
                </a:solidFill>
                <a:latin typeface="+mj-lt"/>
              </a:rPr>
              <a:t>Click on the b</a:t>
            </a:r>
            <a:r>
              <a:rPr lang="en-US" sz="2000" i="0" dirty="0">
                <a:solidFill>
                  <a:srgbClr val="040C28"/>
                </a:solidFill>
                <a:effectLst/>
                <a:latin typeface="+mj-lt"/>
              </a:rPr>
              <a:t>inoculars to show answer.</a:t>
            </a:r>
            <a:endParaRPr lang="en-US" sz="28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11B19703-7902-CCB1-0D8A-4C13952A3CE5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F6008E78-30DA-1241-6DFA-917389BD6F84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93859" y="114958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00130" y="-621234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8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0.57482 0.805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0.57482 0.805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64" grpId="0"/>
      <p:bldP spid="9" grpId="0" animBg="1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656" y="892853"/>
            <a:ext cx="457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How often does he drink orange juice?</a:t>
            </a:r>
          </a:p>
          <a:p>
            <a:r>
              <a:rPr lang="en-US" sz="2800" b="1" dirty="0"/>
              <a:t>B: _____________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508675" y="180354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Three times a week.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692435" y="3587292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Answer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00736-FFAA-5551-2DA1-FB8DC4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944" y="2442214"/>
            <a:ext cx="2085655" cy="13925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F597E918-8D0D-C469-A670-257A41F26056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73F8512-7745-82CD-13BE-38E7C1FFF64C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611B233-BAA1-51F7-84E9-290C408CB790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1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64" grpId="0"/>
      <p:bldP spid="8" grpId="0" animBg="1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257" y="1047750"/>
            <a:ext cx="4052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A: ___________________</a:t>
            </a:r>
          </a:p>
          <a:p>
            <a:r>
              <a:rPr lang="en-US" sz="2800" b="1" dirty="0"/>
              <a:t>B: Twice a week.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06321" y="1626075"/>
            <a:ext cx="3017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often does he play badminton?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692435" y="3587292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/>
              <a:t>Answer</a:t>
            </a:r>
            <a:endParaRPr lang="en-US" sz="2100" b="1" dirty="0"/>
          </a:p>
        </p:txBody>
      </p:sp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EB7E09A3-579B-E33F-6ED1-46F2D5539029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5/8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7A75C04-6B86-956D-3392-46A9F61A7882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8D3E92D4-3243-4436-E358-C2F95E5B3C33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484F1D-C5EB-E7B2-1362-3A7B01CE2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23" y="2163700"/>
            <a:ext cx="2176461" cy="1451699"/>
          </a:xfrm>
          <a:prstGeom prst="roundRect">
            <a:avLst/>
          </a:prstGeom>
        </p:spPr>
      </p:pic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549197" y="-520889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3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69136E-6 L 0.57483 0.805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64" grpId="0"/>
      <p:bldP spid="8" grpId="0" animBg="1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6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533" y="762882"/>
            <a:ext cx="4410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A: ___________________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B: Every day.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410200" y="1612842"/>
            <a:ext cx="3282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often does she eat vegetables?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6" name="TextBox 535"/>
          <p:cNvSpPr txBox="1"/>
          <p:nvPr/>
        </p:nvSpPr>
        <p:spPr>
          <a:xfrm>
            <a:off x="5692435" y="3587292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/>
              <a:t>Answer</a:t>
            </a:r>
            <a:endParaRPr lang="en-US" sz="2100" b="1" dirty="0"/>
          </a:p>
        </p:txBody>
      </p:sp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EED5B16F-CB04-D900-2853-376CDC826252}"/>
              </a:ext>
            </a:extLst>
          </p:cNvPr>
          <p:cNvSpPr/>
          <p:nvPr/>
        </p:nvSpPr>
        <p:spPr>
          <a:xfrm>
            <a:off x="334098" y="100275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D96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6/8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8E40A9F-4CA0-6329-A478-32E4E9586BE0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CAD6D24-4059-F685-39DD-F6C1EE8F342F}"/>
              </a:ext>
            </a:extLst>
          </p:cNvPr>
          <p:cNvSpPr/>
          <p:nvPr/>
        </p:nvSpPr>
        <p:spPr>
          <a:xfrm>
            <a:off x="5508675" y="9804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484F1D-C5EB-E7B2-1362-3A7B01CE2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14" y="2241189"/>
            <a:ext cx="2171029" cy="1451699"/>
          </a:xfrm>
          <a:prstGeom prst="roundRect">
            <a:avLst/>
          </a:prstGeom>
        </p:spPr>
      </p:pic>
      <p:sp>
        <p:nvSpPr>
          <p:cNvPr id="537" name="TextBox 536">
            <a:hlinkClick r:id="" action="ppaction://hlinkshowjump?jump=nextslide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Next</a:t>
            </a:r>
          </a:p>
        </p:txBody>
      </p:sp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38777" y="-526590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4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3457E-7 L 0.57483 0.805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64" grpId="0"/>
      <p:bldP spid="5" grpId="0" animBg="1"/>
      <p:bldP spid="5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9533</TotalTime>
  <Words>756</Words>
  <Application>Microsoft Office PowerPoint</Application>
  <PresentationFormat>On-screen Show (16:9)</PresentationFormat>
  <Paragraphs>202</Paragraphs>
  <Slides>32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Cooper Black</vt:lpstr>
      <vt:lpstr>微软雅黑 Light</vt:lpstr>
      <vt:lpstr>Century Gothic</vt:lpstr>
      <vt:lpstr>Calibri</vt:lpstr>
      <vt:lpstr>Arial</vt:lpstr>
      <vt:lpstr>Berlin Sans FB</vt:lpstr>
      <vt:lpstr>Times New Roman</vt:lpstr>
      <vt:lpstr>Berlin Sans FB Demi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</dc:creator>
  <cp:lastModifiedBy>User</cp:lastModifiedBy>
  <cp:revision>1349</cp:revision>
  <dcterms:created xsi:type="dcterms:W3CDTF">2006-08-16T00:00:00Z</dcterms:created>
  <dcterms:modified xsi:type="dcterms:W3CDTF">2024-12-12T10:01:42Z</dcterms:modified>
</cp:coreProperties>
</file>