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23"/>
  </p:notesMasterIdLst>
  <p:sldIdLst>
    <p:sldId id="259" r:id="rId3"/>
    <p:sldId id="274" r:id="rId4"/>
    <p:sldId id="275" r:id="rId5"/>
    <p:sldId id="277" r:id="rId6"/>
    <p:sldId id="278" r:id="rId7"/>
    <p:sldId id="279" r:id="rId8"/>
    <p:sldId id="257" r:id="rId9"/>
    <p:sldId id="261" r:id="rId10"/>
    <p:sldId id="329" r:id="rId11"/>
    <p:sldId id="330" r:id="rId12"/>
    <p:sldId id="331" r:id="rId13"/>
    <p:sldId id="322" r:id="rId14"/>
    <p:sldId id="335" r:id="rId15"/>
    <p:sldId id="333" r:id="rId16"/>
    <p:sldId id="334" r:id="rId17"/>
    <p:sldId id="332" r:id="rId18"/>
    <p:sldId id="337" r:id="rId19"/>
    <p:sldId id="336" r:id="rId20"/>
    <p:sldId id="303" r:id="rId21"/>
    <p:sldId id="269"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BC2BB-68D9-4EE7-9045-3EC882B94131}" type="datetimeFigureOut">
              <a:rPr lang="en-US" smtClean="0"/>
              <a:t>17/12/2024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6DE2A-9A9C-4A8F-B730-9A635F250F7E}" type="slidenum">
              <a:rPr lang="en-US" smtClean="0"/>
              <a:t>‹#›</a:t>
            </a:fld>
            <a:endParaRPr lang="en-US"/>
          </a:p>
        </p:txBody>
      </p:sp>
    </p:spTree>
    <p:extLst>
      <p:ext uri="{BB962C8B-B14F-4D97-AF65-F5344CB8AC3E}">
        <p14:creationId xmlns:p14="http://schemas.microsoft.com/office/powerpoint/2010/main" val="3067298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17/12/2024</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audio" Target="../media/media1.mp3"/><Relationship Id="rId21" Type="http://schemas.openxmlformats.org/officeDocument/2006/relationships/image" Target="../media/image23.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6.png"/><Relationship Id="rId2" Type="http://schemas.microsoft.com/office/2007/relationships/media" Target="../media/media1.mp3"/><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hemeOverride" Target="../theme/themeOverride1.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slideLayout" Target="../slideLayouts/slideLayout19.xml"/><Relationship Id="rId9" Type="http://schemas.openxmlformats.org/officeDocument/2006/relationships/image" Target="../media/image11.svg"/><Relationship Id="rId14" Type="http://schemas.openxmlformats.org/officeDocument/2006/relationships/image" Target="../media/image16.png"/><Relationship Id="rId22" Type="http://schemas.microsoft.com/office/2007/relationships/hdphoto" Target="../media/hdphoto1.wdp"/><Relationship Id="rId27"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1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8.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23.png"/><Relationship Id="rId1" Type="http://schemas.openxmlformats.org/officeDocument/2006/relationships/themeOverride" Target="../theme/themeOverride2.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9.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9.svg"/><Relationship Id="rId2" Type="http://schemas.openxmlformats.org/officeDocument/2006/relationships/slideLayout" Target="../slideLayouts/slideLayout19.xml"/><Relationship Id="rId16" Type="http://schemas.openxmlformats.org/officeDocument/2006/relationships/image" Target="../media/image31.png"/><Relationship Id="rId1" Type="http://schemas.openxmlformats.org/officeDocument/2006/relationships/themeOverride" Target="../theme/themeOverride3.xml"/><Relationship Id="rId6" Type="http://schemas.openxmlformats.org/officeDocument/2006/relationships/image" Target="../media/image9.svg"/><Relationship Id="rId11" Type="http://schemas.openxmlformats.org/officeDocument/2006/relationships/image" Target="../media/image18.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9.svg"/><Relationship Id="rId2" Type="http://schemas.openxmlformats.org/officeDocument/2006/relationships/slideLayout" Target="../slideLayouts/slideLayout19.xml"/><Relationship Id="rId16" Type="http://schemas.openxmlformats.org/officeDocument/2006/relationships/image" Target="../media/image31.png"/><Relationship Id="rId1" Type="http://schemas.openxmlformats.org/officeDocument/2006/relationships/themeOverride" Target="../theme/themeOverride4.xml"/><Relationship Id="rId6" Type="http://schemas.openxmlformats.org/officeDocument/2006/relationships/image" Target="../media/image9.svg"/><Relationship Id="rId11" Type="http://schemas.openxmlformats.org/officeDocument/2006/relationships/image" Target="../media/image18.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9.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9.sv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669D69-CA2B-8ED3-8C5B-52F6D70B47FC}"/>
              </a:ext>
            </a:extLst>
          </p:cNvPr>
          <p:cNvPicPr>
            <a:picLocks noChangeAspect="1"/>
          </p:cNvPicPr>
          <p:nvPr/>
        </p:nvPicPr>
        <p:blipFill>
          <a:blip r:embed="rId2"/>
          <a:stretch>
            <a:fillRect/>
          </a:stretch>
        </p:blipFill>
        <p:spPr>
          <a:xfrm>
            <a:off x="1109027" y="707072"/>
            <a:ext cx="9648825" cy="2009775"/>
          </a:xfrm>
          <a:prstGeom prst="rect">
            <a:avLst/>
          </a:prstGeom>
        </p:spPr>
      </p:pic>
      <p:pic>
        <p:nvPicPr>
          <p:cNvPr id="5" name="Picture 4">
            <a:extLst>
              <a:ext uri="{FF2B5EF4-FFF2-40B4-BE49-F238E27FC236}">
                <a16:creationId xmlns:a16="http://schemas.microsoft.com/office/drawing/2014/main" id="{7453EE35-34E8-7053-37DB-49CBDCE43B75}"/>
              </a:ext>
            </a:extLst>
          </p:cNvPr>
          <p:cNvPicPr>
            <a:picLocks noChangeAspect="1"/>
          </p:cNvPicPr>
          <p:nvPr/>
        </p:nvPicPr>
        <p:blipFill>
          <a:blip r:embed="rId3"/>
          <a:stretch>
            <a:fillRect/>
          </a:stretch>
        </p:blipFill>
        <p:spPr>
          <a:xfrm>
            <a:off x="1479549" y="3053397"/>
            <a:ext cx="9424551" cy="2910523"/>
          </a:xfrm>
          <a:prstGeom prst="rect">
            <a:avLst/>
          </a:prstGeom>
        </p:spPr>
      </p:pic>
    </p:spTree>
    <p:extLst>
      <p:ext uri="{BB962C8B-B14F-4D97-AF65-F5344CB8AC3E}">
        <p14:creationId xmlns:p14="http://schemas.microsoft.com/office/powerpoint/2010/main" val="22731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737360" y="767100"/>
            <a:ext cx="9367520" cy="1569660"/>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Một xe buýt theo thiết kế chở được 45 người, nhưng có thể chở thêm 9 người. Tìm tỉ số phần trăm của số người chở thêm so với thiết kế.</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965200" y="914400"/>
            <a:ext cx="751840" cy="680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3</a:t>
            </a:r>
          </a:p>
        </p:txBody>
      </p:sp>
      <p:sp>
        <p:nvSpPr>
          <p:cNvPr id="2" name="TextBox 1">
            <a:extLst>
              <a:ext uri="{FF2B5EF4-FFF2-40B4-BE49-F238E27FC236}">
                <a16:creationId xmlns:a16="http://schemas.microsoft.com/office/drawing/2014/main" id="{615C1B4E-E89F-4D6F-3EEB-80FF992DD19E}"/>
              </a:ext>
            </a:extLst>
          </p:cNvPr>
          <p:cNvSpPr txBox="1"/>
          <p:nvPr/>
        </p:nvSpPr>
        <p:spPr>
          <a:xfrm>
            <a:off x="1524000" y="2753360"/>
            <a:ext cx="8900160" cy="3170099"/>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Bài giải</a:t>
            </a:r>
            <a:r>
              <a:rPr lang="en-US" sz="4000" b="1" dirty="0">
                <a:solidFill>
                  <a:srgbClr val="FF0000"/>
                </a:solidFill>
                <a:latin typeface="Cambria" panose="02040503050406030204" pitchFamily="18" charset="0"/>
                <a:ea typeface="Cambria" panose="02040503050406030204" pitchFamily="18" charset="0"/>
              </a:rPr>
              <a:t>:</a:t>
            </a:r>
            <a:endParaRPr lang="vi-VN" sz="4000" b="1" dirty="0">
              <a:solidFill>
                <a:srgbClr val="FF0000"/>
              </a:solidFill>
              <a:latin typeface="Cambria" panose="02040503050406030204" pitchFamily="18" charset="0"/>
              <a:ea typeface="Cambria" panose="02040503050406030204" pitchFamily="18" charset="0"/>
            </a:endParaRPr>
          </a:p>
          <a:p>
            <a:pPr algn="ctr"/>
            <a:r>
              <a:rPr lang="vi-VN" sz="4000" dirty="0">
                <a:solidFill>
                  <a:srgbClr val="FF0000"/>
                </a:solidFill>
                <a:latin typeface="Cambria" panose="02040503050406030204" pitchFamily="18" charset="0"/>
                <a:ea typeface="Cambria" panose="02040503050406030204" pitchFamily="18" charset="0"/>
              </a:rPr>
              <a:t>Tỉ số phần trăm của số người chở thêm so với thiết kế là:</a:t>
            </a:r>
          </a:p>
          <a:p>
            <a:pPr algn="ctr"/>
            <a:r>
              <a:rPr lang="vi-VN" sz="4000" dirty="0">
                <a:solidFill>
                  <a:srgbClr val="FF0000"/>
                </a:solidFill>
                <a:latin typeface="Cambria" panose="02040503050406030204" pitchFamily="18" charset="0"/>
                <a:ea typeface="Cambria" panose="02040503050406030204" pitchFamily="18" charset="0"/>
              </a:rPr>
              <a:t>9 : 45 = 0,2 = 20%</a:t>
            </a:r>
          </a:p>
          <a:p>
            <a:pPr algn="r"/>
            <a:r>
              <a:rPr lang="vi-VN" sz="4000" dirty="0">
                <a:solidFill>
                  <a:srgbClr val="FF0000"/>
                </a:solidFill>
                <a:latin typeface="Cambria" panose="02040503050406030204" pitchFamily="18" charset="0"/>
                <a:ea typeface="Cambria" panose="02040503050406030204" pitchFamily="18" charset="0"/>
              </a:rPr>
              <a:t>Đáp số: 20%</a:t>
            </a:r>
          </a:p>
        </p:txBody>
      </p:sp>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737360" y="767100"/>
            <a:ext cx="936752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Nhận xét hai cách tính tỉ số phần trăm của hai số 17 và 20 dưới đây:</a:t>
            </a:r>
          </a:p>
        </p:txBody>
      </p:sp>
      <p:sp>
        <p:nvSpPr>
          <p:cNvPr id="4" name="Oval 3">
            <a:extLst>
              <a:ext uri="{FF2B5EF4-FFF2-40B4-BE49-F238E27FC236}">
                <a16:creationId xmlns:a16="http://schemas.microsoft.com/office/drawing/2014/main" id="{68343FA7-EA84-F7F1-D8C3-AFB3728884AE}"/>
              </a:ext>
            </a:extLst>
          </p:cNvPr>
          <p:cNvSpPr/>
          <p:nvPr/>
        </p:nvSpPr>
        <p:spPr>
          <a:xfrm>
            <a:off x="965200" y="914400"/>
            <a:ext cx="751840" cy="680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pic>
        <p:nvPicPr>
          <p:cNvPr id="5" name="Picture 4">
            <a:extLst>
              <a:ext uri="{FF2B5EF4-FFF2-40B4-BE49-F238E27FC236}">
                <a16:creationId xmlns:a16="http://schemas.microsoft.com/office/drawing/2014/main" id="{90F5D113-3AFA-A957-62FF-49B4DD44D7A5}"/>
              </a:ext>
            </a:extLst>
          </p:cNvPr>
          <p:cNvPicPr>
            <a:picLocks noChangeAspect="1"/>
          </p:cNvPicPr>
          <p:nvPr/>
        </p:nvPicPr>
        <p:blipFill>
          <a:blip r:embed="rId2"/>
          <a:stretch>
            <a:fillRect/>
          </a:stretch>
        </p:blipFill>
        <p:spPr>
          <a:xfrm>
            <a:off x="955039" y="2497447"/>
            <a:ext cx="10473055" cy="1786580"/>
          </a:xfrm>
          <a:prstGeom prst="rect">
            <a:avLst/>
          </a:prstGeom>
        </p:spPr>
      </p:pic>
    </p:spTree>
    <p:extLst>
      <p:ext uri="{BB962C8B-B14F-4D97-AF65-F5344CB8AC3E}">
        <p14:creationId xmlns:p14="http://schemas.microsoft.com/office/powerpoint/2010/main" val="22156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5B192-63DA-137C-BF9B-AA6B22EEC1AB}"/>
              </a:ext>
            </a:extLst>
          </p:cNvPr>
          <p:cNvPicPr>
            <a:picLocks noChangeAspect="1"/>
          </p:cNvPicPr>
          <p:nvPr/>
        </p:nvPicPr>
        <p:blipFill>
          <a:blip r:embed="rId2"/>
          <a:stretch>
            <a:fillRect/>
          </a:stretch>
        </p:blipFill>
        <p:spPr>
          <a:xfrm>
            <a:off x="3731577" y="745172"/>
            <a:ext cx="5724525" cy="1933575"/>
          </a:xfrm>
          <a:prstGeom prst="rect">
            <a:avLst/>
          </a:prstGeom>
        </p:spPr>
      </p:pic>
      <p:sp>
        <p:nvSpPr>
          <p:cNvPr id="4" name="TextBox 3">
            <a:extLst>
              <a:ext uri="{FF2B5EF4-FFF2-40B4-BE49-F238E27FC236}">
                <a16:creationId xmlns:a16="http://schemas.microsoft.com/office/drawing/2014/main" id="{32EB921D-A68D-5F5A-B048-1E797576950F}"/>
              </a:ext>
            </a:extLst>
          </p:cNvPr>
          <p:cNvSpPr txBox="1"/>
          <p:nvPr/>
        </p:nvSpPr>
        <p:spPr>
          <a:xfrm>
            <a:off x="1178560" y="3017520"/>
            <a:ext cx="10058400" cy="2513509"/>
          </a:xfrm>
          <a:prstGeom prst="rect">
            <a:avLst/>
          </a:prstGeom>
          <a:noFill/>
        </p:spPr>
        <p:txBody>
          <a:bodyPr wrap="square" rtlCol="0">
            <a:spAutoFit/>
          </a:bodyPr>
          <a:lstStyle/>
          <a:p>
            <a:pPr marL="0" marR="0" algn="just">
              <a:spcBef>
                <a:spcPts val="0"/>
              </a:spcBef>
              <a:spcAft>
                <a:spcPts val="800"/>
              </a:spcAft>
            </a:pPr>
            <a:r>
              <a:rPr lang="vi-VN"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Cách 1: Thực hiện các thao tác sau:</a:t>
            </a:r>
            <a:endPar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vi-VN"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Tìm thương của 17 và 20 ở dạng số thập phân.</a:t>
            </a:r>
            <a:endPar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vi-VN"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Nhân thương đó với 100 và viết thêm kí hiệu % vào bên phải tích vừa tìm được.</a:t>
            </a:r>
            <a:endPar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03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FAB349-D07F-6CAF-056B-7C833192F3FE}"/>
              </a:ext>
            </a:extLst>
          </p:cNvPr>
          <p:cNvPicPr>
            <a:picLocks noChangeAspect="1"/>
          </p:cNvPicPr>
          <p:nvPr/>
        </p:nvPicPr>
        <p:blipFill>
          <a:blip r:embed="rId2"/>
          <a:stretch>
            <a:fillRect/>
          </a:stretch>
        </p:blipFill>
        <p:spPr>
          <a:xfrm>
            <a:off x="3200082" y="804545"/>
            <a:ext cx="5324475" cy="1733550"/>
          </a:xfrm>
          <a:prstGeom prst="rect">
            <a:avLst/>
          </a:prstGeom>
        </p:spPr>
      </p:pic>
      <p:sp>
        <p:nvSpPr>
          <p:cNvPr id="4" name="TextBox 3">
            <a:extLst>
              <a:ext uri="{FF2B5EF4-FFF2-40B4-BE49-F238E27FC236}">
                <a16:creationId xmlns:a16="http://schemas.microsoft.com/office/drawing/2014/main" id="{D48DF0A4-6EDF-24A3-25DD-5A9E3DEEF067}"/>
              </a:ext>
            </a:extLst>
          </p:cNvPr>
          <p:cNvSpPr txBox="1"/>
          <p:nvPr/>
        </p:nvSpPr>
        <p:spPr>
          <a:xfrm>
            <a:off x="1178560" y="3017520"/>
            <a:ext cx="10058400" cy="2513509"/>
          </a:xfrm>
          <a:prstGeom prst="rect">
            <a:avLst/>
          </a:prstGeom>
          <a:noFill/>
        </p:spPr>
        <p:txBody>
          <a:bodyPr wrap="square" rtlCol="0">
            <a:spAutoFit/>
          </a:bodyPr>
          <a:lstStyle/>
          <a:p>
            <a:pPr algn="just">
              <a:spcAft>
                <a:spcPts val="800"/>
              </a:spcAft>
            </a:pPr>
            <a:r>
              <a:rPr lang="vi-VN" sz="3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Cách 2: Thực hiện các thao tác sau:</a:t>
            </a:r>
          </a:p>
          <a:p>
            <a:pPr algn="just">
              <a:spcAft>
                <a:spcPts val="800"/>
              </a:spcAft>
            </a:pPr>
            <a:r>
              <a:rPr lang="vi-VN" sz="3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Tìm thương của 17 và 20 dưới dạng phân số.</a:t>
            </a:r>
          </a:p>
          <a:p>
            <a:pPr algn="just">
              <a:spcAft>
                <a:spcPts val="800"/>
              </a:spcAft>
            </a:pPr>
            <a:r>
              <a:rPr lang="vi-VN" sz="3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Nhân tử số với 100 rồi chia cho 20. Viết kí hiệu % vào bên phải kết quả vừa tìm được.</a:t>
            </a:r>
          </a:p>
        </p:txBody>
      </p:sp>
    </p:spTree>
    <p:extLst>
      <p:ext uri="{BB962C8B-B14F-4D97-AF65-F5344CB8AC3E}">
        <p14:creationId xmlns:p14="http://schemas.microsoft.com/office/powerpoint/2010/main" val="165473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737360" y="767100"/>
            <a:ext cx="9367520" cy="1569660"/>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b) Tìm tỉ số phần trăm của hai số bằng một trong hai cách trên:</a:t>
            </a:r>
          </a:p>
          <a:p>
            <a:pPr lvl="0" algn="ctr"/>
            <a:r>
              <a:rPr lang="vi-VN" sz="3200" dirty="0">
                <a:solidFill>
                  <a:prstClr val="black"/>
                </a:solidFill>
                <a:latin typeface="Cambria" panose="02040503050406030204" pitchFamily="18" charset="0"/>
                <a:ea typeface="Cambria" panose="02040503050406030204" pitchFamily="18" charset="0"/>
              </a:rPr>
              <a:t>13 và 25                36 và 75</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965200" y="914400"/>
            <a:ext cx="751840" cy="680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622EFBC-906A-AE46-1533-46E247FDA6BA}"/>
                  </a:ext>
                </a:extLst>
              </p:cNvPr>
              <p:cNvSpPr txBox="1"/>
              <p:nvPr/>
            </p:nvSpPr>
            <p:spPr>
              <a:xfrm>
                <a:off x="812800" y="2570480"/>
                <a:ext cx="9103360" cy="1771254"/>
              </a:xfrm>
              <a:prstGeom prst="rect">
                <a:avLst/>
              </a:prstGeom>
              <a:noFill/>
            </p:spPr>
            <p:txBody>
              <a:bodyPr wrap="square" rtlCol="0">
                <a:spAutoFit/>
              </a:bodyPr>
              <a:lstStyle/>
              <a:p>
                <a:pPr marL="0" marR="0">
                  <a:spcBef>
                    <a:spcPts val="0"/>
                  </a:spcBef>
                  <a:spcAft>
                    <a:spcPts val="800"/>
                  </a:spcAft>
                  <a:tabLst>
                    <a:tab pos="160020" algn="l"/>
                  </a:tabLst>
                </a:pPr>
                <a:r>
                  <a:rPr lang="vi-VN" sz="2800" b="1"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Tỉ số phần trăm của 13 và 25</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800"/>
                  </a:spcAft>
                  <a:tabLst>
                    <a:tab pos="160020" algn="l"/>
                  </a:tabLst>
                </a:pPr>
                <a:r>
                  <a:rPr lang="vi-VN"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Cách 1: 13 : 25 = 0,52 = 52%</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800"/>
                  </a:spcAft>
                  <a:tabLst>
                    <a:tab pos="160020" algn="l"/>
                  </a:tabLst>
                </a:pPr>
                <a:r>
                  <a:rPr lang="vi-VN"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Cách 2: 13 : 25 = </a:t>
                </a:r>
                <a14:m>
                  <m:oMath xmlns:m="http://schemas.openxmlformats.org/officeDocument/2006/math">
                    <m:f>
                      <m:fPr>
                        <m:ctrlPr>
                          <a:rPr lang="en-US"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13×100</m:t>
                        </m:r>
                      </m:num>
                      <m:den>
                        <m:r>
                          <a:rPr lang="vi-VN"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25</m:t>
                        </m:r>
                      </m:den>
                    </m:f>
                  </m:oMath>
                </a14:m>
                <a:r>
                  <a:rPr lang="vi-VN"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 52%</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622EFBC-906A-AE46-1533-46E247FDA6BA}"/>
                  </a:ext>
                </a:extLst>
              </p:cNvPr>
              <p:cNvSpPr txBox="1">
                <a:spLocks noRot="1" noChangeAspect="1" noMove="1" noResize="1" noEditPoints="1" noAdjustHandles="1" noChangeArrowheads="1" noChangeShapeType="1" noTextEdit="1"/>
              </p:cNvSpPr>
              <p:nvPr/>
            </p:nvSpPr>
            <p:spPr>
              <a:xfrm>
                <a:off x="812800" y="2570480"/>
                <a:ext cx="9103360" cy="1771254"/>
              </a:xfrm>
              <a:prstGeom prst="rect">
                <a:avLst/>
              </a:prstGeom>
              <a:blipFill>
                <a:blip r:embed="rId2"/>
                <a:stretch>
                  <a:fillRect l="-1339" t="-3793" b="-3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6745698-06ED-E0A6-85C9-F251834992B8}"/>
                  </a:ext>
                </a:extLst>
              </p:cNvPr>
              <p:cNvSpPr txBox="1"/>
              <p:nvPr/>
            </p:nvSpPr>
            <p:spPr>
              <a:xfrm>
                <a:off x="792480" y="4358640"/>
                <a:ext cx="9103360" cy="1576457"/>
              </a:xfrm>
              <a:prstGeom prst="rect">
                <a:avLst/>
              </a:prstGeom>
              <a:noFill/>
            </p:spPr>
            <p:txBody>
              <a:bodyPr wrap="square" rtlCol="0">
                <a:spAutoFit/>
              </a:bodyPr>
              <a:lstStyle/>
              <a:p>
                <a:r>
                  <a:rPr lang="vi-VN" sz="2800" b="1" i="1" dirty="0">
                    <a:solidFill>
                      <a:srgbClr val="FF0000"/>
                    </a:solidFill>
                    <a:latin typeface="Cambria" panose="02040503050406030204" pitchFamily="18" charset="0"/>
                    <a:ea typeface="Cambria" panose="02040503050406030204" pitchFamily="18" charset="0"/>
                  </a:rPr>
                  <a:t>Tỉ số phần trăm của 36 và 75</a:t>
                </a:r>
                <a:endParaRPr lang="en-US" sz="2800" b="1" dirty="0">
                  <a:solidFill>
                    <a:srgbClr val="FF0000"/>
                  </a:solidFill>
                  <a:latin typeface="Cambria" panose="02040503050406030204" pitchFamily="18" charset="0"/>
                  <a:ea typeface="Cambria" panose="02040503050406030204" pitchFamily="18" charset="0"/>
                </a:endParaRPr>
              </a:p>
              <a:p>
                <a:r>
                  <a:rPr lang="vi-VN" sz="2800" i="1" dirty="0">
                    <a:solidFill>
                      <a:srgbClr val="FF0000"/>
                    </a:solidFill>
                    <a:latin typeface="Cambria" panose="02040503050406030204" pitchFamily="18" charset="0"/>
                    <a:ea typeface="Cambria" panose="02040503050406030204" pitchFamily="18" charset="0"/>
                  </a:rPr>
                  <a:t>Cách 1: 36 : 75 = 0,48 = 48%</a:t>
                </a:r>
                <a:endParaRPr lang="en-US" sz="2800" dirty="0">
                  <a:solidFill>
                    <a:srgbClr val="FF0000"/>
                  </a:solidFill>
                  <a:latin typeface="Cambria" panose="02040503050406030204" pitchFamily="18" charset="0"/>
                  <a:ea typeface="Cambria" panose="02040503050406030204" pitchFamily="18" charset="0"/>
                </a:endParaRPr>
              </a:p>
              <a:p>
                <a:r>
                  <a:rPr lang="vi-VN" sz="2800" i="1" dirty="0">
                    <a:solidFill>
                      <a:srgbClr val="FF0000"/>
                    </a:solidFill>
                    <a:latin typeface="Cambria" panose="02040503050406030204" pitchFamily="18" charset="0"/>
                    <a:ea typeface="Cambria" panose="02040503050406030204" pitchFamily="18" charset="0"/>
                  </a:rPr>
                  <a:t>Cách 2: 36 : 75 = </a:t>
                </a:r>
                <a14:m>
                  <m:oMath xmlns:m="http://schemas.openxmlformats.org/officeDocument/2006/math">
                    <m:f>
                      <m:fPr>
                        <m:ctrlPr>
                          <a:rPr lang="en-US" sz="2800" i="1">
                            <a:solidFill>
                              <a:srgbClr val="FF0000"/>
                            </a:solidFill>
                            <a:latin typeface="Cambria Math" panose="02040503050406030204" pitchFamily="18" charset="0"/>
                          </a:rPr>
                        </m:ctrlPr>
                      </m:fPr>
                      <m:num>
                        <m:r>
                          <a:rPr lang="vi-VN" sz="2800" i="1">
                            <a:solidFill>
                              <a:srgbClr val="FF0000"/>
                            </a:solidFill>
                            <a:latin typeface="Cambria Math" panose="02040503050406030204" pitchFamily="18" charset="0"/>
                          </a:rPr>
                          <m:t>36×100</m:t>
                        </m:r>
                      </m:num>
                      <m:den>
                        <m:r>
                          <a:rPr lang="vi-VN" sz="2800" i="1">
                            <a:solidFill>
                              <a:srgbClr val="FF0000"/>
                            </a:solidFill>
                            <a:latin typeface="Cambria Math" panose="02040503050406030204" pitchFamily="18" charset="0"/>
                          </a:rPr>
                          <m:t>75</m:t>
                        </m:r>
                      </m:den>
                    </m:f>
                  </m:oMath>
                </a14:m>
                <a:r>
                  <a:rPr lang="vi-VN" sz="2800" i="1" dirty="0">
                    <a:solidFill>
                      <a:srgbClr val="FF0000"/>
                    </a:solidFill>
                    <a:latin typeface="Cambria" panose="02040503050406030204" pitchFamily="18" charset="0"/>
                    <a:ea typeface="Cambria" panose="02040503050406030204" pitchFamily="18" charset="0"/>
                  </a:rPr>
                  <a:t> = 48%</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26745698-06ED-E0A6-85C9-F251834992B8}"/>
                  </a:ext>
                </a:extLst>
              </p:cNvPr>
              <p:cNvSpPr txBox="1">
                <a:spLocks noRot="1" noChangeAspect="1" noMove="1" noResize="1" noEditPoints="1" noAdjustHandles="1" noChangeArrowheads="1" noChangeShapeType="1" noTextEdit="1"/>
              </p:cNvSpPr>
              <p:nvPr/>
            </p:nvSpPr>
            <p:spPr>
              <a:xfrm>
                <a:off x="792480" y="4358640"/>
                <a:ext cx="9103360" cy="1576457"/>
              </a:xfrm>
              <a:prstGeom prst="rect">
                <a:avLst/>
              </a:prstGeom>
              <a:blipFill>
                <a:blip r:embed="rId3"/>
                <a:stretch>
                  <a:fillRect l="-1340" t="-3861" b="-3089"/>
                </a:stretch>
              </a:blipFill>
            </p:spPr>
            <p:txBody>
              <a:bodyPr/>
              <a:lstStyle/>
              <a:p>
                <a:r>
                  <a:rPr lang="en-US">
                    <a:noFill/>
                  </a:rPr>
                  <a:t> </a:t>
                </a:r>
              </a:p>
            </p:txBody>
          </p:sp>
        </mc:Fallback>
      </mc:AlternateContent>
    </p:spTree>
    <p:extLst>
      <p:ext uri="{BB962C8B-B14F-4D97-AF65-F5344CB8AC3E}">
        <p14:creationId xmlns:p14="http://schemas.microsoft.com/office/powerpoint/2010/main" val="36980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6548E37-7CDE-3AEB-CC52-ADD73E1AE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3120" y="2236470"/>
            <a:ext cx="6126480" cy="2034183"/>
          </a:xfrm>
          <a:prstGeom prst="rect">
            <a:avLst/>
          </a:prstGeom>
        </p:spPr>
      </p:pic>
    </p:spTree>
    <p:extLst>
      <p:ext uri="{BB962C8B-B14F-4D97-AF65-F5344CB8AC3E}">
        <p14:creationId xmlns:p14="http://schemas.microsoft.com/office/powerpoint/2010/main" val="80667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731520" y="452140"/>
            <a:ext cx="10911840"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Theo kế hoạch, năm vừa qua một xưởng phải sản xuất 1 000 chiếc xe đạp. Đến hết năm, xưởng đó đã sản xuất được 1 150 chiếc. Hỏi:</a:t>
            </a:r>
          </a:p>
          <a:p>
            <a:pPr lvl="0" algn="just"/>
            <a:r>
              <a:rPr lang="vi-VN" sz="2800" dirty="0">
                <a:solidFill>
                  <a:prstClr val="black"/>
                </a:solidFill>
                <a:latin typeface="Cambria" panose="02040503050406030204" pitchFamily="18" charset="0"/>
                <a:ea typeface="Cambria" panose="02040503050406030204" pitchFamily="18" charset="0"/>
              </a:rPr>
              <a:t>a) Xưởng đó đã thực hiện được bao nhiêu phần trăm kế hoạch cả năm?</a:t>
            </a:r>
          </a:p>
          <a:p>
            <a:pPr lvl="0" algn="just"/>
            <a:r>
              <a:rPr lang="vi-VN" sz="2800" dirty="0">
                <a:solidFill>
                  <a:prstClr val="black"/>
                </a:solidFill>
                <a:latin typeface="Cambria" panose="02040503050406030204" pitchFamily="18" charset="0"/>
                <a:ea typeface="Cambria" panose="02040503050406030204" pitchFamily="18" charset="0"/>
              </a:rPr>
              <a:t>b) Xưởng đó đã thực hiện vượt mức kế hoạch bao nhiêu phần trăm?</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0" y="447040"/>
            <a:ext cx="751840" cy="680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2" name="TextBox 1">
            <a:extLst>
              <a:ext uri="{FF2B5EF4-FFF2-40B4-BE49-F238E27FC236}">
                <a16:creationId xmlns:a16="http://schemas.microsoft.com/office/drawing/2014/main" id="{E9FE7F55-A178-C1FB-BBEE-BACD3424FA7D}"/>
              </a:ext>
            </a:extLst>
          </p:cNvPr>
          <p:cNvSpPr txBox="1"/>
          <p:nvPr/>
        </p:nvSpPr>
        <p:spPr>
          <a:xfrm>
            <a:off x="985520" y="2519680"/>
            <a:ext cx="10515600" cy="3924151"/>
          </a:xfrm>
          <a:prstGeom prst="rect">
            <a:avLst/>
          </a:prstGeom>
          <a:noFill/>
        </p:spPr>
        <p:txBody>
          <a:bodyPr wrap="square" rtlCol="0">
            <a:spAutoFit/>
          </a:bodyPr>
          <a:lstStyle/>
          <a:p>
            <a:pPr marL="0" marR="0" algn="ctr">
              <a:spcBef>
                <a:spcPts val="300"/>
              </a:spcBef>
              <a:spcAft>
                <a:spcPts val="300"/>
              </a:spcAft>
            </a:pPr>
            <a:r>
              <a:rPr lang="vi-VN" sz="3200" b="1"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giải</a:t>
            </a:r>
            <a:r>
              <a:rPr lang="en-US" sz="3200" b="1"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300"/>
              </a:spcBef>
              <a:spcAft>
                <a:spcPts val="3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Tỉ số phần trăm của số xe đã làm được so với kế hoạch là:</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300"/>
              </a:spcBef>
              <a:spcAft>
                <a:spcPts val="3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1 150 : 1000 = 1,15 = 115%</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300"/>
              </a:spcBef>
              <a:spcAft>
                <a:spcPts val="3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Xưởng đó đã thực hiện vượt mức kế hoạch cả năm số phần trăm là:</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300"/>
              </a:spcBef>
              <a:spcAft>
                <a:spcPts val="3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115% - 100% = 15%</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300"/>
              </a:spcBef>
              <a:spcAft>
                <a:spcPts val="3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 số: a) 115%; b) 15%</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01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5"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793619" y="194755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4" name="Picture 3">
            <a:extLst>
              <a:ext uri="{FF2B5EF4-FFF2-40B4-BE49-F238E27FC236}">
                <a16:creationId xmlns:a16="http://schemas.microsoft.com/office/drawing/2014/main" id="{0487A5E2-B178-E153-B5C3-594F3CFC3E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006" y="1971040"/>
            <a:ext cx="7403832" cy="2516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317C52-9206-F8F4-E2BA-B1BCEB9056B6}"/>
              </a:ext>
            </a:extLst>
          </p:cNvPr>
          <p:cNvSpPr txBox="1"/>
          <p:nvPr/>
        </p:nvSpPr>
        <p:spPr>
          <a:xfrm>
            <a:off x="1564640" y="660400"/>
            <a:ext cx="961136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 GIẢI BÀI TOÁN VỀ TÌM TỈ SỐ PHẦN TRĂM CỦA HAI SỐ</a:t>
            </a:r>
          </a:p>
        </p:txBody>
      </p:sp>
      <p:sp>
        <p:nvSpPr>
          <p:cNvPr id="3" name="TextBox 2">
            <a:extLst>
              <a:ext uri="{FF2B5EF4-FFF2-40B4-BE49-F238E27FC236}">
                <a16:creationId xmlns:a16="http://schemas.microsoft.com/office/drawing/2014/main" id="{52FB9248-8D45-D50C-0730-0F8BCE086391}"/>
              </a:ext>
            </a:extLst>
          </p:cNvPr>
          <p:cNvSpPr txBox="1"/>
          <p:nvPr/>
        </p:nvSpPr>
        <p:spPr>
          <a:xfrm>
            <a:off x="741680" y="1371600"/>
            <a:ext cx="10678160" cy="1384995"/>
          </a:xfrm>
          <a:prstGeom prst="rect">
            <a:avLst/>
          </a:prstGeom>
          <a:noFill/>
        </p:spPr>
        <p:txBody>
          <a:bodyPr wrap="square" rtlCol="0">
            <a:spAutoFit/>
          </a:bodyPr>
          <a:lstStyle/>
          <a:p>
            <a:pPr algn="just"/>
            <a:r>
              <a:rPr lang="vi-VN" sz="2800" b="1" dirty="0">
                <a:solidFill>
                  <a:srgbClr val="002060"/>
                </a:solidFill>
                <a:latin typeface="Cambria" panose="02040503050406030204" pitchFamily="18" charset="0"/>
                <a:ea typeface="Cambria" panose="02040503050406030204" pitchFamily="18" charset="0"/>
              </a:rPr>
              <a:t>Bài toán: </a:t>
            </a:r>
            <a:r>
              <a:rPr lang="vi-VN" sz="2800" dirty="0">
                <a:solidFill>
                  <a:srgbClr val="002060"/>
                </a:solidFill>
                <a:latin typeface="Cambria" panose="02040503050406030204" pitchFamily="18" charset="0"/>
                <a:ea typeface="Cambria" panose="02040503050406030204" pitchFamily="18" charset="0"/>
              </a:rPr>
              <a:t>Một đoàn khách du lịch đi tham quan khu phố cổ Hà Nội có tất cả 48 người, trong đó có 12 nữ. Tìm tỉ số phần trăm của số nữ so với tổng số người của cả đoàn.</a:t>
            </a:r>
          </a:p>
        </p:txBody>
      </p:sp>
      <p:pic>
        <p:nvPicPr>
          <p:cNvPr id="5" name="Picture 4">
            <a:extLst>
              <a:ext uri="{FF2B5EF4-FFF2-40B4-BE49-F238E27FC236}">
                <a16:creationId xmlns:a16="http://schemas.microsoft.com/office/drawing/2014/main" id="{D92CE8A8-3F21-64C8-D635-1017EFF7A121}"/>
              </a:ext>
            </a:extLst>
          </p:cNvPr>
          <p:cNvPicPr>
            <a:picLocks noChangeAspect="1"/>
          </p:cNvPicPr>
          <p:nvPr/>
        </p:nvPicPr>
        <p:blipFill>
          <a:blip r:embed="rId2"/>
          <a:stretch>
            <a:fillRect/>
          </a:stretch>
        </p:blipFill>
        <p:spPr>
          <a:xfrm>
            <a:off x="1243012" y="3173095"/>
            <a:ext cx="9401175" cy="2076450"/>
          </a:xfrm>
          <a:prstGeom prst="rect">
            <a:avLst/>
          </a:prstGeom>
        </p:spPr>
      </p:pic>
    </p:spTree>
    <p:extLst>
      <p:ext uri="{BB962C8B-B14F-4D97-AF65-F5344CB8AC3E}">
        <p14:creationId xmlns:p14="http://schemas.microsoft.com/office/powerpoint/2010/main" val="697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95</TotalTime>
  <Words>569</Words>
  <Application>Microsoft Office PowerPoint</Application>
  <PresentationFormat>Màn hình rộng</PresentationFormat>
  <Paragraphs>51</Paragraphs>
  <Slides>20</Slides>
  <Notes>0</Notes>
  <HiddenSlides>0</HiddenSlides>
  <MMClips>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20</vt:i4>
      </vt:variant>
    </vt:vector>
  </HeadingPairs>
  <TitlesOfParts>
    <vt:vector size="28" baseType="lpstr">
      <vt:lpstr>等线</vt:lpstr>
      <vt:lpstr>Arial</vt:lpstr>
      <vt:lpstr>Calibri</vt:lpstr>
      <vt:lpstr>Cambria</vt:lpstr>
      <vt:lpstr>Cambria Math</vt:lpstr>
      <vt:lpstr>UTM Avo</vt:lpstr>
      <vt:lpstr>Chủ đề Office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Truong Hoang Linh</cp:lastModifiedBy>
  <cp:revision>3</cp:revision>
  <dcterms:created xsi:type="dcterms:W3CDTF">2023-10-28T12:58:05Z</dcterms:created>
  <dcterms:modified xsi:type="dcterms:W3CDTF">2024-12-17T07:40:57Z</dcterms:modified>
</cp:coreProperties>
</file>