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257" r:id="rId4"/>
    <p:sldId id="258" r:id="rId5"/>
    <p:sldId id="259"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347" r:id="rId20"/>
    <p:sldId id="290" r:id="rId21"/>
    <p:sldId id="352" r:id="rId22"/>
    <p:sldId id="273" r:id="rId23"/>
    <p:sldId id="349" r:id="rId24"/>
    <p:sldId id="286" r:id="rId25"/>
    <p:sldId id="276" r:id="rId26"/>
    <p:sldId id="350" r:id="rId27"/>
    <p:sldId id="353"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1</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4</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17</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26</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2/2/2024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2/2/2024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2/2/2024</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C7F9F-D7FA-061B-B291-48DF81B1E8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2/2/2024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2/2/2024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microsoft.com/office/2007/relationships/hdphoto" Target="../media/hdphoto1.wdp"/><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9.png"/><Relationship Id="rId11" Type="http://schemas.microsoft.com/office/2007/relationships/hdphoto" Target="../media/hdphoto2.wdp"/><Relationship Id="rId5" Type="http://schemas.openxmlformats.org/officeDocument/2006/relationships/image" Target="../media/image38.jp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46.png"/><Relationship Id="rId4" Type="http://schemas.microsoft.com/office/2007/relationships/hdphoto" Target="../media/hdphoto4.wdp"/><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45.jp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 </a:t>
            </a:r>
            <a:r>
              <a:rPr lang="en-US" sz="4400" b="1" i="1" dirty="0" err="1">
                <a:solidFill>
                  <a:prstClr val="black"/>
                </a:solidFill>
              </a:rPr>
              <a:t>cần</a:t>
            </a:r>
            <a:r>
              <a:rPr lang="en-US" sz="4400" b="1" i="1" dirty="0">
                <a:solidFill>
                  <a:prstClr val="black"/>
                </a:solidFill>
              </a:rPr>
              <a:t> </a:t>
            </a:r>
            <a:r>
              <a:rPr lang="en-US" sz="4400" b="1" i="1" dirty="0" err="1">
                <a:solidFill>
                  <a:prstClr val="black"/>
                </a:solidFill>
              </a:rPr>
              <a:t>thiết</a:t>
            </a:r>
            <a:r>
              <a:rPr lang="en-US" sz="4400" b="1" i="1" dirty="0">
                <a:solidFill>
                  <a:prstClr val="black"/>
                </a:solidFill>
              </a:rPr>
              <a:t> </a:t>
            </a:r>
            <a:r>
              <a:rPr lang="en-US" sz="4400" b="1" i="1" dirty="0" err="1">
                <a:solidFill>
                  <a:prstClr val="black"/>
                </a:solidFill>
              </a:rPr>
              <a:t>lập</a:t>
            </a:r>
            <a:r>
              <a:rPr lang="en-US" sz="4400" b="1" i="1" dirty="0">
                <a:solidFill>
                  <a:prstClr val="black"/>
                </a:solidFill>
              </a:rPr>
              <a:t> </a:t>
            </a:r>
            <a:r>
              <a:rPr lang="en-US" sz="4400" b="1" i="1" dirty="0" err="1">
                <a:solidFill>
                  <a:prstClr val="black"/>
                </a:solidFill>
              </a:rPr>
              <a:t>quan</a:t>
            </a:r>
            <a:r>
              <a:rPr lang="en-US" sz="4400" b="1" i="1" dirty="0">
                <a:solidFill>
                  <a:prstClr val="black"/>
                </a:solidFill>
              </a:rPr>
              <a:t> </a:t>
            </a:r>
            <a:r>
              <a:rPr lang="en-US" sz="4400" b="1" i="1" dirty="0" err="1">
                <a:solidFill>
                  <a:prstClr val="black"/>
                </a:solidFill>
              </a:rPr>
              <a:t>hệ</a:t>
            </a:r>
            <a:r>
              <a:rPr lang="en-US" sz="4400" b="1" i="1" dirty="0">
                <a:solidFill>
                  <a:prstClr val="black"/>
                </a:solidFill>
              </a:rPr>
              <a:t> </a:t>
            </a:r>
            <a:r>
              <a:rPr lang="en-US" sz="4400" b="1" i="1" dirty="0" err="1">
                <a:solidFill>
                  <a:prstClr val="black"/>
                </a:solidFill>
              </a:rPr>
              <a:t>bạn</a:t>
            </a:r>
            <a:r>
              <a:rPr lang="en-US" sz="4400" b="1" i="1" dirty="0">
                <a:solidFill>
                  <a:prstClr val="black"/>
                </a:solidFill>
              </a:rPr>
              <a:t> </a:t>
            </a:r>
            <a:r>
              <a:rPr lang="en-US" sz="4400" b="1" i="1" dirty="0" err="1">
                <a:solidFill>
                  <a:prstClr val="black"/>
                </a:solidFill>
              </a:rPr>
              <a:t>bè</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2074605" y="2238376"/>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Thiết lập quan hệ bạn bè sẽ giúp chúng ta có những người bạn chia sẻ vui buồn trong cuộc sống,…</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Nêu các cách thiết lập quan hệ bạn bè.</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 Để thiết lập quan hệ bạn bè, chúng ta cần giới thiệu bản thân; chủ động thể hiện mong muốn làm quen và chơi cùng bạn; thể hiện sự quan tâm tới bạn; luôn thể hiện thái độ thân thiện , cởi mở…</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dirty="0" err="1">
                <a:solidFill>
                  <a:prstClr val="black"/>
                </a:solidFill>
              </a:rPr>
              <a:t>Để</a:t>
            </a:r>
            <a:r>
              <a:rPr lang="en-US" sz="4800" b="1" i="1" dirty="0">
                <a:solidFill>
                  <a:prstClr val="black"/>
                </a:solidFill>
              </a:rPr>
              <a:t> </a:t>
            </a:r>
            <a:r>
              <a:rPr lang="en-US" sz="4800" b="1" i="1" dirty="0" err="1">
                <a:solidFill>
                  <a:prstClr val="black"/>
                </a:solidFill>
              </a:rPr>
              <a:t>duy</a:t>
            </a:r>
            <a:r>
              <a:rPr lang="en-US" sz="4800" b="1" i="1" dirty="0">
                <a:solidFill>
                  <a:prstClr val="black"/>
                </a:solidFill>
              </a:rPr>
              <a:t> </a:t>
            </a:r>
            <a:r>
              <a:rPr lang="en-US" sz="4800" b="1" i="1" dirty="0" err="1">
                <a:solidFill>
                  <a:prstClr val="black"/>
                </a:solidFill>
              </a:rPr>
              <a:t>trì</a:t>
            </a:r>
            <a:r>
              <a:rPr lang="en-US" sz="4800" b="1" i="1" dirty="0">
                <a:solidFill>
                  <a:prstClr val="black"/>
                </a:solidFill>
              </a:rPr>
              <a:t> </a:t>
            </a:r>
            <a:r>
              <a:rPr lang="en-US" sz="4800" b="1" i="1" dirty="0" err="1">
                <a:solidFill>
                  <a:prstClr val="black"/>
                </a:solidFill>
              </a:rPr>
              <a:t>quan</a:t>
            </a:r>
            <a:r>
              <a:rPr lang="en-US" sz="4800" b="1" i="1" dirty="0">
                <a:solidFill>
                  <a:prstClr val="black"/>
                </a:solidFill>
              </a:rPr>
              <a:t> </a:t>
            </a:r>
            <a:r>
              <a:rPr lang="en-US" sz="4800" b="1" i="1" dirty="0" err="1">
                <a:solidFill>
                  <a:prstClr val="black"/>
                </a:solidFill>
              </a:rPr>
              <a:t>hệ</a:t>
            </a:r>
            <a:r>
              <a:rPr lang="en-US" sz="4800" b="1" i="1" dirty="0">
                <a:solidFill>
                  <a:prstClr val="black"/>
                </a:solidFill>
              </a:rPr>
              <a:t> </a:t>
            </a:r>
            <a:r>
              <a:rPr lang="en-US" sz="4800" b="1" i="1" dirty="0" err="1">
                <a:solidFill>
                  <a:prstClr val="black"/>
                </a:solidFill>
              </a:rPr>
              <a:t>bạn</a:t>
            </a:r>
            <a:r>
              <a:rPr lang="en-US" sz="4800" b="1" i="1" dirty="0">
                <a:solidFill>
                  <a:prstClr val="black"/>
                </a:solidFill>
              </a:rPr>
              <a:t> </a:t>
            </a:r>
            <a:r>
              <a:rPr lang="en-US" sz="4800" b="1" i="1" dirty="0" err="1">
                <a:solidFill>
                  <a:prstClr val="black"/>
                </a:solidFill>
              </a:rPr>
              <a:t>bè</a:t>
            </a:r>
            <a:r>
              <a:rPr lang="en-US" sz="4800" b="1" i="1" dirty="0">
                <a:solidFill>
                  <a:prstClr val="black"/>
                </a:solidFill>
              </a:rPr>
              <a:t>, </a:t>
            </a:r>
            <a:r>
              <a:rPr lang="en-US" sz="4800" b="1" i="1" dirty="0" err="1">
                <a:solidFill>
                  <a:prstClr val="black"/>
                </a:solidFill>
              </a:rPr>
              <a:t>chúng</a:t>
            </a:r>
            <a:r>
              <a:rPr lang="en-US" sz="4800" b="1" i="1" dirty="0">
                <a:solidFill>
                  <a:prstClr val="black"/>
                </a:solidFill>
              </a:rPr>
              <a:t> ta </a:t>
            </a:r>
            <a:r>
              <a:rPr lang="en-US" sz="4800" b="1" i="1" dirty="0" err="1">
                <a:solidFill>
                  <a:prstClr val="black"/>
                </a:solidFill>
              </a:rPr>
              <a:t>nên</a:t>
            </a:r>
            <a:r>
              <a:rPr lang="en-US" sz="4800" b="1" i="1" dirty="0">
                <a:solidFill>
                  <a:prstClr val="black"/>
                </a:solidFill>
              </a:rPr>
              <a:t> </a:t>
            </a:r>
            <a:r>
              <a:rPr lang="en-US" sz="4800" b="1" i="1" dirty="0" err="1">
                <a:solidFill>
                  <a:prstClr val="black"/>
                </a:solidFill>
              </a:rPr>
              <a:t>làm</a:t>
            </a:r>
            <a:r>
              <a:rPr lang="en-US" sz="4800" b="1" i="1" dirty="0">
                <a:solidFill>
                  <a:prstClr val="black"/>
                </a:solidFill>
              </a:rPr>
              <a:t> </a:t>
            </a:r>
            <a:r>
              <a:rPr lang="en-US" sz="4800" b="1" i="1" dirty="0" err="1">
                <a:solidFill>
                  <a:prstClr val="black"/>
                </a:solidFill>
              </a:rPr>
              <a:t>gì</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1657351" y="2247900"/>
            <a:ext cx="7229474"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a:rPr>
              <a:t>Rủ bạn cùng tham gia các trò chơi, thường xuyên trò chuyện với bạn, luôn ở bên bạn khi bạn cần động viên, an ủi;</a:t>
            </a: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847725"/>
            <a:ext cx="6400800" cy="506274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076325"/>
            <a:ext cx="6400800" cy="460057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1361073"/>
            <a:ext cx="6007317"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847725"/>
            <a:ext cx="6400800" cy="506274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076325"/>
            <a:ext cx="6400800" cy="460057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1589673"/>
            <a:ext cx="6007317" cy="3323987"/>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Hôm nay Nam đi học muộn và đã gặp Linh bạn của Nam trực sao đỏ, Nam nói với Linh  “Tớ đi muộn một chút thôi, cậu đừng ghi tên tớ vào sổ được không? Mình là bạn bè mà.”</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3785652"/>
          </a:xfrm>
          <a:prstGeom prst="rect">
            <a:avLst/>
          </a:prstGeom>
          <a:noFill/>
        </p:spPr>
        <p:txBody>
          <a:bodyPr wrap="square" rtlCol="0">
            <a:spAutoFit/>
          </a:bodyPr>
          <a:lstStyle/>
          <a:p>
            <a:pPr lvl="0" algn="just"/>
            <a:r>
              <a:rPr lang="vi-VN" sz="3000" dirty="0">
                <a:solidFill>
                  <a:prstClr val="black"/>
                </a:solidFill>
                <a:latin typeface="Calibri" panose="020F0502020204030204"/>
              </a:rPr>
              <a:t>Quân rất thích chơi cờ vua. Thấy vậy, mẹ Quân nói: “Con trai cô Lan cũng thích chơi cờ vua. Để mẹ dẫn con qua chơi với bạn bạn ấy nhé!” Quân phân vân vì chưa quen bạn ấy. em sẽ khuyên Quân điều gì?</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34049" y="2094439"/>
            <a:ext cx="6029325"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Quân nên đồng ý với đề nghị của mẹ để vừa có thêm một người bạn </a:t>
            </a:r>
            <a:r>
              <a:rPr lang="en-US" sz="2800" b="1" dirty="0" err="1">
                <a:solidFill>
                  <a:prstClr val="black"/>
                </a:solidFill>
                <a:latin typeface="Cambria" panose="02040503050406030204" pitchFamily="18" charset="0"/>
                <a:ea typeface="Cambria" panose="02040503050406030204" pitchFamily="18" charset="0"/>
              </a:rPr>
              <a:t>mới</a:t>
            </a:r>
            <a:r>
              <a:rPr lang="vi-VN" sz="2800" b="1" dirty="0">
                <a:solidFill>
                  <a:prstClr val="black"/>
                </a:solidFill>
                <a:latin typeface="Cambria" panose="02040503050406030204" pitchFamily="18" charset="0"/>
                <a:ea typeface="Cambria" panose="02040503050406030204" pitchFamily="18" charset="0"/>
              </a:rPr>
              <a:t> cùng sở thích, vùa </a:t>
            </a:r>
            <a:r>
              <a:rPr lang="en-US" sz="2800" b="1" dirty="0" err="1">
                <a:solidFill>
                  <a:prstClr val="black"/>
                </a:solidFill>
                <a:latin typeface="Cambria" panose="02040503050406030204" pitchFamily="18" charset="0"/>
                <a:ea typeface="Cambria" panose="02040503050406030204" pitchFamily="18" charset="0"/>
              </a:rPr>
              <a:t>được</a:t>
            </a:r>
            <a:r>
              <a:rPr lang="vi-VN" sz="2800" b="1" dirty="0">
                <a:solidFill>
                  <a:prstClr val="black"/>
                </a:solidFill>
                <a:latin typeface="Cambria" panose="02040503050406030204" pitchFamily="18" charset="0"/>
                <a:ea typeface="Cambria" panose="02040503050406030204" pitchFamily="18" charset="0"/>
              </a:rPr>
              <a:t> thường xuyên chơi cờ vua cùng bạn.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31873"/>
          </a:xfrm>
          <a:prstGeom prst="rect">
            <a:avLst/>
          </a:prstGeom>
          <a:noFill/>
        </p:spPr>
        <p:txBody>
          <a:bodyPr wrap="square" rtlCol="0">
            <a:spAutoFit/>
          </a:bodyPr>
          <a:lstStyle/>
          <a:p>
            <a:pPr lvl="0" algn="just"/>
            <a:r>
              <a:rPr lang="vi-VN" sz="3200" dirty="0">
                <a:solidFill>
                  <a:prstClr val="black"/>
                </a:solidFill>
                <a:latin typeface="Calibri" panose="020F0502020204030204"/>
              </a:rPr>
              <a:t>Hôm nay Nam đi học muộn và đã gặp Linh bạn của Nam trực sao đỏ, Nam nói với Linh  “Tớ đi muộn một chút thôi, cậu đừng ghi tên tớ vào sổ được không? Mình là bạn bè mà.”</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Bạn Nam không nên đưa ra đề nghị như vậy đối với bạn Linh vì sẽ khiến Linh khó xử. Hơn nữa, bao che cho lỗi sai của bạn không phải là việc làm phù hợp để duy trì tình bạn.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554819"/>
          </a:xfrm>
          <a:prstGeom prst="rect">
            <a:avLst/>
          </a:prstGeom>
          <a:noFill/>
        </p:spPr>
        <p:txBody>
          <a:bodyPr wrap="square" lIns="0" tIns="0" rIns="0" bIns="0" rtlCol="0">
            <a:spAutoFit/>
          </a:bodyPr>
          <a:lstStyle/>
          <a:p>
            <a:pPr lvl="0" algn="just"/>
            <a:r>
              <a:rPr lang="en-US" sz="3300" dirty="0">
                <a:solidFill>
                  <a:prstClr val="black"/>
                </a:solidFill>
                <a:latin typeface="Calibri" panose="020F0502020204030204" pitchFamily="34" charset="0"/>
                <a:cs typeface="Calibri" panose="020F0502020204030204" pitchFamily="34" charset="0"/>
              </a:rPr>
              <a:t>   </a:t>
            </a:r>
            <a:r>
              <a:rPr lang="vi-VN" sz="3300" dirty="0">
                <a:solidFill>
                  <a:prstClr val="black"/>
                </a:solidFill>
                <a:latin typeface="Calibri" panose="020F0502020204030204" pitchFamily="34" charset="0"/>
                <a:cs typeface="Calibri" panose="020F0502020204030204" pitchFamily="34" charset="0"/>
              </a:rPr>
              <a:t>Trong cuộc sống ai cũng cũng cần có những người bạn tốt để cùng trò chuyện, sẻ chia, giúp nhân lên </a:t>
            </a:r>
            <a:r>
              <a:rPr lang="en-US" sz="3300" dirty="0">
                <a:solidFill>
                  <a:prstClr val="black"/>
                </a:solidFill>
                <a:latin typeface="Calibri" panose="020F0502020204030204" pitchFamily="34" charset="0"/>
                <a:cs typeface="Calibri" panose="020F0502020204030204" pitchFamily="34" charset="0"/>
              </a:rPr>
              <a:t>n</a:t>
            </a:r>
            <a:r>
              <a:rPr lang="vi-VN" sz="3300" dirty="0">
                <a:solidFill>
                  <a:prstClr val="black"/>
                </a:solidFill>
                <a:latin typeface="Calibri" panose="020F0502020204030204" pitchFamily="34" charset="0"/>
                <a:cs typeface="Calibri" panose="020F0502020204030204" pitchFamily="34" charset="0"/>
              </a:rPr>
              <a:t>iềm vui và làm với đi những nỗi buồn trong cuộc sống. Để có được những người bạn như vậy chúng ta cần phải thiết lập và duy trì những  mối quan hệ đó</a:t>
            </a:r>
            <a:r>
              <a:rPr lang="en-US" sz="3300" dirty="0">
                <a:solidFill>
                  <a:prstClr val="black"/>
                </a:solidFill>
                <a:latin typeface="Calibri" panose="020F0502020204030204" pitchFamily="34" charset="0"/>
                <a:cs typeface="Calibri" panose="020F0502020204030204" pitchFamily="34" charset="0"/>
              </a:rPr>
              <a:t>.</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65927-8A9B-6767-25E3-E4DB7C126779}"/>
              </a:ext>
            </a:extLst>
          </p:cNvPr>
          <p:cNvPicPr>
            <a:picLocks noChangeAspect="1"/>
          </p:cNvPicPr>
          <p:nvPr/>
        </p:nvPicPr>
        <p:blipFill>
          <a:blip r:embed="rId4"/>
          <a:stretch>
            <a:fillRect/>
          </a:stretch>
        </p:blipFill>
        <p:spPr>
          <a:xfrm>
            <a:off x="2612152" y="-67072"/>
            <a:ext cx="6967693" cy="2430431"/>
          </a:xfrm>
          <a:prstGeom prst="rect">
            <a:avLst/>
          </a:prstGeom>
        </p:spPr>
      </p:pic>
      <p:pic>
        <p:nvPicPr>
          <p:cNvPr id="5" name="y2meta.com-TÌNH BẠN DIỆU KỲ - Ricky Star. Amee. Lăng LD, Hứa Kim Tuyền _ Producer DuckV _ Official Lyric Video-(1080p)">
            <a:hlinkClick r:id="" action="ppaction://media"/>
            <a:extLst>
              <a:ext uri="{FF2B5EF4-FFF2-40B4-BE49-F238E27FC236}">
                <a16:creationId xmlns:a16="http://schemas.microsoft.com/office/drawing/2014/main" id="{BFA856B8-45F9-34C8-EEA7-36B1E8A9AD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8967" y="2046338"/>
            <a:ext cx="8554065" cy="4811662"/>
          </a:xfrm>
          <a:prstGeom prst="rect">
            <a:avLst/>
          </a:prstGeom>
        </p:spPr>
      </p:pic>
    </p:spTree>
    <p:extLst>
      <p:ext uri="{BB962C8B-B14F-4D97-AF65-F5344CB8AC3E}">
        <p14:creationId xmlns:p14="http://schemas.microsoft.com/office/powerpoint/2010/main" val="34721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i="1" dirty="0" err="1">
                <a:solidFill>
                  <a:prstClr val="black"/>
                </a:solidFill>
              </a:rPr>
              <a:t>Bảo</a:t>
            </a:r>
            <a:r>
              <a:rPr lang="en-US" sz="4800" b="1" i="1" dirty="0">
                <a:solidFill>
                  <a:prstClr val="black"/>
                </a:solidFill>
              </a:rPr>
              <a:t> </a:t>
            </a:r>
            <a:r>
              <a:rPr lang="en-US" sz="4800" b="1" i="1" dirty="0" err="1">
                <a:solidFill>
                  <a:prstClr val="black"/>
                </a:solidFill>
              </a:rPr>
              <a:t>vệ</a:t>
            </a:r>
            <a:r>
              <a:rPr lang="en-US" sz="4800" b="1" i="1" dirty="0">
                <a:solidFill>
                  <a:prstClr val="black"/>
                </a:solidFill>
              </a:rPr>
              <a:t> </a:t>
            </a:r>
            <a:r>
              <a:rPr lang="en-US" sz="4800" b="1" i="1" dirty="0" err="1">
                <a:solidFill>
                  <a:prstClr val="black"/>
                </a:solidFill>
              </a:rPr>
              <a:t>của</a:t>
            </a:r>
            <a:r>
              <a:rPr lang="en-US" sz="4800" b="1" i="1" dirty="0">
                <a:solidFill>
                  <a:prstClr val="black"/>
                </a:solidFill>
              </a:rPr>
              <a:t> </a:t>
            </a:r>
            <a:r>
              <a:rPr lang="en-US" sz="4800" b="1" i="1" dirty="0" err="1">
                <a:solidFill>
                  <a:prstClr val="black"/>
                </a:solidFill>
              </a:rPr>
              <a:t>công</a:t>
            </a:r>
            <a:r>
              <a:rPr lang="en-US" sz="4800" b="1" i="1" dirty="0">
                <a:solidFill>
                  <a:prstClr val="black"/>
                </a:solidFill>
              </a:rPr>
              <a:t> </a:t>
            </a:r>
            <a:r>
              <a:rPr lang="en-US" sz="4800" b="1" i="1" dirty="0" err="1">
                <a:solidFill>
                  <a:prstClr val="black"/>
                </a:solidFill>
              </a:rPr>
              <a:t>có</a:t>
            </a:r>
            <a:r>
              <a:rPr lang="en-US" sz="4800" b="1" i="1" dirty="0">
                <a:solidFill>
                  <a:prstClr val="black"/>
                </a:solidFill>
              </a:rPr>
              <a:t> </a:t>
            </a:r>
            <a:r>
              <a:rPr lang="en-US" sz="4800" b="1" i="1" dirty="0" err="1">
                <a:solidFill>
                  <a:prstClr val="black"/>
                </a:solidFill>
              </a:rPr>
              <a:t>ích</a:t>
            </a:r>
            <a:r>
              <a:rPr lang="en-US" sz="4800" b="1" i="1" dirty="0">
                <a:solidFill>
                  <a:prstClr val="black"/>
                </a:solidFill>
              </a:rPr>
              <a:t> </a:t>
            </a:r>
            <a:r>
              <a:rPr lang="en-US" sz="4800" b="1" i="1" dirty="0" err="1">
                <a:solidFill>
                  <a:prstClr val="black"/>
                </a:solidFill>
              </a:rPr>
              <a:t>lợi</a:t>
            </a:r>
            <a:r>
              <a:rPr lang="en-US" sz="4800" b="1" i="1" dirty="0">
                <a:solidFill>
                  <a:prstClr val="black"/>
                </a:solidFill>
              </a:rPr>
              <a:t> </a:t>
            </a:r>
            <a:r>
              <a:rPr lang="en-US" sz="4800" b="1" i="1" dirty="0" err="1">
                <a:solidFill>
                  <a:prstClr val="black"/>
                </a:solidFill>
              </a:rPr>
              <a:t>gì</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a:rPr>
              <a:t>Bảo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vệ</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giúp</a:t>
            </a:r>
            <a:r>
              <a:rPr lang="vi-VN" sz="4000" b="1" dirty="0">
                <a:solidFill>
                  <a:prstClr val="black"/>
                </a:solidFill>
                <a:latin typeface="Calibri" panose="020F0502020204030204"/>
              </a:rPr>
              <a:t> phát triển kinh tế của đất nước, nâng cao đời sống vật chất và tinh thần của nhân dân.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i="1" dirty="0" err="1">
                <a:solidFill>
                  <a:prstClr val="black"/>
                </a:solidFill>
              </a:rPr>
              <a:t>Vì</a:t>
            </a:r>
            <a:r>
              <a:rPr lang="en-US" sz="4800" b="1" i="1" dirty="0">
                <a:solidFill>
                  <a:prstClr val="black"/>
                </a:solidFill>
              </a:rPr>
              <a:t> </a:t>
            </a:r>
            <a:r>
              <a:rPr lang="en-US" sz="4800" b="1" i="1" dirty="0" err="1">
                <a:solidFill>
                  <a:prstClr val="black"/>
                </a:solidFill>
              </a:rPr>
              <a:t>sao</a:t>
            </a:r>
            <a:r>
              <a:rPr lang="en-US" sz="4800" b="1" i="1" dirty="0">
                <a:solidFill>
                  <a:prstClr val="black"/>
                </a:solidFill>
              </a:rPr>
              <a:t> </a:t>
            </a:r>
            <a:r>
              <a:rPr lang="en-US" sz="4800" b="1" i="1" dirty="0" err="1">
                <a:solidFill>
                  <a:prstClr val="black"/>
                </a:solidFill>
              </a:rPr>
              <a:t>cần</a:t>
            </a:r>
            <a:r>
              <a:rPr lang="en-US" sz="4800" b="1" i="1" dirty="0">
                <a:solidFill>
                  <a:prstClr val="black"/>
                </a:solidFill>
              </a:rPr>
              <a:t> </a:t>
            </a:r>
            <a:r>
              <a:rPr lang="en-US" sz="4800" b="1" i="1" dirty="0" err="1">
                <a:solidFill>
                  <a:prstClr val="black"/>
                </a:solidFill>
              </a:rPr>
              <a:t>bảo</a:t>
            </a:r>
            <a:r>
              <a:rPr lang="en-US" sz="4800" b="1" i="1" dirty="0">
                <a:solidFill>
                  <a:prstClr val="black"/>
                </a:solidFill>
              </a:rPr>
              <a:t> </a:t>
            </a:r>
            <a:r>
              <a:rPr lang="en-US" sz="4800" b="1" i="1" dirty="0" err="1">
                <a:solidFill>
                  <a:prstClr val="black"/>
                </a:solidFill>
              </a:rPr>
              <a:t>vệ</a:t>
            </a:r>
            <a:r>
              <a:rPr lang="en-US" sz="4800" b="1" i="1" dirty="0">
                <a:solidFill>
                  <a:prstClr val="black"/>
                </a:solidFill>
              </a:rPr>
              <a:t> </a:t>
            </a:r>
            <a:r>
              <a:rPr lang="en-US" sz="4800" b="1" i="1" dirty="0" err="1">
                <a:solidFill>
                  <a:prstClr val="black"/>
                </a:solidFill>
              </a:rPr>
              <a:t>của</a:t>
            </a:r>
            <a:r>
              <a:rPr lang="en-US" sz="4800" b="1" i="1" dirty="0">
                <a:solidFill>
                  <a:prstClr val="black"/>
                </a:solidFill>
              </a:rPr>
              <a:t> </a:t>
            </a:r>
            <a:r>
              <a:rPr lang="en-US" sz="4800" b="1" i="1" dirty="0" err="1">
                <a:solidFill>
                  <a:prstClr val="black"/>
                </a:solidFill>
              </a:rPr>
              <a:t>công</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228851"/>
            <a:ext cx="8890000"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libri" panose="020F0502020204030204"/>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995</Words>
  <Application>Microsoft Office PowerPoint</Application>
  <PresentationFormat>Widescreen</PresentationFormat>
  <Paragraphs>67</Paragraphs>
  <Slides>26</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Cambria</vt:lpstr>
      <vt:lpstr>LNTH-Hoa Nho LNTH</vt:lpstr>
      <vt:lpstr>Times New Roman</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2024-02-02T01:25:47Z</dcterms:created>
  <dcterms:modified xsi:type="dcterms:W3CDTF">2024-02-02T01:44:13Z</dcterms:modified>
</cp:coreProperties>
</file>