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327" r:id="rId2"/>
    <p:sldId id="408" r:id="rId3"/>
    <p:sldId id="428" r:id="rId4"/>
    <p:sldId id="426" r:id="rId5"/>
    <p:sldId id="429" r:id="rId6"/>
    <p:sldId id="436" r:id="rId7"/>
    <p:sldId id="441" r:id="rId8"/>
    <p:sldId id="442" r:id="rId9"/>
    <p:sldId id="432" r:id="rId10"/>
    <p:sldId id="437" r:id="rId11"/>
    <p:sldId id="440" r:id="rId12"/>
    <p:sldId id="423" r:id="rId13"/>
    <p:sldId id="340" r:id="rId14"/>
    <p:sldId id="443"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p:scale>
          <a:sx n="80" d="100"/>
          <a:sy n="80" d="100"/>
        </p:scale>
        <p:origin x="720" y="6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t>‹#›</a:t>
            </a:fld>
            <a:endParaRPr lang="en-US" altLang="en-US"/>
          </a:p>
        </p:txBody>
      </p:sp>
    </p:spTree>
    <p:extLst>
      <p:ext uri="{BB962C8B-B14F-4D97-AF65-F5344CB8AC3E}">
        <p14:creationId xmlns:p14="http://schemas.microsoft.com/office/powerpoint/2010/main" val="24631284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t>13</a:t>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7552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16: NGÀY EM VÀO ĐỘI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FF0066"/>
                </a:solidFill>
                <a:latin typeface="Times New Roman" panose="02020603050405020304" pitchFamily="18" charset="0"/>
              </a:rPr>
              <a:t>Giáo viên:</a:t>
            </a:r>
          </a:p>
          <a:p>
            <a:pPr eaLnBrk="1" hangingPunct="1"/>
            <a:r>
              <a:rPr lang="en-US" altLang="en-US" sz="2400" b="1" i="1">
                <a:solidFill>
                  <a:srgbClr val="FF0066"/>
                </a:solidFill>
                <a:latin typeface="Times New Roman" panose="02020603050405020304" pitchFamily="18" charset="0"/>
              </a:rPr>
              <a:t>Lớp:  3</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2030031"/>
            <a:ext cx="4216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000"/>
            <a:ext cx="13437005" cy="1200329"/>
          </a:xfrm>
          <a:prstGeom prst="rect">
            <a:avLst/>
          </a:prstGeom>
        </p:spPr>
        <p:txBody>
          <a:bodyPr wrap="square">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1.</a:t>
            </a:r>
            <a:r>
              <a:rPr lang="vi-VN" sz="3600" b="1" i="1">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Đ</a:t>
            </a:r>
            <a:r>
              <a:rPr lang="vi-VN" sz="3600" b="1" i="1">
                <a:solidFill>
                  <a:srgbClr val="0000CC"/>
                </a:solidFill>
                <a:latin typeface="Times New Roman" panose="02020603050405020304" pitchFamily="18" charset="0"/>
                <a:cs typeface="Times New Roman" panose="02020603050405020304" pitchFamily="18" charset="0"/>
              </a:rPr>
              <a:t>ọc các câu đố về đồ dùng học tập hoặc </a:t>
            </a:r>
            <a:r>
              <a:rPr lang="en-US" sz="3600" b="1" i="1">
                <a:solidFill>
                  <a:srgbClr val="0000CC"/>
                </a:solidFill>
                <a:latin typeface="Times New Roman" panose="02020603050405020304" pitchFamily="18" charset="0"/>
                <a:cs typeface="Times New Roman" panose="02020603050405020304" pitchFamily="18" charset="0"/>
              </a:rPr>
              <a:t>những</a:t>
            </a:r>
            <a:r>
              <a:rPr lang="vi-VN" sz="3600" b="1" i="1">
                <a:solidFill>
                  <a:srgbClr val="0000CC"/>
                </a:solidFill>
                <a:latin typeface="Times New Roman" panose="02020603050405020304" pitchFamily="18" charset="0"/>
                <a:cs typeface="Times New Roman" panose="02020603050405020304" pitchFamily="18" charset="0"/>
              </a:rPr>
              <a:t> đồ vật khác ở trường</a:t>
            </a:r>
            <a:r>
              <a:rPr lang="en-US" sz="3600" b="1" i="1">
                <a:solidFill>
                  <a:srgbClr val="0000CC"/>
                </a:solidFill>
                <a:latin typeface="Times New Roman" panose="02020603050405020304" pitchFamily="18" charset="0"/>
                <a:cs typeface="Times New Roman" panose="02020603050405020304" pitchFamily="18" charset="0"/>
              </a:rPr>
              <a:t>, viết phiếu đọc sách theo mẫu: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2"/>
          <a:stretch>
            <a:fillRect/>
          </a:stretch>
        </p:blipFill>
        <p:spPr>
          <a:xfrm>
            <a:off x="612775" y="3803837"/>
            <a:ext cx="14688343" cy="5190590"/>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06913" y="2590800"/>
            <a:ext cx="14122805" cy="646331"/>
          </a:xfrm>
          <a:prstGeom prst="rect">
            <a:avLst/>
          </a:prstGeom>
        </p:spPr>
        <p:txBody>
          <a:bodyPr wrap="square">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2</a:t>
            </a:r>
            <a:r>
              <a:rPr lang="en-US" sz="3600" b="1" i="1">
                <a:solidFill>
                  <a:srgbClr val="0000CC"/>
                </a:solidFill>
                <a:latin typeface="Times New Roman" panose="02020603050405020304" pitchFamily="18" charset="0"/>
                <a:cs typeface="Times New Roman" panose="02020603050405020304" pitchFamily="18" charset="0"/>
              </a:rPr>
              <a:t>. </a:t>
            </a:r>
            <a:r>
              <a:rPr lang="vi-VN" sz="3600" b="1" i="1">
                <a:solidFill>
                  <a:srgbClr val="0000CC"/>
                </a:solidFill>
                <a:latin typeface="Times New Roman" panose="02020603050405020304" pitchFamily="18" charset="0"/>
                <a:cs typeface="Times New Roman" panose="02020603050405020304" pitchFamily="18" charset="0"/>
              </a:rPr>
              <a:t>Chia sẻ với bạn bè câu đố em tìm được và cùng bạn giải câu đố đó.</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nvGrpSpPr>
          <p:cNvPr id="20" name="Group 19"/>
          <p:cNvGrpSpPr/>
          <p:nvPr/>
        </p:nvGrpSpPr>
        <p:grpSpPr>
          <a:xfrm>
            <a:off x="1406914" y="2030031"/>
            <a:ext cx="4216805" cy="646331"/>
            <a:chOff x="1508918" y="1888664"/>
            <a:chExt cx="8733709" cy="1083059"/>
          </a:xfrm>
        </p:grpSpPr>
        <p:sp>
          <p:nvSpPr>
            <p:cNvPr id="21" name="Rectangle 20"/>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p:cNvPicPr>
            <a:picLocks noChangeAspect="1"/>
          </p:cNvPicPr>
          <p:nvPr/>
        </p:nvPicPr>
        <p:blipFill>
          <a:blip r:embed="rId2"/>
          <a:stretch>
            <a:fillRect/>
          </a:stretch>
        </p:blipFill>
        <p:spPr>
          <a:xfrm>
            <a:off x="1661319" y="3277818"/>
            <a:ext cx="13487400" cy="5561382"/>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524000"/>
            <a:ext cx="15392400" cy="6937857"/>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3435" y="2828092"/>
            <a:ext cx="13966284" cy="1261884"/>
          </a:xfrm>
          <a:prstGeom prst="rect">
            <a:avLst/>
          </a:prstGeom>
        </p:spPr>
        <p:txBody>
          <a:bodyPr wrap="square">
            <a:spAutoFit/>
          </a:bodyPr>
          <a:lstStyle/>
          <a:p>
            <a:pPr algn="just"/>
            <a:r>
              <a:rPr lang="vi-VN" sz="3800" b="1">
                <a:solidFill>
                  <a:srgbClr val="0000CC"/>
                </a:solidFill>
                <a:latin typeface="Times New Roman" panose="02020603050405020304" pitchFamily="18" charset="0"/>
                <a:cs typeface="Times New Roman" panose="02020603050405020304" pitchFamily="18" charset="0"/>
              </a:rPr>
              <a:t>Đọc trôi chảy toàn bài, nghỉ hơi ở chỗ ngắt nhịp thơ và giữa các dòng thơ</a:t>
            </a:r>
            <a:r>
              <a:rPr lang="en-US" sz="3800" b="1">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181600"/>
            <a:ext cx="13578681" cy="3600986"/>
          </a:xfrm>
          <a:prstGeom prst="rect">
            <a:avLst/>
          </a:prstGeom>
        </p:spPr>
        <p:txBody>
          <a:bodyPr wrap="square">
            <a:spAutoFit/>
          </a:bodyPr>
          <a:lstStyle/>
          <a:p>
            <a:pPr>
              <a:lnSpc>
                <a:spcPct val="120000"/>
              </a:lnSpc>
            </a:pPr>
            <a:r>
              <a:rPr lang="en-US" sz="3800" b="1">
                <a:solidFill>
                  <a:srgbClr val="0000CC"/>
                </a:solidFill>
                <a:latin typeface="Times New Roman" panose="02020603050405020304" pitchFamily="18" charset="0"/>
                <a:cs typeface="Times New Roman" panose="02020603050405020304" pitchFamily="18" charset="0"/>
              </a:rPr>
              <a:t>+ Khổ 1: Từ đầu đến </a:t>
            </a:r>
            <a:r>
              <a:rPr lang="en-US" sz="3800" b="1" i="1">
                <a:solidFill>
                  <a:srgbClr val="0000CC"/>
                </a:solidFill>
                <a:latin typeface="Times New Roman" panose="02020603050405020304" pitchFamily="18" charset="0"/>
                <a:cs typeface="Times New Roman" panose="02020603050405020304" pitchFamily="18" charset="0"/>
              </a:rPr>
              <a:t>thơ dại.</a:t>
            </a:r>
          </a:p>
          <a:p>
            <a:pPr>
              <a:lnSpc>
                <a:spcPct val="120000"/>
              </a:lnSpc>
            </a:pPr>
            <a:r>
              <a:rPr lang="en-US" sz="3800" b="1">
                <a:solidFill>
                  <a:srgbClr val="0000CC"/>
                </a:solidFill>
                <a:latin typeface="Times New Roman" panose="02020603050405020304" pitchFamily="18" charset="0"/>
                <a:cs typeface="Times New Roman" panose="02020603050405020304" pitchFamily="18" charset="0"/>
              </a:rPr>
              <a:t>+ Khổ 2: Tiếp theo cho đến </a:t>
            </a:r>
            <a:r>
              <a:rPr lang="en-US" sz="3800" b="1" i="1">
                <a:solidFill>
                  <a:srgbClr val="0000CC"/>
                </a:solidFill>
                <a:latin typeface="Times New Roman" panose="02020603050405020304" pitchFamily="18" charset="0"/>
                <a:cs typeface="Times New Roman" panose="02020603050405020304" pitchFamily="18" charset="0"/>
              </a:rPr>
              <a:t>cách xa.</a:t>
            </a:r>
          </a:p>
          <a:p>
            <a:pPr>
              <a:lnSpc>
                <a:spcPct val="120000"/>
              </a:lnSpc>
            </a:pPr>
            <a:r>
              <a:rPr lang="en-US" sz="3800" b="1">
                <a:solidFill>
                  <a:srgbClr val="0000CC"/>
                </a:solidFill>
                <a:latin typeface="Times New Roman" panose="02020603050405020304" pitchFamily="18" charset="0"/>
                <a:cs typeface="Times New Roman" panose="02020603050405020304" pitchFamily="18" charset="0"/>
              </a:rPr>
              <a:t>+ Khổ 3: Tiếp theo cho đến </a:t>
            </a:r>
            <a:r>
              <a:rPr lang="en-US" sz="3800" b="1" i="1">
                <a:solidFill>
                  <a:srgbClr val="0000CC"/>
                </a:solidFill>
                <a:latin typeface="Times New Roman" panose="02020603050405020304" pitchFamily="18" charset="0"/>
                <a:cs typeface="Times New Roman" panose="02020603050405020304" pitchFamily="18" charset="0"/>
              </a:rPr>
              <a:t>dòng sông.</a:t>
            </a:r>
          </a:p>
          <a:p>
            <a:pPr>
              <a:lnSpc>
                <a:spcPct val="120000"/>
              </a:lnSpc>
            </a:pPr>
            <a:r>
              <a:rPr lang="en-US" sz="3800" b="1">
                <a:solidFill>
                  <a:srgbClr val="0000CC"/>
                </a:solidFill>
                <a:latin typeface="Times New Roman" panose="02020603050405020304" pitchFamily="18" charset="0"/>
                <a:cs typeface="Times New Roman" panose="02020603050405020304" pitchFamily="18" charset="0"/>
              </a:rPr>
              <a:t>+ Khổ 4: Tiếp theo cho đến </a:t>
            </a:r>
            <a:r>
              <a:rPr lang="en-US" sz="3800" b="1" i="1">
                <a:solidFill>
                  <a:srgbClr val="0000CC"/>
                </a:solidFill>
                <a:latin typeface="Times New Roman" panose="02020603050405020304" pitchFamily="18" charset="0"/>
                <a:cs typeface="Times New Roman" panose="02020603050405020304" pitchFamily="18" charset="0"/>
              </a:rPr>
              <a:t>bến xa.</a:t>
            </a:r>
          </a:p>
          <a:p>
            <a:pPr>
              <a:lnSpc>
                <a:spcPct val="120000"/>
              </a:lnSpc>
            </a:pPr>
            <a:r>
              <a:rPr lang="en-US" sz="3800" b="1">
                <a:solidFill>
                  <a:srgbClr val="0000CC"/>
                </a:solidFill>
                <a:latin typeface="Times New Roman" panose="02020603050405020304" pitchFamily="18" charset="0"/>
                <a:cs typeface="Times New Roman" panose="02020603050405020304" pitchFamily="18" charset="0"/>
              </a:rPr>
              <a:t>+ Khổ 5: Còn lại.</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anose="02020603050405020304" pitchFamily="18" charset="0"/>
                  <a:cs typeface="Times New Roman" panose="02020603050405020304"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anose="02020603050405020304" pitchFamily="18" charset="0"/>
                  <a:cs typeface="Times New Roman" panose="02020603050405020304"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4893218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228600"/>
            <a:ext cx="15392400" cy="8649778"/>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20" y="3452131"/>
            <a:ext cx="3212694" cy="707886"/>
          </a:xfrm>
          <a:prstGeom prst="rect">
            <a:avLst/>
          </a:prstGeom>
        </p:spPr>
        <p:txBody>
          <a:bodyPr wrap="square">
            <a:spAutoFit/>
          </a:bodyPr>
          <a:lstStyle/>
          <a:p>
            <a:pPr algn="just"/>
            <a:r>
              <a:rPr lang="en-US" sz="4000" b="1" i="1">
                <a:solidFill>
                  <a:srgbClr val="FF0000"/>
                </a:solidFill>
                <a:latin typeface="Times New Roman" panose="02020603050405020304" pitchFamily="18" charset="0"/>
                <a:cs typeface="Times New Roman" panose="02020603050405020304" pitchFamily="18" charset="0"/>
              </a:rPr>
              <a:t>d</a:t>
            </a:r>
            <a:r>
              <a:rPr lang="en-US" sz="4000" b="1" i="1">
                <a:solidFill>
                  <a:srgbClr val="0000CC"/>
                </a:solidFill>
                <a:latin typeface="Times New Roman" panose="02020603050405020304" pitchFamily="18" charset="0"/>
                <a:cs typeface="Times New Roman" panose="02020603050405020304" pitchFamily="18" charset="0"/>
              </a:rPr>
              <a:t>ắt em </a:t>
            </a:r>
            <a:endParaRPr lang="en-US" sz="4000" b="1">
              <a:solidFill>
                <a:srgbClr val="0000CC"/>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406914" y="2349155"/>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anose="02020603050405020304" pitchFamily="18" charset="0"/>
                  <a:cs typeface="Times New Roman" panose="02020603050405020304"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5090319" y="4834116"/>
            <a:ext cx="6705599" cy="1261884"/>
          </a:xfrm>
          <a:prstGeom prst="rect">
            <a:avLst/>
          </a:prstGeom>
        </p:spPr>
        <p:txBody>
          <a:bodyPr wrap="square">
            <a:spAutoFit/>
          </a:bodyPr>
          <a:lstStyle/>
          <a:p>
            <a:r>
              <a:rPr lang="vi-VN" sz="3800" b="1">
                <a:solidFill>
                  <a:srgbClr val="0000CC"/>
                </a:solidFill>
                <a:latin typeface="Times New Roman" panose="02020603050405020304" pitchFamily="18" charset="0"/>
                <a:cs typeface="Times New Roman" panose="02020603050405020304" pitchFamily="18" charset="0"/>
              </a:rPr>
              <a:t>Nắng vườn trưa</a:t>
            </a:r>
            <a:r>
              <a:rPr lang="vi-VN" sz="3800" b="1">
                <a:solidFill>
                  <a:srgbClr val="FF0000"/>
                </a:solidFill>
                <a:latin typeface="Times New Roman" panose="02020603050405020304" pitchFamily="18" charset="0"/>
                <a:cs typeface="Times New Roman" panose="02020603050405020304" pitchFamily="18" charset="0"/>
              </a:rPr>
              <a:t>/</a:t>
            </a:r>
            <a:r>
              <a:rPr lang="vi-VN" sz="3800" b="1">
                <a:solidFill>
                  <a:srgbClr val="0000CC"/>
                </a:solidFill>
                <a:latin typeface="Times New Roman" panose="02020603050405020304" pitchFamily="18" charset="0"/>
                <a:cs typeface="Times New Roman" panose="02020603050405020304" pitchFamily="18" charset="0"/>
              </a:rPr>
              <a:t> mênh mông</a:t>
            </a:r>
            <a:r>
              <a:rPr lang="en-US" sz="3800" b="1">
                <a:solidFill>
                  <a:srgbClr val="FF0000"/>
                </a:solidFill>
                <a:latin typeface="Times New Roman" panose="02020603050405020304" pitchFamily="18" charset="0"/>
                <a:cs typeface="Times New Roman" panose="02020603050405020304" pitchFamily="18" charset="0"/>
              </a:rPr>
              <a:t>/</a:t>
            </a:r>
            <a:endParaRPr lang="vi-VN" sz="3800" b="1">
              <a:solidFill>
                <a:srgbClr val="FF0000"/>
              </a:solidFill>
              <a:latin typeface="Times New Roman" panose="02020603050405020304" pitchFamily="18" charset="0"/>
              <a:cs typeface="Times New Roman" panose="02020603050405020304" pitchFamily="18" charset="0"/>
            </a:endParaRPr>
          </a:p>
          <a:p>
            <a:r>
              <a:rPr lang="vi-VN" sz="3800" b="1">
                <a:solidFill>
                  <a:srgbClr val="0000CC"/>
                </a:solidFill>
                <a:latin typeface="Times New Roman" panose="02020603050405020304" pitchFamily="18" charset="0"/>
                <a:cs typeface="Times New Roman" panose="02020603050405020304" pitchFamily="18" charset="0"/>
              </a:rPr>
              <a:t>Bướm bay như</a:t>
            </a:r>
            <a:r>
              <a:rPr lang="vi-VN" sz="3800" b="1">
                <a:solidFill>
                  <a:srgbClr val="FF0000"/>
                </a:solidFill>
                <a:latin typeface="Times New Roman" panose="02020603050405020304" pitchFamily="18" charset="0"/>
                <a:cs typeface="Times New Roman" panose="02020603050405020304" pitchFamily="18" charset="0"/>
              </a:rPr>
              <a:t>/</a:t>
            </a:r>
            <a:r>
              <a:rPr lang="vi-VN" sz="3800" b="1">
                <a:solidFill>
                  <a:srgbClr val="0000CC"/>
                </a:solidFill>
                <a:latin typeface="Times New Roman" panose="02020603050405020304" pitchFamily="18" charset="0"/>
                <a:cs typeface="Times New Roman" panose="02020603050405020304" pitchFamily="18" charset="0"/>
              </a:rPr>
              <a:t> lời hát</a:t>
            </a:r>
            <a:r>
              <a:rPr lang="vi-VN" sz="3800" b="1">
                <a:solidFill>
                  <a:srgbClr val="FF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11988811" y="3497850"/>
            <a:ext cx="1905000" cy="707886"/>
          </a:xfrm>
          <a:prstGeom prst="rect">
            <a:avLst/>
          </a:prstGeom>
        </p:spPr>
        <p:txBody>
          <a:bodyPr wrap="square">
            <a:spAutoFit/>
          </a:bodyPr>
          <a:lstStyle/>
          <a:p>
            <a:pPr algn="just"/>
            <a:r>
              <a:rPr lang="en-US" sz="4000" b="1" i="1">
                <a:solidFill>
                  <a:srgbClr val="0000CC"/>
                </a:solidFill>
                <a:latin typeface="Times New Roman" panose="02020603050405020304" pitchFamily="18" charset="0"/>
                <a:cs typeface="Times New Roman" panose="02020603050405020304" pitchFamily="18" charset="0"/>
              </a:rPr>
              <a:t>b</a:t>
            </a:r>
            <a:r>
              <a:rPr lang="en-US" sz="4000" b="1" i="1">
                <a:solidFill>
                  <a:srgbClr val="FF0000"/>
                </a:solidFill>
                <a:latin typeface="Times New Roman" panose="02020603050405020304" pitchFamily="18" charset="0"/>
                <a:cs typeface="Times New Roman" panose="02020603050405020304" pitchFamily="18" charset="0"/>
              </a:rPr>
              <a:t>ến</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a:solidFill>
                  <a:srgbClr val="FF0000"/>
                </a:solidFill>
                <a:latin typeface="Times New Roman" panose="02020603050405020304" pitchFamily="18" charset="0"/>
                <a:cs typeface="Times New Roman" panose="02020603050405020304" pitchFamily="18" charset="0"/>
              </a:rPr>
              <a:t>x</a:t>
            </a:r>
            <a:r>
              <a:rPr lang="en-US" sz="4000" b="1" i="1">
                <a:solidFill>
                  <a:srgbClr val="0000CC"/>
                </a:solidFill>
                <a:latin typeface="Times New Roman" panose="02020603050405020304" pitchFamily="18" charset="0"/>
                <a:cs typeface="Times New Roman" panose="02020603050405020304" pitchFamily="18" charset="0"/>
              </a:rPr>
              <a:t>a</a:t>
            </a:r>
            <a:endParaRPr lang="en-US" sz="40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2042319" y="2743200"/>
            <a:ext cx="13511905" cy="4456605"/>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1: Theo em chị muốn nói gì qua 2 câu thơ sau:</a:t>
            </a:r>
          </a:p>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Màu khăn đỏ dắt em</a:t>
            </a:r>
          </a:p>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Bước qua thời thơ dại.</a:t>
            </a:r>
          </a:p>
          <a:p>
            <a:pPr algn="just">
              <a:lnSpc>
                <a:spcPct val="120000"/>
              </a:lnSpc>
              <a:spcBef>
                <a:spcPts val="1200"/>
              </a:spcBef>
            </a:pPr>
            <a:r>
              <a:rPr lang="vi-VN" sz="3600" b="1" dirty="0">
                <a:solidFill>
                  <a:srgbClr val="FF0000"/>
                </a:solidFill>
                <a:latin typeface="Times New Roman" panose="02020603050405020304" pitchFamily="18" charset="0"/>
                <a:cs typeface="Times New Roman" panose="02020603050405020304" pitchFamily="18" charset="0"/>
              </a:rPr>
              <a:t>a. Đeo khăn quàng đỏ sẽ giúp em khôn lớn</a:t>
            </a:r>
          </a:p>
          <a:p>
            <a:pPr algn="just">
              <a:lnSpc>
                <a:spcPct val="120000"/>
              </a:lnSpc>
            </a:pPr>
            <a:r>
              <a:rPr lang="vi-VN" sz="3600" b="1" dirty="0">
                <a:solidFill>
                  <a:srgbClr val="FF0000"/>
                </a:solidFill>
                <a:latin typeface="Times New Roman" panose="02020603050405020304" pitchFamily="18" charset="0"/>
                <a:cs typeface="Times New Roman" panose="02020603050405020304" pitchFamily="18" charset="0"/>
              </a:rPr>
              <a:t>b. Em trưởng thành hơn khi được kết nạp vào đội.</a:t>
            </a:r>
          </a:p>
          <a:p>
            <a:pPr algn="just">
              <a:lnSpc>
                <a:spcPct val="120000"/>
              </a:lnSpc>
            </a:pPr>
            <a:r>
              <a:rPr lang="vi-VN" sz="3600" b="1" dirty="0">
                <a:solidFill>
                  <a:srgbClr val="FF0000"/>
                </a:solidFill>
                <a:latin typeface="Times New Roman" panose="02020603050405020304" pitchFamily="18" charset="0"/>
                <a:cs typeface="Times New Roman" panose="02020603050405020304" pitchFamily="18" charset="0"/>
              </a:rPr>
              <a:t>c. Nêu ý kiến khác của em.</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2">
                                            <p:txEl>
                                              <p:pRg st="4" end="4"/>
                                            </p:txEl>
                                          </p:spTgt>
                                        </p:tgtEl>
                                        <p:attrNameLst>
                                          <p:attrName>style.color</p:attrName>
                                        </p:attrNameLst>
                                      </p:cBhvr>
                                      <p:by>
                                        <p:hsl h="7200000" s="0" l="0"/>
                                      </p:by>
                                    </p:animClr>
                                    <p:animClr clrSpc="hsl" dir="cw">
                                      <p:cBhvr>
                                        <p:cTn id="12" dur="500" fill="hold"/>
                                        <p:tgtEl>
                                          <p:spTgt spid="42">
                                            <p:txEl>
                                              <p:pRg st="4" end="4"/>
                                            </p:txEl>
                                          </p:spTgt>
                                        </p:tgtEl>
                                        <p:attrNameLst>
                                          <p:attrName>fillcolor</p:attrName>
                                        </p:attrNameLst>
                                      </p:cBhvr>
                                      <p:by>
                                        <p:hsl h="7200000" s="0" l="0"/>
                                      </p:by>
                                    </p:animClr>
                                    <p:animClr clrSpc="hsl" dir="cw">
                                      <p:cBhvr>
                                        <p:cTn id="13" dur="500" fill="hold"/>
                                        <p:tgtEl>
                                          <p:spTgt spid="42">
                                            <p:txEl>
                                              <p:pRg st="4" end="4"/>
                                            </p:txEl>
                                          </p:spTgt>
                                        </p:tgtEl>
                                        <p:attrNameLst>
                                          <p:attrName>stroke.color</p:attrName>
                                        </p:attrNameLst>
                                      </p:cBhvr>
                                      <p:by>
                                        <p:hsl h="7200000" s="0" l="0"/>
                                      </p:by>
                                    </p:animClr>
                                    <p:set>
                                      <p:cBhvr>
                                        <p:cTn id="14" dur="500" fill="hold"/>
                                        <p:tgtEl>
                                          <p:spTgt spid="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661319" y="2506250"/>
            <a:ext cx="14121881"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2: Chi tiết nào cho thấy chiếc khăn quàng gắn bó thân thương với nguời đội viên?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032919" y="4133165"/>
            <a:ext cx="12801599" cy="4076700"/>
          </a:xfrm>
          <a:prstGeom prst="rect">
            <a:avLst/>
          </a:prstGeom>
        </p:spPr>
        <p:txBody>
          <a:bodyPr wrap="square">
            <a:spAutoFit/>
          </a:bodyPr>
          <a:lstStyle/>
          <a:p>
            <a:pPr algn="just">
              <a:lnSpc>
                <a:spcPct val="120000"/>
              </a:lnSpc>
            </a:pPr>
            <a:r>
              <a:rPr lang="nl-NL" sz="32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Những chi tiết cho thấy chiếc khăn quàng gắn bó thân thương với nguời đội viên là:</a:t>
            </a:r>
          </a:p>
          <a:p>
            <a:pPr algn="just">
              <a:lnSpc>
                <a:spcPct val="120000"/>
              </a:lnSpc>
            </a:pP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Màu khăn tuổi thiếu niên</a:t>
            </a:r>
          </a:p>
          <a:p>
            <a:pPr algn="just">
              <a:lnSpc>
                <a:spcPct val="120000"/>
              </a:lnSpc>
            </a:pP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Suốt đời tươi thăm mãi</a:t>
            </a:r>
          </a:p>
          <a:p>
            <a:pPr algn="just">
              <a:lnSpc>
                <a:spcPct val="120000"/>
              </a:lnSpc>
            </a:pP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Như lời ru vời vợi</a:t>
            </a:r>
          </a:p>
          <a:p>
            <a:pPr algn="just">
              <a:lnSpc>
                <a:spcPct val="120000"/>
              </a:lnSpc>
            </a:pP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Chẳng bao giờ cách xa.</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280319" y="2743200"/>
            <a:ext cx="14554199"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3: Người chị đã chia sẻ với em niềm vui, mơ ước của người đội viên qua hình ảnh nào?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889919" y="4415056"/>
            <a:ext cx="13944599" cy="3490186"/>
          </a:xfrm>
          <a:prstGeom prst="rect">
            <a:avLst/>
          </a:prstGeom>
        </p:spPr>
        <p:txBody>
          <a:bodyPr wrap="square">
            <a:spAutoFit/>
          </a:bodyPr>
          <a:lstStyle/>
          <a:p>
            <a:pPr algn="just">
              <a:lnSpc>
                <a:spcPct val="120000"/>
              </a:lnSpc>
            </a:pPr>
            <a:r>
              <a:rPr lang="nl-NL" sz="36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Những hình ảnh thơ diễn tả niềm vui, mơ ước của người đội viên.</a:t>
            </a:r>
          </a:p>
          <a:p>
            <a:pPr algn="just">
              <a:lnSpc>
                <a:spcPct val="120000"/>
              </a:lnSpc>
            </a:pPr>
            <a:r>
              <a:rPr lang="vi-VN" sz="2800" b="1" dirty="0">
                <a:solidFill>
                  <a:srgbClr val="0000CC"/>
                </a:solidFill>
                <a:latin typeface="Times New Roman" panose="02020603050405020304" pitchFamily="18" charset="0"/>
                <a:cs typeface="Times New Roman" panose="02020603050405020304" pitchFamily="18" charset="0"/>
              </a:rPr>
              <a:t> Này em, mở cửa ra</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Cánh buồm là tiếng gọi</a:t>
            </a:r>
          </a:p>
          <a:p>
            <a:pPr algn="just">
              <a:lnSpc>
                <a:spcPct val="120000"/>
              </a:lnSpc>
            </a:pPr>
            <a:r>
              <a:rPr lang="vi-VN" sz="2800" b="1" dirty="0">
                <a:solidFill>
                  <a:srgbClr val="0000CC"/>
                </a:solidFill>
                <a:latin typeface="Times New Roman" panose="02020603050405020304" pitchFamily="18" charset="0"/>
                <a:cs typeface="Times New Roman" panose="02020603050405020304" pitchFamily="18" charset="0"/>
              </a:rPr>
              <a:t>Nắng vườn trưa mênh mông</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Con tàu là đất nước</a:t>
            </a:r>
            <a:endParaRPr lang="en-US" sz="2800" b="1" dirty="0">
              <a:solidFill>
                <a:srgbClr val="0000CC"/>
              </a:solidFill>
              <a:latin typeface="Times New Roman" panose="02020603050405020304" pitchFamily="18" charset="0"/>
              <a:cs typeface="Times New Roman" panose="02020603050405020304" pitchFamily="18" charset="0"/>
            </a:endParaRPr>
          </a:p>
          <a:p>
            <a:pPr algn="just">
              <a:lnSpc>
                <a:spcPct val="120000"/>
              </a:lnSpc>
            </a:pPr>
            <a:r>
              <a:rPr lang="vi-VN" sz="2800" b="1" dirty="0">
                <a:solidFill>
                  <a:srgbClr val="0000CC"/>
                </a:solidFill>
                <a:latin typeface="Times New Roman" panose="02020603050405020304" pitchFamily="18" charset="0"/>
                <a:cs typeface="Times New Roman" panose="02020603050405020304" pitchFamily="18" charset="0"/>
              </a:rPr>
              <a:t> Một trời xanh vẫn đợi</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Mặt biển và dòng sông.</a:t>
            </a:r>
          </a:p>
          <a:p>
            <a:pPr algn="just">
              <a:lnSpc>
                <a:spcPct val="120000"/>
              </a:lnSpc>
            </a:pPr>
            <a:r>
              <a:rPr lang="vi-VN" sz="2800" b="1" dirty="0">
                <a:solidFill>
                  <a:srgbClr val="0000CC"/>
                </a:solidFill>
                <a:latin typeface="Times New Roman" panose="02020603050405020304" pitchFamily="18" charset="0"/>
                <a:cs typeface="Times New Roman" panose="02020603050405020304" pitchFamily="18" charset="0"/>
              </a:rPr>
              <a:t>Bướm bay như lời hát </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Đưa ta tới bến xa...</a:t>
            </a:r>
          </a:p>
          <a:p>
            <a:pPr algn="just">
              <a:lnSpc>
                <a:spcPct val="120000"/>
              </a:lnSpc>
            </a:pP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280319" y="2743200"/>
            <a:ext cx="14554199"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4:  Theo em, bạn nhỏ cảm nhận được điều gì qua lời nhắn nhủ của chị ở khổ thơ cuối?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889919" y="4415056"/>
            <a:ext cx="13944599" cy="4023089"/>
          </a:xfrm>
          <a:prstGeom prst="rect">
            <a:avLst/>
          </a:prstGeom>
        </p:spPr>
        <p:txBody>
          <a:bodyPr wrap="square">
            <a:spAutoFit/>
          </a:bodyPr>
          <a:lstStyle/>
          <a:p>
            <a:pPr algn="just">
              <a:lnSpc>
                <a:spcPct val="120000"/>
              </a:lnSpc>
            </a:pP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Người em cảm nhận được niềm vui, niềm xúc động của chị khi em mình được kết nạp vào Đội</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a:p>
            <a:pPr algn="just">
              <a:lnSpc>
                <a:spcPct val="120000"/>
              </a:lnSpc>
            </a:pPr>
            <a:r>
              <a:rPr lang="vi-VN"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4715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280320" y="1828800"/>
            <a:ext cx="14478000" cy="646331"/>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                                    NỘI DUNG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118519" y="2819400"/>
            <a:ext cx="13639801" cy="5632311"/>
          </a:xfrm>
          <a:prstGeom prst="rect">
            <a:avLst/>
          </a:prstGeom>
        </p:spPr>
        <p:txBody>
          <a:bodyPr wrap="square">
            <a:spAutoFit/>
          </a:bodyPr>
          <a:lstStyle/>
          <a:p>
            <a:pPr algn="just"/>
            <a:r>
              <a:rPr lang="vi-VN" sz="6000" b="1" dirty="0">
                <a:latin typeface="HP001 4 hàng" pitchFamily="34" charset="0"/>
                <a:cs typeface="Times New Roman" panose="02020603050405020304" pitchFamily="18" charset="0"/>
              </a:rPr>
              <a:t>Bài thơ thể hiện niềm vui, nỗi xúc động, sự đồng cảm của người chị trước ti</a:t>
            </a:r>
            <a:r>
              <a:rPr lang="en-US" sz="6000" b="1" dirty="0">
                <a:latin typeface="HP001 4 hàng" pitchFamily="34" charset="0"/>
                <a:cs typeface="Times New Roman" panose="02020603050405020304" pitchFamily="18" charset="0"/>
              </a:rPr>
              <a:t>n</a:t>
            </a:r>
            <a:r>
              <a:rPr lang="vi-VN" sz="6000" b="1" dirty="0">
                <a:latin typeface="HP001 4 hàng" pitchFamily="34" charset="0"/>
                <a:cs typeface="Times New Roman" panose="02020603050405020304" pitchFamily="18" charset="0"/>
              </a:rPr>
              <a:t> em của mình được vào Đội. </a:t>
            </a:r>
            <a:r>
              <a:rPr lang="en-US" sz="6000" b="1" dirty="0" err="1">
                <a:latin typeface="HP001 4 hàng" pitchFamily="34" charset="0"/>
                <a:cs typeface="Times New Roman" panose="02020603050405020304" pitchFamily="18" charset="0"/>
              </a:rPr>
              <a:t>Đồng</a:t>
            </a:r>
            <a:r>
              <a:rPr lang="en-US" sz="6000" b="1" dirty="0">
                <a:latin typeface="HP001 4 hàng" pitchFamily="34" charset="0"/>
                <a:cs typeface="Times New Roman" panose="02020603050405020304" pitchFamily="18" charset="0"/>
              </a:rPr>
              <a:t> </a:t>
            </a:r>
            <a:r>
              <a:rPr lang="en-US" sz="6000" b="1" dirty="0" err="1">
                <a:latin typeface="HP001 4 hàng" pitchFamily="34" charset="0"/>
                <a:cs typeface="Times New Roman" panose="02020603050405020304" pitchFamily="18" charset="0"/>
              </a:rPr>
              <a:t>thời</a:t>
            </a:r>
            <a:r>
              <a:rPr lang="vi-VN" sz="6000" b="1" dirty="0">
                <a:latin typeface="HP001 4 hàng" pitchFamily="34" charset="0"/>
                <a:cs typeface="Times New Roman" panose="02020603050405020304" pitchFamily="18" charset="0"/>
              </a:rPr>
              <a:t> cũng nói lên cảm xúc của các bạn nhỏ trước sự kiện quan trọng ở lứa tuổi thiếu niên, nhi </a:t>
            </a:r>
            <a:r>
              <a:rPr lang="vi-VN" sz="6000" b="1" dirty="0" smtClean="0">
                <a:latin typeface="HP001 4 hàng" pitchFamily="34" charset="0"/>
                <a:cs typeface="Times New Roman" panose="02020603050405020304" pitchFamily="18" charset="0"/>
              </a:rPr>
              <a:t>đồng.</a:t>
            </a:r>
            <a:endParaRPr lang="en-US" sz="6000" b="1" dirty="0">
              <a:latin typeface="HP001 4 hàng" pitchFamily="34" charset="0"/>
              <a:cs typeface="Times New Roman" panose="02020603050405020304" pitchFamily="18" charset="0"/>
            </a:endParaRPr>
          </a:p>
        </p:txBody>
      </p:sp>
    </p:spTree>
    <p:extLst>
      <p:ext uri="{BB962C8B-B14F-4D97-AF65-F5344CB8AC3E}">
        <p14:creationId xmlns:p14="http://schemas.microsoft.com/office/powerpoint/2010/main" val="391789666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anose="02020603050405020304" pitchFamily="18" charset="0"/>
                  <a:cs typeface="Times New Roman" panose="02020603050405020304"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
        <p:nvSpPr>
          <p:cNvPr id="2" name="Rectangle 1"/>
          <p:cNvSpPr/>
          <p:nvPr/>
        </p:nvSpPr>
        <p:spPr>
          <a:xfrm>
            <a:off x="1566551" y="3167660"/>
            <a:ext cx="6266968" cy="5078313"/>
          </a:xfrm>
          <a:prstGeom prst="rect">
            <a:avLst/>
          </a:prstGeom>
        </p:spPr>
        <p:txBody>
          <a:bodyPr wrap="square">
            <a:spAutoFit/>
          </a:bodyPr>
          <a:lstStyle/>
          <a:p>
            <a:r>
              <a:rPr lang="vi-VN" sz="3600" b="1">
                <a:solidFill>
                  <a:srgbClr val="0000FF"/>
                </a:solidFill>
                <a:latin typeface="Times New Roman" panose="02020603050405020304" pitchFamily="18" charset="0"/>
                <a:cs typeface="Times New Roman" panose="02020603050405020304" pitchFamily="18" charset="0"/>
              </a:rPr>
              <a:t>Màu khăn tuổi thiếu niên</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Suốt đời tươi thắm mãi</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Như lời ru vời vợi</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Chẳng bao giờ cách xa</a:t>
            </a:r>
            <a:r>
              <a:rPr lang="en-US" sz="3600" b="1">
                <a:solidFill>
                  <a:srgbClr val="0000FF"/>
                </a:solidFill>
                <a:latin typeface="Times New Roman" panose="02020603050405020304" pitchFamily="18" charset="0"/>
                <a:cs typeface="Times New Roman" panose="02020603050405020304" pitchFamily="18" charset="0"/>
              </a:rPr>
              <a:t>.</a:t>
            </a:r>
          </a:p>
          <a:p>
            <a:endParaRPr lang="vi-VN" sz="3600" b="1">
              <a:solidFill>
                <a:srgbClr val="0000FF"/>
              </a:solidFill>
              <a:latin typeface="Times New Roman" panose="02020603050405020304" pitchFamily="18" charset="0"/>
              <a:cs typeface="Times New Roman" panose="02020603050405020304" pitchFamily="18" charset="0"/>
            </a:endParaRPr>
          </a:p>
          <a:p>
            <a:r>
              <a:rPr lang="vi-VN" sz="3600" b="1">
                <a:solidFill>
                  <a:srgbClr val="0000FF"/>
                </a:solidFill>
                <a:latin typeface="Times New Roman" panose="02020603050405020304" pitchFamily="18" charset="0"/>
                <a:cs typeface="Times New Roman" panose="02020603050405020304" pitchFamily="18" charset="0"/>
              </a:rPr>
              <a:t>Này em, mở cửa ra</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Một trời xanh vẫn đợi</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Cánh buồm là tiếng gọi</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Mặt biển và dòng sông</a:t>
            </a:r>
            <a:r>
              <a:rPr lang="en-US" sz="3600" b="1">
                <a:solidFill>
                  <a:srgbClr val="0000FF"/>
                </a:solidFill>
                <a:latin typeface="Times New Roman" panose="02020603050405020304" pitchFamily="18" charset="0"/>
                <a:cs typeface="Times New Roman" panose="02020603050405020304" pitchFamily="18" charset="0"/>
              </a:rPr>
              <a:t>.</a:t>
            </a:r>
            <a:endParaRPr lang="vi-VN" sz="3600" b="1">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497108" y="3147607"/>
            <a:ext cx="6266968" cy="2308324"/>
          </a:xfrm>
          <a:prstGeom prst="rect">
            <a:avLst/>
          </a:prstGeom>
        </p:spPr>
        <p:txBody>
          <a:bodyPr wrap="square">
            <a:spAutoFit/>
          </a:bodyPr>
          <a:lstStyle/>
          <a:p>
            <a:r>
              <a:rPr lang="vi-VN" sz="3600" b="1">
                <a:solidFill>
                  <a:srgbClr val="0000FF"/>
                </a:solidFill>
                <a:latin typeface="Times New Roman" panose="02020603050405020304" pitchFamily="18" charset="0"/>
                <a:cs typeface="Times New Roman" panose="02020603050405020304" pitchFamily="18" charset="0"/>
              </a:rPr>
              <a:t>Nắng vườn trưa mênh mông</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Bướm bay như lời hát</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Con tàu là đất nước</a:t>
            </a:r>
            <a:br>
              <a:rPr lang="vi-VN" sz="3600" b="1">
                <a:solidFill>
                  <a:srgbClr val="0000FF"/>
                </a:solidFill>
                <a:latin typeface="Times New Roman" panose="02020603050405020304" pitchFamily="18" charset="0"/>
                <a:cs typeface="Times New Roman" panose="02020603050405020304" pitchFamily="18" charset="0"/>
              </a:rPr>
            </a:br>
            <a:r>
              <a:rPr lang="vi-VN" sz="3600" b="1">
                <a:solidFill>
                  <a:srgbClr val="0000FF"/>
                </a:solidFill>
                <a:latin typeface="Times New Roman" panose="02020603050405020304" pitchFamily="18" charset="0"/>
                <a:cs typeface="Times New Roman" panose="02020603050405020304" pitchFamily="18" charset="0"/>
              </a:rPr>
              <a:t>Đưa ta tới bến xa</a:t>
            </a:r>
          </a:p>
        </p:txBody>
      </p:sp>
      <p:sp>
        <p:nvSpPr>
          <p:cNvPr id="13" name="Rectangle 12"/>
          <p:cNvSpPr/>
          <p:nvPr/>
        </p:nvSpPr>
        <p:spPr>
          <a:xfrm>
            <a:off x="1353537" y="3733800"/>
            <a:ext cx="5184582" cy="172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6914" y="6517104"/>
            <a:ext cx="5358354"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97108" y="3781928"/>
            <a:ext cx="5358354"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45</TotalTime>
  <Words>596</Words>
  <Application>Microsoft Office PowerPoint</Application>
  <PresentationFormat>Custom</PresentationFormat>
  <Paragraphs>60</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Hi</cp:lastModifiedBy>
  <cp:revision>1010</cp:revision>
  <dcterms:created xsi:type="dcterms:W3CDTF">2008-09-09T22:52:00Z</dcterms:created>
  <dcterms:modified xsi:type="dcterms:W3CDTF">2023-10-21T15:35:07Z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EAAF227D67D2492EA166810EC6A234B9</vt:lpwstr>
  </property>
  <property fmtid="{D5CDD505-2E9C-101B-9397-08002B2CF9AE}" pid="3" name="KSOProductBuildVer">
    <vt:lpwstr>1033-11.2.0.11341</vt:lpwstr>
  </property>
</Properties>
</file>