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47" r:id="rId2"/>
    <p:sldId id="436" r:id="rId3"/>
    <p:sldId id="437" r:id="rId4"/>
    <p:sldId id="438" r:id="rId5"/>
    <p:sldId id="439" r:id="rId6"/>
    <p:sldId id="440" r:id="rId7"/>
    <p:sldId id="441" r:id="rId8"/>
    <p:sldId id="442" r:id="rId9"/>
    <p:sldId id="432" r:id="rId10"/>
    <p:sldId id="444" r:id="rId11"/>
    <p:sldId id="445"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0" d="100"/>
          <a:sy n="50" d="100"/>
        </p:scale>
        <p:origin x="568" y="3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extLst>
      <p:ext uri="{BB962C8B-B14F-4D97-AF65-F5344CB8AC3E}">
        <p14:creationId xmlns:p14="http://schemas.microsoft.com/office/powerpoint/2010/main" val="46021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t>12</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Giới thiệu với bạn về nơi đọc sách mà em yêu thích.</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95"/>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anose="02020603050405020304" pitchFamily="18" charset="0"/>
                <a:cs typeface="Times New Roman" panose="02020603050405020304" pitchFamily="18" charset="0"/>
              </a:rPr>
              <a:t>Cùng làm việc nhóm 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p:cNvPicPr>
            <a:picLocks noChangeAspect="1"/>
          </p:cNvPicPr>
          <p:nvPr/>
        </p:nvPicPr>
        <p:blipFill>
          <a:blip r:embed="rId4"/>
          <a:stretch>
            <a:fillRect/>
          </a:stretch>
        </p:blipFill>
        <p:spPr>
          <a:xfrm>
            <a:off x="10765178" y="3644153"/>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2" name="TextBox 21"/>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Mặt trời mới mọc ở đằng tây...</a:t>
            </a:r>
            <a:endParaRPr lang="vi-VN" sz="3200">
              <a:solidFill>
                <a:srgbClr val="0000CC"/>
              </a:solidFill>
              <a:latin typeface="Times New Roman" panose="02020603050405020304" pitchFamily="18" charset="0"/>
              <a:cs typeface="Times New Roman" panose="02020603050405020304" pitchFamily="18" charset="0"/>
            </a:endParaRP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Ngơ ngác nhìn nhau và tự hỏi :</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anose="02020603050405020304" pitchFamily="18" charset="0"/>
                <a:cs typeface="Times New Roman" panose="02020603050405020304" pitchFamily="18" charset="0"/>
              </a:rPr>
              <a:t>      Đ</a:t>
            </a:r>
            <a:r>
              <a:rPr lang="vi-VN" sz="4000" b="1">
                <a:solidFill>
                  <a:srgbClr val="0000CC"/>
                </a:solidFill>
                <a:latin typeface="Times New Roman" panose="02020603050405020304" pitchFamily="18" charset="0"/>
                <a:cs typeface="Times New Roman" panose="02020603050405020304" pitchFamily="18" charset="0"/>
              </a:rPr>
              <a:t>ọc đúng các tiếng dễ phát âm sai</a:t>
            </a:r>
            <a:r>
              <a:rPr lang="en-US" sz="4000" b="1">
                <a:solidFill>
                  <a:srgbClr val="0000CC"/>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Cách ngắt giọng ở những câu dài</a:t>
            </a:r>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Đọc diễn cảm lời của thầy hiệu trưởng.</a:t>
            </a:r>
            <a:endParaRPr lang="vi-VN" sz="4000" b="1" dirty="0" err="1">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1: Từ đầu đến </a:t>
            </a:r>
            <a:r>
              <a:rPr lang="en-US" sz="4000" b="1" i="1">
                <a:solidFill>
                  <a:srgbClr val="0000CC"/>
                </a:solidFill>
                <a:latin typeface="Times New Roman" panose="02020603050405020304" pitchFamily="18" charset="0"/>
                <a:cs typeface="Times New Roman" panose="02020603050405020304" pitchFamily="18" charset="0"/>
              </a:rPr>
              <a:t>ngay tại đó nữa</a:t>
            </a:r>
            <a:r>
              <a:rPr lang="en-US" sz="4000" b="1">
                <a:solidFill>
                  <a:srgbClr val="0000CC"/>
                </a:solidFill>
                <a:latin typeface="Times New Roman" panose="02020603050405020304" pitchFamily="18" charset="0"/>
                <a:cs typeface="Times New Roman" panose="02020603050405020304" pitchFamily="18" charset="0"/>
              </a:rPr>
              <a:t>.</a:t>
            </a:r>
          </a:p>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2: Tiếp theo cho đến </a:t>
            </a:r>
            <a:r>
              <a:rPr lang="en-US" sz="4000" b="1" i="1">
                <a:solidFill>
                  <a:srgbClr val="0000CC"/>
                </a:solidFill>
                <a:latin typeface="Times New Roman" panose="02020603050405020304" pitchFamily="18" charset="0"/>
                <a:cs typeface="Times New Roman" panose="02020603050405020304" pitchFamily="18" charset="0"/>
              </a:rPr>
              <a:t>thật nhiều sách vào.</a:t>
            </a:r>
          </a:p>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3:  Còn 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1. </a:t>
              </a:r>
              <a:r>
                <a:rPr lang="en-US" sz="3800" b="1" dirty="0" err="1">
                  <a:solidFill>
                    <a:srgbClr val="FF0066"/>
                  </a:solidFill>
                  <a:latin typeface="Times New Roman" panose="02020603050405020304" pitchFamily="18" charset="0"/>
                  <a:cs typeface="Times New Roman" panose="02020603050405020304" pitchFamily="18" charset="0"/>
                </a:rPr>
                <a:t>Hướng</a:t>
              </a:r>
              <a:r>
                <a:rPr lang="en-US" sz="3800" b="1" dirty="0">
                  <a:solidFill>
                    <a:srgbClr val="FF0066"/>
                  </a:solidFill>
                  <a:latin typeface="Times New Roman" panose="02020603050405020304" pitchFamily="18" charset="0"/>
                  <a:cs typeface="Times New Roman" panose="02020603050405020304" pitchFamily="18" charset="0"/>
                </a:rPr>
                <a:t> </a:t>
              </a:r>
              <a:r>
                <a:rPr lang="en-US" sz="3800" b="1" dirty="0" err="1">
                  <a:solidFill>
                    <a:srgbClr val="FF0066"/>
                  </a:solidFill>
                  <a:latin typeface="Times New Roman" panose="02020603050405020304" pitchFamily="18" charset="0"/>
                  <a:cs typeface="Times New Roman" panose="02020603050405020304" pitchFamily="18" charset="0"/>
                </a:rPr>
                <a:t>dẫn</a:t>
              </a:r>
              <a:r>
                <a:rPr lang="en-US" sz="3800" b="1" dirty="0">
                  <a:solidFill>
                    <a:srgbClr val="FF0066"/>
                  </a:solidFill>
                  <a:latin typeface="Times New Roman" panose="02020603050405020304" pitchFamily="18" charset="0"/>
                  <a:cs typeface="Times New Roman" panose="02020603050405020304" pitchFamily="18" charset="0"/>
                </a:rPr>
                <a:t> </a:t>
              </a:r>
              <a:r>
                <a:rPr lang="en-US" sz="3800" b="1" dirty="0" err="1">
                  <a:solidFill>
                    <a:srgbClr val="FF0066"/>
                  </a:solidFill>
                  <a:latin typeface="Times New Roman" panose="02020603050405020304" pitchFamily="18" charset="0"/>
                  <a:cs typeface="Times New Roman" panose="02020603050405020304" pitchFamily="18" charset="0"/>
                </a:rPr>
                <a:t>đọc</a:t>
              </a:r>
              <a:r>
                <a:rPr lang="en-US" sz="3800" b="1" dirty="0">
                  <a:solidFill>
                    <a:srgbClr val="FF0066"/>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anose="02020603050405020304" pitchFamily="18" charset="0"/>
                  <a:cs typeface="Times New Roman" panose="02020603050405020304"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quang cảnh trông thật ngộ</a:t>
            </a:r>
            <a:r>
              <a:rPr lang="en-US" sz="4000" b="1">
                <a:solidFill>
                  <a:srgbClr val="0000CC"/>
                </a:solidFill>
                <a:latin typeface="Times New Roman" panose="02020603050405020304" pitchFamily="18" charset="0"/>
                <a:cs typeface="Times New Roman" panose="02020603050405020304" pitchFamily="18" charset="0"/>
              </a:rPr>
              <a:t>.</a:t>
            </a:r>
            <a:r>
              <a:rPr lang="vi-VN" sz="4000" b="1">
                <a:solidFill>
                  <a:srgbClr val="FF0000"/>
                </a:solidFill>
                <a:latin typeface="Times New Roman" panose="02020603050405020304" pitchFamily="18" charset="0"/>
                <a:cs typeface="Times New Roman" panose="02020603050405020304" pitchFamily="18" charset="0"/>
              </a:rPr>
              <a:t>//</a:t>
            </a:r>
            <a:endParaRPr 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1661319" y="2592492"/>
            <a:ext cx="14173200"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Câu 1: Đến trường sau kì nghỉ, các bạn học sinh đã phát hiện ra điều gì tuyệt vời?</a:t>
            </a:r>
          </a:p>
        </p:txBody>
      </p:sp>
      <p:sp>
        <p:nvSpPr>
          <p:cNvPr id="12" name="Rectangle 11"/>
          <p:cNvSpPr/>
          <p:nvPr/>
        </p:nvSpPr>
        <p:spPr>
          <a:xfrm>
            <a:off x="1966119" y="3792821"/>
            <a:ext cx="13868401"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Các bạn đã phát hiện ra một căn phòng mới đã biến thành thư viện.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2270919" y="5257800"/>
            <a:ext cx="13627112"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966120" y="6324600"/>
            <a:ext cx="13893814"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1966119" y="2592492"/>
            <a:ext cx="13868400" cy="1200329"/>
          </a:xfrm>
          <a:prstGeom prst="rect">
            <a:avLst/>
          </a:prstGeom>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18520" y="3657600"/>
            <a:ext cx="13661834"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Vì có người đứng, người ngồi để đọc sách, giống như những hành khách đứng ngồi trên tàu điện.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2118520" y="4857930"/>
            <a:ext cx="13779511" cy="646331"/>
          </a:xfrm>
          <a:prstGeom prst="rect">
            <a:avLst/>
          </a:prstGeom>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4: Các bạn Hs cảm thấy như thế nào khi có thư viện mới?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2347120" y="5715000"/>
            <a:ext cx="13511522" cy="1754326"/>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Câu 5: Nói về thư viện mà em ước mơ?</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Gợi ý: </a:t>
            </a:r>
          </a:p>
          <a:p>
            <a:pPr algn="just"/>
            <a:r>
              <a:rPr lang="en-US" sz="3600" b="1">
                <a:solidFill>
                  <a:srgbClr val="0000CC"/>
                </a:solidFill>
                <a:latin typeface="Times New Roman" panose="02020603050405020304" pitchFamily="18" charset="0"/>
                <a:cs typeface="Times New Roman" panose="02020603050405020304" pitchFamily="18" charset="0"/>
              </a:rPr>
              <a:t>  - Thư viện nằm ở đâu?</a:t>
            </a:r>
          </a:p>
          <a:p>
            <a:pPr algn="just"/>
            <a:r>
              <a:rPr lang="en-US" sz="3600" b="1">
                <a:solidFill>
                  <a:srgbClr val="0000CC"/>
                </a:solidFill>
                <a:latin typeface="Times New Roman" panose="02020603050405020304" pitchFamily="18" charset="0"/>
                <a:cs typeface="Times New Roman" panose="02020603050405020304" pitchFamily="18" charset="0"/>
              </a:rPr>
              <a:t>  - Thư viện trông như thế nào?</a:t>
            </a:r>
          </a:p>
          <a:p>
            <a:pPr algn="just"/>
            <a:r>
              <a:rPr lang="en-US" sz="3600" b="1">
                <a:solidFill>
                  <a:srgbClr val="0000CC"/>
                </a:solidFill>
                <a:latin typeface="Times New Roman" panose="02020603050405020304" pitchFamily="18" charset="0"/>
                <a:cs typeface="Times New Roman" panose="02020603050405020304" pitchFamily="18" charset="0"/>
              </a:rPr>
              <a:t>  - Thư viện có  những loại sách gì?</a:t>
            </a:r>
          </a:p>
          <a:p>
            <a:pPr algn="just"/>
            <a:r>
              <a:rPr lang="en-US" sz="3600" b="1">
                <a:solidFill>
                  <a:srgbClr val="0000CC"/>
                </a:solidFill>
                <a:latin typeface="Times New Roman" panose="02020603050405020304" pitchFamily="18" charset="0"/>
                <a:cs typeface="Times New Roman" panose="02020603050405020304" pitchFamily="18" charset="0"/>
              </a:rPr>
              <a:t>  - Thư viện có điều gì đặc biệt?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2"/>
          <p:cNvSpPr txBox="1">
            <a:spLocks noChangeArrowheads="1"/>
          </p:cNvSpPr>
          <p:nvPr/>
        </p:nvSpPr>
        <p:spPr bwMode="auto">
          <a:xfrm>
            <a:off x="5776119" y="2819400"/>
            <a:ext cx="7034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rgbClr val="FF0000"/>
                </a:solidFill>
                <a:latin typeface="Times New Roman" panose="02020603050405020304" pitchFamily="18" charset="0"/>
                <a:cs typeface="Times New Roman" panose="02020603050405020304" pitchFamily="18" charset="0"/>
              </a:rPr>
              <a:t>NỘI DUNG</a:t>
            </a:r>
          </a:p>
        </p:txBody>
      </p:sp>
      <p:grpSp>
        <p:nvGrpSpPr>
          <p:cNvPr id="4" name="Group 3"/>
          <p:cNvGrpSpPr/>
          <p:nvPr/>
        </p:nvGrpSpPr>
        <p:grpSpPr>
          <a:xfrm>
            <a:off x="1204119" y="4190999"/>
            <a:ext cx="14706601" cy="2895599"/>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9340" y="4037612"/>
              <a:ext cx="8273000" cy="2360386"/>
            </a:xfrm>
            <a:prstGeom prst="rect">
              <a:avLst/>
            </a:prstGeom>
          </p:spPr>
          <p:txBody>
            <a:bodyPr wrap="square">
              <a:spAutoFit/>
            </a:bodyPr>
            <a:lstStyle/>
            <a:p>
              <a:pPr algn="just"/>
              <a:r>
                <a:rPr lang="nl-NL" sz="3600" b="1" dirty="0">
                  <a:solidFill>
                    <a:srgbClr val="FF0000"/>
                  </a:solidFill>
                  <a:latin typeface="Times New Roman" panose="02020603050405020304" pitchFamily="18" charset="0"/>
                  <a:cs typeface="Times New Roman" panose="02020603050405020304" pitchFamily="18" charset="0"/>
                </a:rPr>
                <a:t>      </a:t>
              </a:r>
              <a:r>
                <a:rPr lang="nl-NL" sz="4400" b="1" dirty="0">
                  <a:solidFill>
                    <a:srgbClr val="FF0000"/>
                  </a:solidFill>
                  <a:latin typeface="Times New Roman" panose="02020603050405020304" pitchFamily="18" charset="0"/>
                  <a:cs typeface="Times New Roman" panose="02020603050405020304" pitchFamily="18" charset="0"/>
                </a:rPr>
                <a:t>Bài văn cho biết </a:t>
              </a:r>
              <a:r>
                <a:rPr lang="vi-VN" sz="4400" b="1" dirty="0">
                  <a:solidFill>
                    <a:srgbClr val="FF0000"/>
                  </a:solidFill>
                  <a:latin typeface="Times New Roman" panose="02020603050405020304" pitchFamily="18" charset="0"/>
                  <a:cs typeface="Times New Roman" panose="02020603050405020304" pitchFamily="18" charset="0"/>
                </a:rPr>
                <a:t>Thư viện với những chiếc giá đầy </a:t>
              </a:r>
              <a:r>
                <a:rPr lang="en-US" sz="4400" b="1" dirty="0">
                  <a:solidFill>
                    <a:srgbClr val="FF0000"/>
                  </a:solidFill>
                  <a:latin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cs typeface="Times New Roman" panose="02020603050405020304" pitchFamily="18" charset="0"/>
                </a:rPr>
                <a:t>ắp sách luôn là một nơi đến tuyệt vời đối với các bạn học sinh.</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10</TotalTime>
  <Words>685</Words>
  <Application>Microsoft Office PowerPoint</Application>
  <PresentationFormat>Tùy chỉnh</PresentationFormat>
  <Paragraphs>48</Paragraphs>
  <Slides>12</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12</vt:i4>
      </vt:variant>
    </vt:vector>
  </HeadingPairs>
  <TitlesOfParts>
    <vt:vector size="15"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Hi</cp:lastModifiedBy>
  <cp:revision>1054</cp:revision>
  <dcterms:created xsi:type="dcterms:W3CDTF">2008-09-09T22:52:00Z</dcterms:created>
  <dcterms:modified xsi:type="dcterms:W3CDTF">2025-03-11T10:03:45Z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