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10" r:id="rId3"/>
    <p:sldMasterId id="2147483724" r:id="rId4"/>
  </p:sldMasterIdLst>
  <p:notesMasterIdLst>
    <p:notesMasterId r:id="rId27"/>
  </p:notesMasterIdLst>
  <p:sldIdLst>
    <p:sldId id="296" r:id="rId5"/>
    <p:sldId id="297" r:id="rId6"/>
    <p:sldId id="298" r:id="rId7"/>
    <p:sldId id="299" r:id="rId8"/>
    <p:sldId id="317" r:id="rId9"/>
    <p:sldId id="264" r:id="rId10"/>
    <p:sldId id="266" r:id="rId11"/>
    <p:sldId id="319" r:id="rId12"/>
    <p:sldId id="302" r:id="rId13"/>
    <p:sldId id="262" r:id="rId14"/>
    <p:sldId id="261" r:id="rId15"/>
    <p:sldId id="301" r:id="rId16"/>
    <p:sldId id="304" r:id="rId17"/>
    <p:sldId id="274" r:id="rId18"/>
    <p:sldId id="305" r:id="rId19"/>
    <p:sldId id="306" r:id="rId20"/>
    <p:sldId id="307" r:id="rId21"/>
    <p:sldId id="308" r:id="rId22"/>
    <p:sldId id="320" r:id="rId23"/>
    <p:sldId id="277" r:id="rId24"/>
    <p:sldId id="309" r:id="rId25"/>
    <p:sldId id="32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4692"/>
  </p:normalViewPr>
  <p:slideViewPr>
    <p:cSldViewPr snapToGrid="0">
      <p:cViewPr varScale="1">
        <p:scale>
          <a:sx n="106" d="100"/>
          <a:sy n="106" d="100"/>
        </p:scale>
        <p:origin x="24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63397-2D67-453F-8250-E5792C95A770}" type="datetimeFigureOut">
              <a:rPr lang="en-US" smtClean="0"/>
              <a:t>12/25/24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4FC48-B797-467D-8D4F-713F9592597D}" type="slidenum">
              <a:rPr lang="en-US" smtClean="0"/>
              <a:t>‹#›</a:t>
            </a:fld>
            <a:endParaRPr lang="en-US"/>
          </a:p>
        </p:txBody>
      </p:sp>
    </p:spTree>
    <p:extLst>
      <p:ext uri="{BB962C8B-B14F-4D97-AF65-F5344CB8AC3E}">
        <p14:creationId xmlns:p14="http://schemas.microsoft.com/office/powerpoint/2010/main" val="17190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sym typeface="+mn-ea"/>
              </a:rPr>
              <a: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21</a:t>
            </a:fld>
            <a:endParaRPr lang="en-US"/>
          </a:p>
        </p:txBody>
      </p:sp>
    </p:spTree>
    <p:extLst>
      <p:ext uri="{BB962C8B-B14F-4D97-AF65-F5344CB8AC3E}">
        <p14:creationId xmlns:p14="http://schemas.microsoft.com/office/powerpoint/2010/main" val="3716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998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438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965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902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8712676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80684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63099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71237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15735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12/25/24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142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12/25/24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3951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2560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12/25/24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4551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10753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1576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6536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18702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84482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03013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89193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898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7905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60282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23213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9948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2248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52406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84365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4514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86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776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5191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465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12805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442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869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49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16539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27991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27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24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3224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566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949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226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5558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586216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12/25/24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0175710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45028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9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 name="Rectangle 51"/>
          <p:cNvSpPr/>
          <p:nvPr/>
        </p:nvSpPr>
        <p:spPr>
          <a:xfrm>
            <a:off x="2200137" y="1652335"/>
            <a:ext cx="7765366" cy="2380864"/>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Trò</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chơi</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Ong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Về</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Tổ</a:t>
            </a:r>
            <a:endPar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endParaRPr>
          </a:p>
        </p:txBody>
      </p:sp>
      <p:sp>
        <p:nvSpPr>
          <p:cNvPr id="53" name="Rounded Rectangle 52"/>
          <p:cNvSpPr/>
          <p:nvPr/>
        </p:nvSpPr>
        <p:spPr>
          <a:xfrm>
            <a:off x="3817301" y="3031593"/>
            <a:ext cx="4557399" cy="1424293"/>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Bắt</a:t>
            </a:r>
            <a:r>
              <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đầu</a:t>
            </a:r>
            <a:endPar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t="7975" r="62126" b="66794"/>
          <a:stretch>
            <a:fillRect/>
          </a:stretch>
        </p:blipFill>
        <p:spPr>
          <a:xfrm>
            <a:off x="131692" y="84406"/>
            <a:ext cx="2597440" cy="1730326"/>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l="63470" t="5948" b="66360"/>
          <a:stretch>
            <a:fillRect/>
          </a:stretch>
        </p:blipFill>
        <p:spPr>
          <a:xfrm>
            <a:off x="9686778" y="35169"/>
            <a:ext cx="2505222" cy="1899140"/>
          </a:xfrm>
          <a:prstGeom prst="rect">
            <a:avLst/>
          </a:prstGeom>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7675" t="68718" r="64633" b="8103"/>
          <a:stretch>
            <a:fillRect/>
          </a:stretch>
        </p:blipFill>
        <p:spPr>
          <a:xfrm>
            <a:off x="829993" y="3631647"/>
            <a:ext cx="1899139" cy="1589650"/>
          </a:xfrm>
          <a:prstGeom prst="rect">
            <a:avLst/>
          </a:prstGeom>
        </p:spPr>
      </p:pic>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65521" t="68923" r="3094" b="6872"/>
          <a:stretch>
            <a:fillRect/>
          </a:stretch>
        </p:blipFill>
        <p:spPr>
          <a:xfrm>
            <a:off x="9965503" y="3640864"/>
            <a:ext cx="2152358" cy="16599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804" y="0"/>
            <a:ext cx="1179463" cy="1173846"/>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a16="http://schemas.microsoft.com/office/drawing/2014/main" id="{7A0957D0-B6C4-4BBF-85DC-2204D3CEF5A2}"/>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8" name="Group 7">
            <a:extLst>
              <a:ext uri="{FF2B5EF4-FFF2-40B4-BE49-F238E27FC236}">
                <a16:creationId xmlns:a16="http://schemas.microsoft.com/office/drawing/2014/main" id="{30B69258-88A4-4B44-8935-37956B735331}"/>
              </a:ext>
            </a:extLst>
          </p:cNvPr>
          <p:cNvGrpSpPr/>
          <p:nvPr/>
        </p:nvGrpSpPr>
        <p:grpSpPr>
          <a:xfrm>
            <a:off x="3823347" y="1194410"/>
            <a:ext cx="6916420" cy="2098675"/>
            <a:chOff x="172324" y="1157225"/>
            <a:chExt cx="2109019" cy="1406784"/>
          </a:xfrm>
        </p:grpSpPr>
        <p:sp>
          <p:nvSpPr>
            <p:cNvPr id="13" name="Hexagon 12">
              <a:extLst>
                <a:ext uri="{FF2B5EF4-FFF2-40B4-BE49-F238E27FC236}">
                  <a16:creationId xmlns:a16="http://schemas.microsoft.com/office/drawing/2014/main" id="{A9E8DDB0-2152-459E-870D-3CC976FF68D8}"/>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35E0C66D-0311-4A48-B909-4E808DD9B343}"/>
                </a:ext>
              </a:extLst>
            </p:cNvPr>
            <p:cNvSpPr txBox="1"/>
            <p:nvPr/>
          </p:nvSpPr>
          <p:spPr>
            <a:xfrm>
              <a:off x="288889" y="1370052"/>
              <a:ext cx="1954115" cy="101091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dùng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để</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thuốc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chữa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5" name="Group 14">
            <a:extLst>
              <a:ext uri="{FF2B5EF4-FFF2-40B4-BE49-F238E27FC236}">
                <a16:creationId xmlns:a16="http://schemas.microsoft.com/office/drawing/2014/main" id="{892E9E44-1615-4A85-BA1B-65187D861E76}"/>
              </a:ext>
            </a:extLst>
          </p:cNvPr>
          <p:cNvGrpSpPr/>
          <p:nvPr/>
        </p:nvGrpSpPr>
        <p:grpSpPr>
          <a:xfrm>
            <a:off x="3831947" y="3576794"/>
            <a:ext cx="6916420" cy="2098675"/>
            <a:chOff x="172324" y="1157225"/>
            <a:chExt cx="2109019" cy="1406784"/>
          </a:xfrm>
        </p:grpSpPr>
        <p:sp>
          <p:nvSpPr>
            <p:cNvPr id="16" name="Hexagon 15">
              <a:extLst>
                <a:ext uri="{FF2B5EF4-FFF2-40B4-BE49-F238E27FC236}">
                  <a16:creationId xmlns:a16="http://schemas.microsoft.com/office/drawing/2014/main" id="{4A1F18F1-8D20-46ED-94CA-79602A7DEC05}"/>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C2F41BE3-7ED2-48AA-9C1D-0782B39F660D}"/>
                </a:ext>
              </a:extLst>
            </p:cNvPr>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Ngăn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giữ</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8" name="Group 17">
            <a:extLst>
              <a:ext uri="{FF2B5EF4-FFF2-40B4-BE49-F238E27FC236}">
                <a16:creationId xmlns:a16="http://schemas.microsoft.com/office/drawing/2014/main" id="{DC64FF7E-364C-4F06-8646-EC602D1D6A5A}"/>
              </a:ext>
            </a:extLst>
          </p:cNvPr>
          <p:cNvGrpSpPr/>
          <p:nvPr/>
        </p:nvGrpSpPr>
        <p:grpSpPr>
          <a:xfrm>
            <a:off x="975594" y="2238575"/>
            <a:ext cx="2109019" cy="2109019"/>
            <a:chOff x="156834" y="1993081"/>
            <a:chExt cx="2109019" cy="2109019"/>
          </a:xfrm>
        </p:grpSpPr>
        <p:sp>
          <p:nvSpPr>
            <p:cNvPr id="19" name="Oval 18">
              <a:extLst>
                <a:ext uri="{FF2B5EF4-FFF2-40B4-BE49-F238E27FC236}">
                  <a16:creationId xmlns:a16="http://schemas.microsoft.com/office/drawing/2014/main" id="{CE044327-E63F-40F8-BA53-E6FA6E38CA3C}"/>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439DBF8F-141C-4A9E-B72F-A3E5C7F2E64D}"/>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3997-6896-44A2-B90E-6D38F05A890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A033925C-0B70-4352-B4DF-3B744170C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2093"/>
          </a:xfrm>
        </p:spPr>
      </p:pic>
      <p:pic>
        <p:nvPicPr>
          <p:cNvPr id="6" name="62" descr="E:\素材\春\7ff96c0408d5f1ad90e6490e1fb39ea4.png7ff96c0408d5f1ad90e6490e1fb39ea4">
            <a:extLst>
              <a:ext uri="{FF2B5EF4-FFF2-40B4-BE49-F238E27FC236}">
                <a16:creationId xmlns:a16="http://schemas.microsoft.com/office/drawing/2014/main" id="{64F6A5FC-3DEC-4D9C-9791-F66677AA0FDE}"/>
              </a:ext>
            </a:extLst>
          </p:cNvPr>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7" name="1" descr="E:\素材\春\7ff96c0408d5f1ad90e6490e1fb39ea4.png7ff96c0408d5f1ad90e6490e1fb39ea4">
            <a:extLst>
              <a:ext uri="{FF2B5EF4-FFF2-40B4-BE49-F238E27FC236}">
                <a16:creationId xmlns:a16="http://schemas.microsoft.com/office/drawing/2014/main" id="{17494F8F-C358-4D73-89D2-7A0FF02C3F60}"/>
              </a:ext>
            </a:extLst>
          </p:cNvPr>
          <p:cNvPicPr>
            <a:picLocks noChangeAspect="1"/>
          </p:cNvPicPr>
          <p:nvPr/>
        </p:nvPicPr>
        <p:blipFill>
          <a:blip r:embed="rId4" cstate="screen"/>
          <a:srcRect/>
          <a:stretch>
            <a:fillRect/>
          </a:stretch>
        </p:blipFill>
        <p:spPr>
          <a:xfrm rot="21000000">
            <a:off x="10031048" y="4756299"/>
            <a:ext cx="2396490" cy="2344420"/>
          </a:xfrm>
          <a:prstGeom prst="rect">
            <a:avLst/>
          </a:prstGeom>
        </p:spPr>
      </p:pic>
      <p:sp>
        <p:nvSpPr>
          <p:cNvPr id="8" name="Title 1">
            <a:extLst>
              <a:ext uri="{FF2B5EF4-FFF2-40B4-BE49-F238E27FC236}">
                <a16:creationId xmlns:a16="http://schemas.microsoft.com/office/drawing/2014/main" id="{20725A23-25CE-454D-8B1F-43C5CCF2BEA9}"/>
              </a:ext>
            </a:extLst>
          </p:cNvPr>
          <p:cNvSpPr txBox="1">
            <a:spLocks/>
          </p:cNvSpPr>
          <p:nvPr/>
        </p:nvSpPr>
        <p:spPr>
          <a:xfrm>
            <a:off x="926638" y="-130978"/>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atin typeface="Arial-Rounded" panose="020B0500000000000000" pitchFamily="34" charset="0"/>
                <a:cs typeface="Arial-Rounded" panose="020B0500000000000000" pitchFamily="34" charset="0"/>
              </a:rPr>
              <a:t>Luyện đọc câu dài:</a:t>
            </a:r>
            <a:endParaRPr lang="en-US" dirty="0">
              <a:latin typeface="Arial-Rounded" panose="020B0500000000000000" pitchFamily="34" charset="0"/>
              <a:cs typeface="Arial-Rounded" panose="020B0500000000000000" pitchFamily="34" charset="0"/>
            </a:endParaRPr>
          </a:p>
        </p:txBody>
      </p:sp>
      <p:sp>
        <p:nvSpPr>
          <p:cNvPr id="10" name="Content Placeholder 2">
            <a:extLst>
              <a:ext uri="{FF2B5EF4-FFF2-40B4-BE49-F238E27FC236}">
                <a16:creationId xmlns:a16="http://schemas.microsoft.com/office/drawing/2014/main" id="{27F4D05D-8FAE-4738-B8C7-B264B7819A7E}"/>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atin typeface="Arial-Rounded" panose="020B0500000000000000" pitchFamily="34" charset="0"/>
                <a:cs typeface="Arial-Rounded" panose="020B0500000000000000" pitchFamily="34" charset="0"/>
                <a:sym typeface="+mn-ea"/>
              </a:rPr>
              <a:t>Nếu thầy nói “có” thì rồng rắn hỏi xin thuốc cho con và đồng ý cho thầy bắt khúc đuôi.</a:t>
            </a:r>
            <a:endParaRPr lang="en-US" dirty="0"/>
          </a:p>
        </p:txBody>
      </p:sp>
      <p:cxnSp>
        <p:nvCxnSpPr>
          <p:cNvPr id="11" name="Straight Connector 10">
            <a:extLst>
              <a:ext uri="{FF2B5EF4-FFF2-40B4-BE49-F238E27FC236}">
                <a16:creationId xmlns:a16="http://schemas.microsoft.com/office/drawing/2014/main" id="{37584444-5A90-4D0A-AE63-F5ED23121AD2}"/>
              </a:ext>
            </a:extLst>
          </p:cNvPr>
          <p:cNvCxnSpPr/>
          <p:nvPr/>
        </p:nvCxnSpPr>
        <p:spPr>
          <a:xfrm flipH="1">
            <a:off x="4010924" y="19240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D50890F3-2FF8-4855-8708-2F79AB5D3835}"/>
              </a:ext>
            </a:extLst>
          </p:cNvPr>
          <p:cNvCxnSpPr/>
          <p:nvPr/>
        </p:nvCxnSpPr>
        <p:spPr>
          <a:xfrm flipH="1">
            <a:off x="6842115" y="20224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514CCB7C-5287-4B23-8EF8-2D8206DAB713}"/>
              </a:ext>
            </a:extLst>
          </p:cNvPr>
          <p:cNvCxnSpPr/>
          <p:nvPr/>
        </p:nvCxnSpPr>
        <p:spPr>
          <a:xfrm flipH="1">
            <a:off x="10108290" y="20224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AC59F49F-DDA1-47AF-88B8-CB778479F17D}"/>
              </a:ext>
            </a:extLst>
          </p:cNvPr>
          <p:cNvCxnSpPr/>
          <p:nvPr/>
        </p:nvCxnSpPr>
        <p:spPr>
          <a:xfrm flipH="1">
            <a:off x="2096597" y="24352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5CD7B7A6-1719-42C1-8CE9-C9F92FFEE3D5}"/>
              </a:ext>
            </a:extLst>
          </p:cNvPr>
          <p:cNvCxnSpPr/>
          <p:nvPr/>
        </p:nvCxnSpPr>
        <p:spPr>
          <a:xfrm flipH="1">
            <a:off x="3703724" y="24352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82FFF487-D140-448D-9C17-660E54B95D55}"/>
              </a:ext>
            </a:extLst>
          </p:cNvPr>
          <p:cNvCxnSpPr/>
          <p:nvPr/>
        </p:nvCxnSpPr>
        <p:spPr>
          <a:xfrm flipH="1">
            <a:off x="6466223" y="242772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F314B6D4-B835-4B9B-984A-C3246C43C7F0}"/>
              </a:ext>
            </a:extLst>
          </p:cNvPr>
          <p:cNvCxnSpPr/>
          <p:nvPr/>
        </p:nvCxnSpPr>
        <p:spPr>
          <a:xfrm flipH="1">
            <a:off x="6577348" y="2435225"/>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a16="http://schemas.microsoft.com/office/drawing/2014/main" id="{076D4BAD-A9AA-4623-961F-F29AC61787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5851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pic>
        <p:nvPicPr>
          <p:cNvPr id="10" name="Picture 3">
            <a:extLst>
              <a:ext uri="{FF2B5EF4-FFF2-40B4-BE49-F238E27FC236}">
                <a16:creationId xmlns:a16="http://schemas.microsoft.com/office/drawing/2014/main" id="{584BAE3D-7871-4EE1-8732-95937962FA5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2744" y="-232089"/>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592DDDC9-2CBD-4C3D-8031-2F26EA7A5C7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7489" y="731836"/>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C1B4108D-9DF1-4861-978C-A94628CCC86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0164" y="2613799"/>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FC773932-5F0C-4EFC-AC92-9B093BC170A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4151" y="4578127"/>
            <a:ext cx="527050" cy="183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94486AD8-1BDB-4E3B-9576-78E500EDD2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24852369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sp>
        <p:nvSpPr>
          <p:cNvPr id="16" name="Cloud 15">
            <a:extLst>
              <a:ext uri="{FF2B5EF4-FFF2-40B4-BE49-F238E27FC236}">
                <a16:creationId xmlns:a16="http://schemas.microsoft.com/office/drawing/2014/main" id="{EF9883B5-F639-43A0-8274-E6E53C758DD0}"/>
              </a:ext>
            </a:extLst>
          </p:cNvPr>
          <p:cNvSpPr/>
          <p:nvPr/>
        </p:nvSpPr>
        <p:spPr>
          <a:xfrm>
            <a:off x="8569842" y="1746569"/>
            <a:ext cx="3463564" cy="111886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4D0AC3FE-7F82-49A8-B33F-6FEF9E9C36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1962885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a16="http://schemas.microsoft.com/office/drawing/2014/main" id="{B605E907-EAD5-45CF-9343-015D783E59D1}"/>
              </a:ext>
            </a:extLst>
          </p:cNvPr>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 người chơi làm thành rồng rắn bằng cách nào?</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832B7712-E4AF-400F-B1BC-62388985FC23}"/>
              </a:ext>
            </a:extLst>
          </p:cNvPr>
          <p:cNvCxnSpPr/>
          <p:nvPr/>
        </p:nvCxnSpPr>
        <p:spPr>
          <a:xfrm>
            <a:off x="8389088" y="382772"/>
            <a:ext cx="1360968" cy="0"/>
          </a:xfrm>
          <a:prstGeom prst="line">
            <a:avLst/>
          </a:prstGeom>
        </p:spPr>
        <p:style>
          <a:lnRef idx="3">
            <a:schemeClr val="accent2"/>
          </a:lnRef>
          <a:fillRef idx="0">
            <a:schemeClr val="accent2"/>
          </a:fillRef>
          <a:effectRef idx="2">
            <a:schemeClr val="accent2"/>
          </a:effectRef>
          <a:fontRef idx="minor">
            <a:schemeClr val="tx1"/>
          </a:fontRef>
        </p:style>
      </p:cxnSp>
      <p:pic>
        <p:nvPicPr>
          <p:cNvPr id="10" name="Picture 9">
            <a:extLst>
              <a:ext uri="{FF2B5EF4-FFF2-40B4-BE49-F238E27FC236}">
                <a16:creationId xmlns:a16="http://schemas.microsoft.com/office/drawing/2014/main" id="{67740785-84F9-42F6-878B-8DE41A7D3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2675286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a16="http://schemas.microsoft.com/office/drawing/2014/main" id="{B605E907-EAD5-45CF-9343-015D783E59D1}"/>
              </a:ext>
            </a:extLst>
          </p:cNvPr>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thuốc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Cloud 1">
            <a:extLst>
              <a:ext uri="{FF2B5EF4-FFF2-40B4-BE49-F238E27FC236}">
                <a16:creationId xmlns:a16="http://schemas.microsoft.com/office/drawing/2014/main" id="{2CD9B4C7-E234-4888-8735-4E5D7BB128E3}"/>
              </a:ext>
            </a:extLst>
          </p:cNvPr>
          <p:cNvSpPr/>
          <p:nvPr/>
        </p:nvSpPr>
        <p:spPr>
          <a:xfrm>
            <a:off x="7570381" y="1318437"/>
            <a:ext cx="3817089"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rắn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gặp</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xin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EE68676D-6FC3-41B2-9501-374FEF85F8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156905896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a16="http://schemas.microsoft.com/office/drawing/2014/main" id="{B605E907-EAD5-45CF-9343-015D783E59D1}"/>
              </a:ext>
            </a:extLst>
          </p:cNvPr>
          <p:cNvSpPr/>
          <p:nvPr/>
        </p:nvSpPr>
        <p:spPr>
          <a:xfrm>
            <a:off x="196821" y="182246"/>
            <a:ext cx="9820939"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nếu</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khúc</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đuôi</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832B7712-E4AF-400F-B1BC-62388985FC23}"/>
              </a:ext>
            </a:extLst>
          </p:cNvPr>
          <p:cNvCxnSpPr>
            <a:cxnSpLocks/>
          </p:cNvCxnSpPr>
          <p:nvPr/>
        </p:nvCxnSpPr>
        <p:spPr>
          <a:xfrm>
            <a:off x="2328530" y="6028661"/>
            <a:ext cx="2778760" cy="0"/>
          </a:xfrm>
          <a:prstGeom prst="line">
            <a:avLst/>
          </a:prstGeom>
        </p:spPr>
        <p:style>
          <a:lnRef idx="3">
            <a:schemeClr val="accent2"/>
          </a:lnRef>
          <a:fillRef idx="0">
            <a:schemeClr val="accent2"/>
          </a:fillRef>
          <a:effectRef idx="2">
            <a:schemeClr val="accent2"/>
          </a:effectRef>
          <a:fontRef idx="minor">
            <a:schemeClr val="tx1"/>
          </a:fontRef>
        </p:style>
      </p:cxnSp>
      <p:pic>
        <p:nvPicPr>
          <p:cNvPr id="10" name="Picture 9">
            <a:extLst>
              <a:ext uri="{FF2B5EF4-FFF2-40B4-BE49-F238E27FC236}">
                <a16:creationId xmlns:a16="http://schemas.microsoft.com/office/drawing/2014/main" id="{DAEAE483-3948-4FC7-83E1-C7F6C74363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358701683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a16="http://schemas.microsoft.com/office/drawing/2014/main" id="{B605E907-EAD5-45CF-9343-015D783E59D1}"/>
              </a:ext>
            </a:extLst>
          </p:cNvPr>
          <p:cNvSpPr/>
          <p:nvPr/>
        </p:nvSpPr>
        <p:spPr>
          <a:xfrm>
            <a:off x="374354" y="110811"/>
            <a:ext cx="10650279"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khúc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đứt</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phải</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832B7712-E4AF-400F-B1BC-62388985FC23}"/>
              </a:ext>
            </a:extLst>
          </p:cNvPr>
          <p:cNvCxnSpPr>
            <a:cxnSpLocks/>
          </p:cNvCxnSpPr>
          <p:nvPr/>
        </p:nvCxnSpPr>
        <p:spPr>
          <a:xfrm>
            <a:off x="5287925" y="6018027"/>
            <a:ext cx="451529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42A03533-40C5-4EA0-80CB-CA69DAD2FF51}"/>
              </a:ext>
            </a:extLst>
          </p:cNvPr>
          <p:cNvCxnSpPr>
            <a:cxnSpLocks/>
          </p:cNvCxnSpPr>
          <p:nvPr/>
        </p:nvCxnSpPr>
        <p:spPr>
          <a:xfrm>
            <a:off x="1580706" y="6411431"/>
            <a:ext cx="652131" cy="0"/>
          </a:xfrm>
          <a:prstGeom prst="line">
            <a:avLst/>
          </a:prstGeom>
        </p:spPr>
        <p:style>
          <a:lnRef idx="3">
            <a:schemeClr val="accent2"/>
          </a:lnRef>
          <a:fillRef idx="0">
            <a:schemeClr val="accent2"/>
          </a:fillRef>
          <a:effectRef idx="2">
            <a:schemeClr val="accent2"/>
          </a:effectRef>
          <a:fontRef idx="minor">
            <a:schemeClr val="tx1"/>
          </a:fontRef>
        </p:style>
      </p:cxnSp>
      <p:pic>
        <p:nvPicPr>
          <p:cNvPr id="12" name="Picture 11">
            <a:extLst>
              <a:ext uri="{FF2B5EF4-FFF2-40B4-BE49-F238E27FC236}">
                <a16:creationId xmlns:a16="http://schemas.microsoft.com/office/drawing/2014/main" id="{E9FC7C2B-265C-4786-804C-CC2C33FA6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668" y="5681875"/>
            <a:ext cx="1179463" cy="1173846"/>
          </a:xfrm>
          <a:prstGeom prst="rect">
            <a:avLst/>
          </a:prstGeom>
        </p:spPr>
      </p:pic>
    </p:spTree>
    <p:extLst>
      <p:ext uri="{BB962C8B-B14F-4D97-AF65-F5344CB8AC3E}">
        <p14:creationId xmlns:p14="http://schemas.microsoft.com/office/powerpoint/2010/main" val="4006799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27053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23969" y="171568"/>
            <a:ext cx="2566288"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829591" y="5446561"/>
            <a:ext cx="18004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ráp</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48811" y="5434583"/>
            <a:ext cx="22680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970495" y="5434583"/>
            <a:ext cx="1966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Hu-</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575326" y="5434583"/>
            <a:ext cx="16284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Ê </a:t>
            </a:r>
            <a:r>
              <a:rPr lang="en-US" sz="40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79845" y="612412"/>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lê-gô</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endPar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gọi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nextslide"/>
          </p:cNvPr>
          <p:cNvSpPr/>
          <p:nvPr/>
        </p:nvSpPr>
        <p:spPr>
          <a:xfrm>
            <a:off x="4669880" y="3744686"/>
            <a:ext cx="3093893" cy="1523999"/>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58" dur="2000" fill="hold"/>
                                        <p:tgtEl>
                                          <p:spTgt spid="6"/>
                                        </p:tgtEl>
                                        <p:attrNameLst>
                                          <p:attrName>ppt_x</p:attrName>
                                          <p:attrName>ppt_y</p:attrName>
                                        </p:attrNameLst>
                                      </p:cBhvr>
                                    </p:animMotion>
                                  </p:childTnLst>
                                </p:cTn>
                              </p:par>
                              <p:par>
                                <p:cTn id="59" presetID="1" presetClass="entr" presetSubtype="0" fill="hold" nodeType="withEffect">
                                  <p:stCondLst>
                                    <p:cond delay="2500"/>
                                  </p:stCondLst>
                                  <p:childTnLst>
                                    <p:set>
                                      <p:cBhvr>
                                        <p:cTn id="60" dur="1" fill="hold">
                                          <p:stCondLst>
                                            <p:cond delay="0"/>
                                          </p:stCondLst>
                                        </p:cTn>
                                        <p:tgtEl>
                                          <p:spTgt spid="36"/>
                                        </p:tgtEl>
                                        <p:attrNameLst>
                                          <p:attrName>style.visibility</p:attrName>
                                        </p:attrNameLst>
                                      </p:cBhvr>
                                      <p:to>
                                        <p:strVal val="visible"/>
                                      </p:to>
                                    </p:set>
                                  </p:childTnLst>
                                </p:cTn>
                              </p:par>
                              <p:par>
                                <p:cTn id="61"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2" dur="2000" fill="hold"/>
                                        <p:tgtEl>
                                          <p:spTgt spid="6"/>
                                        </p:tgtEl>
                                        <p:attrNameLst>
                                          <p:attrName>ppt_x</p:attrName>
                                          <p:attrName>ppt_y</p:attrName>
                                        </p:attrNameLst>
                                      </p:cBhvr>
                                    </p:animMotion>
                                  </p:childTnLst>
                                </p:cTn>
                              </p:par>
                              <p:par>
                                <p:cTn id="63" presetID="1" presetClass="exit" presetSubtype="0" fill="hold" nodeType="withEffect">
                                  <p:stCondLst>
                                    <p:cond delay="450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69" dur="2000" fill="hold"/>
                                        <p:tgtEl>
                                          <p:spTgt spid="8"/>
                                        </p:tgtEl>
                                        <p:attrNameLst>
                                          <p:attrName>ppt_x</p:attrName>
                                          <p:attrName>ppt_y</p:attrName>
                                        </p:attrNameLst>
                                      </p:cBhvr>
                                    </p:animMotion>
                                  </p:childTnLst>
                                </p:cTn>
                              </p:par>
                              <p:par>
                                <p:cTn id="70" presetID="1" presetClass="entr" presetSubtype="0" fill="hold" nodeType="withEffect">
                                  <p:stCondLst>
                                    <p:cond delay="2500"/>
                                  </p:stCondLst>
                                  <p:childTnLst>
                                    <p:set>
                                      <p:cBhvr>
                                        <p:cTn id="71" dur="1" fill="hold">
                                          <p:stCondLst>
                                            <p:cond delay="0"/>
                                          </p:stCondLst>
                                        </p:cTn>
                                        <p:tgtEl>
                                          <p:spTgt spid="36"/>
                                        </p:tgtEl>
                                        <p:attrNameLst>
                                          <p:attrName>style.visibility</p:attrName>
                                        </p:attrNameLst>
                                      </p:cBhvr>
                                      <p:to>
                                        <p:strVal val="visible"/>
                                      </p:to>
                                    </p:set>
                                  </p:childTnLst>
                                </p:cTn>
                              </p:par>
                              <p:par>
                                <p:cTn id="72"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3" dur="2000" fill="hold"/>
                                        <p:tgtEl>
                                          <p:spTgt spid="8"/>
                                        </p:tgtEl>
                                        <p:attrNameLst>
                                          <p:attrName>ppt_x</p:attrName>
                                          <p:attrName>ppt_y</p:attrName>
                                        </p:attrNameLst>
                                      </p:cBhvr>
                                      <p:rCtr x="12331" y="23009"/>
                                    </p:animMotion>
                                  </p:childTnLst>
                                </p:cTn>
                              </p:par>
                              <p:par>
                                <p:cTn id="74" presetID="1" presetClass="exit" presetSubtype="0" fill="hold" nodeType="withEffect">
                                  <p:stCondLst>
                                    <p:cond delay="4500"/>
                                  </p:stCondLst>
                                  <p:childTnLst>
                                    <p:set>
                                      <p:cBhvr>
                                        <p:cTn id="7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0" dur="2000" fill="hold"/>
                                        <p:tgtEl>
                                          <p:spTgt spid="9"/>
                                        </p:tgtEl>
                                        <p:attrNameLst>
                                          <p:attrName>ppt_x</p:attrName>
                                          <p:attrName>ppt_y</p:attrName>
                                        </p:attrNameLst>
                                      </p:cBhvr>
                                      <p:rCtr x="-23581" y="-30787"/>
                                    </p:animMotion>
                                  </p:childTnLst>
                                </p:cTn>
                              </p:par>
                              <p:par>
                                <p:cTn id="81" presetID="1" presetClass="entr" presetSubtype="0" fill="hold" nodeType="withEffect">
                                  <p:stCondLst>
                                    <p:cond delay="2500"/>
                                  </p:stCondLst>
                                  <p:childTnLst>
                                    <p:set>
                                      <p:cBhvr>
                                        <p:cTn id="82" dur="1" fill="hold">
                                          <p:stCondLst>
                                            <p:cond delay="0"/>
                                          </p:stCondLst>
                                        </p:cTn>
                                        <p:tgtEl>
                                          <p:spTgt spid="36"/>
                                        </p:tgtEl>
                                        <p:attrNameLst>
                                          <p:attrName>style.visibility</p:attrName>
                                        </p:attrNameLst>
                                      </p:cBhvr>
                                      <p:to>
                                        <p:strVal val="visible"/>
                                      </p:to>
                                    </p:set>
                                  </p:childTnLst>
                                </p:cTn>
                              </p:par>
                              <p:par>
                                <p:cTn id="83"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4" dur="2000" fill="hold"/>
                                        <p:tgtEl>
                                          <p:spTgt spid="9"/>
                                        </p:tgtEl>
                                        <p:attrNameLst>
                                          <p:attrName>ppt_x</p:attrName>
                                          <p:attrName>ppt_y</p:attrName>
                                        </p:attrNameLst>
                                      </p:cBhvr>
                                      <p:rCtr x="23438" y="21435"/>
                                    </p:animMotion>
                                  </p:childTnLst>
                                </p:cTn>
                              </p:par>
                              <p:par>
                                <p:cTn id="85" presetID="1" presetClass="exit" presetSubtype="0" fill="hold" nodeType="withEffect">
                                  <p:stCondLst>
                                    <p:cond delay="450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Rounded" panose="020B0500000000000000" pitchFamily="34" charset="0"/>
                <a:cs typeface="Arial-Rounded" panose="020B0500000000000000" pitchFamily="34" charset="0"/>
              </a:rPr>
              <a:t>1. </a:t>
            </a:r>
            <a:r>
              <a:rPr lang="en-US" dirty="0" err="1">
                <a:latin typeface="Arial-Rounded" panose="020B0500000000000000" pitchFamily="34" charset="0"/>
                <a:cs typeface="Arial-Rounded" panose="020B0500000000000000" pitchFamily="34" charset="0"/>
              </a:rPr>
              <a:t>Nói</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tiếp</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để</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hoàn</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thành</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câu</a:t>
            </a:r>
            <a:endParaRPr lang="en-US" dirty="0">
              <a:latin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a:xfrm>
            <a:off x="609600" y="1600200"/>
            <a:ext cx="10972800" cy="955675"/>
          </a:xfrm>
        </p:spPr>
        <p:txBody>
          <a:bodyPr>
            <a:noAutofit/>
          </a:bodyPr>
          <a:lstStyle/>
          <a:p>
            <a:pPr marL="0" indent="0" algn="just">
              <a:buNone/>
            </a:pPr>
            <a:r>
              <a:rPr lang="vi-VN" sz="2400" dirty="0">
                <a:latin typeface="Arial-Rounded" panose="020B0500000000000000" pitchFamily="34" charset="0"/>
                <a:cs typeface="Arial-Rounded" panose="020B0500000000000000" pitchFamily="34" charset="0"/>
              </a:rPr>
              <a:t>a. Nếu thầy nói không thì (...)</a:t>
            </a:r>
          </a:p>
          <a:p>
            <a:pPr marL="0" indent="0" algn="just">
              <a:buNone/>
            </a:pPr>
            <a:r>
              <a:rPr lang="vi-VN" sz="2400" dirty="0">
                <a:latin typeface="Arial-Rounded" panose="020B0500000000000000" pitchFamily="34" charset="0"/>
                <a:cs typeface="Arial-Rounded" panose="020B0500000000000000" pitchFamily="34" charset="0"/>
              </a:rPr>
              <a:t>b. Nếu thầy nói có thì (...)</a:t>
            </a:r>
          </a:p>
          <a:p>
            <a:pPr marL="0" indent="0" algn="just">
              <a:buNone/>
            </a:pPr>
            <a:r>
              <a:rPr lang="vi-VN" sz="2400" dirty="0">
                <a:latin typeface="Arial-Rounded" panose="020B0500000000000000" pitchFamily="34" charset="0"/>
                <a:cs typeface="Arial-Rounded" panose="020B0500000000000000" pitchFamily="34" charset="0"/>
              </a:rPr>
              <a:t>c. Nếu bạn khúc đuôi để thầy bắt được thì (...)</a:t>
            </a:r>
          </a:p>
          <a:p>
            <a:pPr marL="0" indent="0" algn="just">
              <a:buNone/>
            </a:pPr>
            <a:r>
              <a:rPr lang="vi-VN" sz="2400" dirty="0">
                <a:latin typeface="Arial-Rounded" panose="020B0500000000000000" pitchFamily="34" charset="0"/>
                <a:cs typeface="Arial-Rounded" panose="020B0500000000000000" pitchFamily="34" charset="0"/>
              </a:rPr>
              <a:t>d. Nếu bạn khúc giữa để đứt thì (...)</a:t>
            </a:r>
            <a:endParaRPr lang="en-US" sz="2400" dirty="0">
              <a:latin typeface="Arial-Rounded" panose="020B0500000000000000" pitchFamily="34" charset="0"/>
              <a:cs typeface="Arial-Rounded" panose="020B0500000000000000" pitchFamily="34" charset="0"/>
            </a:endParaRPr>
          </a:p>
        </p:txBody>
      </p:sp>
      <p:sp>
        <p:nvSpPr>
          <p:cNvPr id="6" name="Speech Bubble: Rectangle with Corners Rounded 5">
            <a:extLst>
              <a:ext uri="{FF2B5EF4-FFF2-40B4-BE49-F238E27FC236}">
                <a16:creationId xmlns:a16="http://schemas.microsoft.com/office/drawing/2014/main" id="{ABA90083-91A0-4E21-B201-63E1E250EC3F}"/>
              </a:ext>
            </a:extLst>
          </p:cNvPr>
          <p:cNvSpPr/>
          <p:nvPr/>
        </p:nvSpPr>
        <p:spPr>
          <a:xfrm>
            <a:off x="1754372" y="3732028"/>
            <a:ext cx="8229600" cy="2190307"/>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 Nếu thầy nói không thì rồng rắn đi tiếp.</a:t>
            </a: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 Nếu thầy nói có thì rồng rắn hỏi xin thuốc cho con và đồng ý cho thầy bắt khúc đuôi.</a:t>
            </a: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 Nếu bạn khúc đuôi để thầy bắt được thì đổi vai làm thầy 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 Nếu bạn khúc giữa để đứt thì đổi vai làm khúc dưới</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4ECA-2108-4FDE-9990-48575CBB084F}"/>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vi-VN" dirty="0">
                <a:latin typeface="Arial-Rounded" panose="020B0500000000000000" pitchFamily="34" charset="0"/>
                <a:ea typeface="Arial-Rounded" panose="020B0500000000000000" pitchFamily="34" charset="0"/>
                <a:cs typeface="Arial-Rounded" panose="020B0500000000000000" pitchFamily="34" charset="0"/>
              </a:rPr>
              <a:t>Đặt một câu nói về trò chơi em thích.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DACB2B21-EB8F-4F43-A025-5286F51229D9}"/>
              </a:ext>
            </a:extLst>
          </p:cNvPr>
          <p:cNvSpPr>
            <a:spLocks noGrp="1"/>
          </p:cNvSpPr>
          <p:nvPr>
            <p:ph idx="1"/>
          </p:nvPr>
        </p:nvSpPr>
        <p:spPr/>
        <p:txBody>
          <a:bodyPr>
            <a:normAutofit/>
          </a:bodyPr>
          <a:lstStyle/>
          <a:p>
            <a:pPr marL="0" indent="0" algn="ctr">
              <a:buNone/>
            </a:pP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Bịt mắt bắt dê là trò chơi rất thú vị.</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1125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DD86-A788-9791-7CEE-230F52184678}"/>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B7FB5D6C-F56B-EF60-0033-8F2E1F3555CA}"/>
              </a:ext>
            </a:extLst>
          </p:cNvPr>
          <p:cNvSpPr>
            <a:spLocks noGrp="1"/>
          </p:cNvSpPr>
          <p:nvPr>
            <p:ph idx="1"/>
          </p:nvPr>
        </p:nvSpPr>
        <p:spPr/>
        <p:txBody>
          <a:bodyPr/>
          <a:lstStyle/>
          <a:p>
            <a:endParaRPr lang="en-VN"/>
          </a:p>
        </p:txBody>
      </p:sp>
    </p:spTree>
    <p:extLst>
      <p:ext uri="{BB962C8B-B14F-4D97-AF65-F5344CB8AC3E}">
        <p14:creationId xmlns:p14="http://schemas.microsoft.com/office/powerpoint/2010/main" val="1876060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059378" y="5469000"/>
            <a:ext cx="19399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082502" y="5434583"/>
            <a:ext cx="23969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864191" y="5434583"/>
            <a:ext cx="21964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ó</a:t>
            </a:r>
            <a:r>
              <a:rPr kumimoji="0" lang="en-US" sz="4000" b="1" i="0" u="none" strike="noStrike" kern="1200" cap="none" spc="0" normalizeH="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394521" y="5434583"/>
            <a:ext cx="2668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Dù</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ngả</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Lòng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vẫn</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vững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kiềng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216" y="93069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685" y="1169918"/>
            <a:ext cx="1926976" cy="1926976"/>
          </a:xfrm>
          <a:prstGeom prst="rect">
            <a:avLst/>
          </a:prstGeom>
        </p:spPr>
      </p:pic>
      <p:sp>
        <p:nvSpPr>
          <p:cNvPr id="44" name="NextQuestion">
            <a:hlinkClick r:id="" action="ppaction://hlinkshowjump?jump=nextslide"/>
          </p:cNvPr>
          <p:cNvSpPr/>
          <p:nvPr/>
        </p:nvSpPr>
        <p:spPr>
          <a:xfrm>
            <a:off x="7392886" y="3718723"/>
            <a:ext cx="3335546" cy="147516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NextQuestion">
            <a:hlinkClick r:id="" action="ppaction://hlinkshowjump?jump=previousslide"/>
          </p:cNvPr>
          <p:cNvSpPr/>
          <p:nvPr/>
        </p:nvSpPr>
        <p:spPr>
          <a:xfrm>
            <a:off x="988743" y="3746134"/>
            <a:ext cx="3335546" cy="1475163"/>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27"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637731"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t>
            </a:r>
          </a:p>
        </p:txBody>
      </p:sp>
      <p:sp>
        <p:nvSpPr>
          <p:cNvPr id="11" name="TextBox 10"/>
          <p:cNvSpPr txBox="1"/>
          <p:nvPr/>
        </p:nvSpPr>
        <p:spPr>
          <a:xfrm>
            <a:off x="4728974" y="5434583"/>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7383499"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p>
        </p:txBody>
      </p:sp>
      <p:sp>
        <p:nvSpPr>
          <p:cNvPr id="14" name="TextBox 13"/>
          <p:cNvSpPr txBox="1"/>
          <p:nvPr/>
        </p:nvSpPr>
        <p:spPr>
          <a:xfrm>
            <a:off x="10108585" y="5434583"/>
            <a:ext cx="5822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previousslide"/>
          </p:cNvPr>
          <p:cNvSpPr/>
          <p:nvPr/>
        </p:nvSpPr>
        <p:spPr>
          <a:xfrm>
            <a:off x="1314489" y="3710735"/>
            <a:ext cx="2997752" cy="14436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NextQuestion">
            <a:hlinkClick r:id="" action="ppaction://noaction"/>
          </p:cNvPr>
          <p:cNvSpPr/>
          <p:nvPr/>
        </p:nvSpPr>
        <p:spPr>
          <a:xfrm>
            <a:off x="7704517" y="3780826"/>
            <a:ext cx="2796989" cy="138516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37"/>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3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7825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CF1E6045-F3EF-4DCB-96C7-3C13D5EAD70F}"/>
              </a:ext>
            </a:extLst>
          </p:cNvPr>
          <p:cNvPicPr>
            <a:picLocks noChangeAspect="1"/>
          </p:cNvPicPr>
          <p:nvPr/>
        </p:nvPicPr>
        <p:blipFill>
          <a:blip r:embed="rId4"/>
          <a:stretch>
            <a:fillRect/>
          </a:stretch>
        </p:blipFill>
        <p:spPr>
          <a:xfrm>
            <a:off x="1701209" y="0"/>
            <a:ext cx="8694376" cy="5039410"/>
          </a:xfrm>
          <a:prstGeom prst="rect">
            <a:avLst/>
          </a:prstGeom>
        </p:spPr>
      </p:pic>
      <p:sp>
        <p:nvSpPr>
          <p:cNvPr id="5" name="Rectangle 4">
            <a:extLst>
              <a:ext uri="{FF2B5EF4-FFF2-40B4-BE49-F238E27FC236}">
                <a16:creationId xmlns:a16="http://schemas.microsoft.com/office/drawing/2014/main" id="{9085F13C-88B2-4B55-A7E6-F5BD15CE3E9A}"/>
              </a:ext>
            </a:extLst>
          </p:cNvPr>
          <p:cNvSpPr/>
          <p:nvPr/>
        </p:nvSpPr>
        <p:spPr>
          <a:xfrm>
            <a:off x="318977" y="5188689"/>
            <a:ext cx="11398102"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a:t>
            </a:r>
            <a:r>
              <a:rPr lang="en-US"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mọi</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BCF5BDDC-CF5F-42BE-8DD3-3A4E51B45A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4023" y="0"/>
            <a:ext cx="1007977" cy="10031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pic>
        <p:nvPicPr>
          <p:cNvPr id="9" name="Picture 8">
            <a:extLst>
              <a:ext uri="{FF2B5EF4-FFF2-40B4-BE49-F238E27FC236}">
                <a16:creationId xmlns:a16="http://schemas.microsoft.com/office/drawing/2014/main" id="{81F7BFFB-7625-409E-A296-0903C70B15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4023" y="0"/>
            <a:ext cx="1007977" cy="1003177"/>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pic>
        <p:nvPicPr>
          <p:cNvPr id="10" name="Picture 3">
            <a:extLst>
              <a:ext uri="{FF2B5EF4-FFF2-40B4-BE49-F238E27FC236}">
                <a16:creationId xmlns:a16="http://schemas.microsoft.com/office/drawing/2014/main" id="{584BAE3D-7871-4EE1-8732-95937962FA5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2744" y="-232089"/>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592DDDC9-2CBD-4C3D-8031-2F26EA7A5C7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7489" y="731836"/>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C1B4108D-9DF1-4861-978C-A94628CCC86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0164" y="2613799"/>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FC773932-5F0C-4EFC-AC92-9B093BC170A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4151" y="4578127"/>
            <a:ext cx="527050" cy="183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94486AD8-1BDB-4E3B-9576-78E500EDD2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289258991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cxnSp>
        <p:nvCxnSpPr>
          <p:cNvPr id="3" name="Straight Connector 2">
            <a:extLst>
              <a:ext uri="{FF2B5EF4-FFF2-40B4-BE49-F238E27FC236}">
                <a16:creationId xmlns:a16="http://schemas.microsoft.com/office/drawing/2014/main" id="{8AE127AC-492B-4661-B13F-D5789FB7891D}"/>
              </a:ext>
            </a:extLst>
          </p:cNvPr>
          <p:cNvCxnSpPr/>
          <p:nvPr/>
        </p:nvCxnSpPr>
        <p:spPr>
          <a:xfrm>
            <a:off x="1998921" y="393405"/>
            <a:ext cx="97819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ACF17813-1E7F-4422-B582-0AE720DAF12B}"/>
              </a:ext>
            </a:extLst>
          </p:cNvPr>
          <p:cNvCxnSpPr/>
          <p:nvPr/>
        </p:nvCxnSpPr>
        <p:spPr>
          <a:xfrm>
            <a:off x="3806456" y="1254642"/>
            <a:ext cx="97819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9BD616E-7575-467F-A2E1-1BB4E7338901}"/>
              </a:ext>
            </a:extLst>
          </p:cNvPr>
          <p:cNvCxnSpPr/>
          <p:nvPr/>
        </p:nvCxnSpPr>
        <p:spPr>
          <a:xfrm>
            <a:off x="5486400" y="2105247"/>
            <a:ext cx="978195"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69197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438</Words>
  <Application>Microsoft Macintosh PowerPoint</Application>
  <PresentationFormat>Widescreen</PresentationFormat>
  <Paragraphs>54</Paragraphs>
  <Slides>22</Slides>
  <Notes>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22</vt:i4>
      </vt:variant>
    </vt:vector>
  </HeadingPairs>
  <TitlesOfParts>
    <vt:vector size="34" baseType="lpstr">
      <vt:lpstr>Microsoft YaHei</vt:lpstr>
      <vt:lpstr>Arial</vt:lpstr>
      <vt:lpstr>Arial-Rounded</vt:lpstr>
      <vt:lpstr>Calibri</vt:lpstr>
      <vt:lpstr>Calibri Light</vt:lpstr>
      <vt:lpstr>MercuriusScript</vt:lpstr>
      <vt:lpstr>SVN-Whimsy</vt:lpstr>
      <vt:lpstr>Verdana</vt:lpstr>
      <vt:lpstr>2_Office Theme</vt:lpstr>
      <vt:lpstr>3_Office Theme</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Nói tiếp để hoàn thành câu</vt:lpstr>
      <vt:lpstr>2. Đặt một câu nói về trò chơi em thích.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Phuong Ngo</cp:lastModifiedBy>
  <cp:revision>12</cp:revision>
  <dcterms:created xsi:type="dcterms:W3CDTF">2021-05-27T01:09:20Z</dcterms:created>
  <dcterms:modified xsi:type="dcterms:W3CDTF">2024-12-25T07:35:52Z</dcterms:modified>
</cp:coreProperties>
</file>