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8" r:id="rId6"/>
    <p:sldId id="270" r:id="rId7"/>
    <p:sldId id="258" r:id="rId8"/>
    <p:sldId id="271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D554A-7217-4EBC-85A2-1A188556108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5CFA7-A672-41C9-A75B-47FDE0DF381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E07ACF06-DC29-44D9-81DC-606BD2F5FEFD}" type="slidenum">
              <a:rPr lang="en-US">
                <a:cs typeface="Arial" panose="020B0604020202020204" pitchFamily="34" charset="0"/>
              </a:rPr>
            </a:fld>
            <a:endParaRPr 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9CBD9-B066-48BA-A3B5-8231BFA1B69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4054F-7261-4414-BD84-03F45031FD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whiteshirt_20design_20zoom_20personalized_20chemistry_20glassware_original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CHÀO MỪNG QUÝ THẦY CÔ </a:t>
            </a:r>
            <a:endParaRPr lang="en-US" sz="3600" b="1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4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ĐẾN DỰ GIỜ</a:t>
            </a:r>
            <a:endParaRPr lang="en-US" sz="3600" b="1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4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53" name="WordArt 9"/>
          <p:cNvSpPr>
            <a:spLocks noChangeArrowheads="1" noChangeShapeType="1" noTextEdit="1"/>
          </p:cNvSpPr>
          <p:nvPr/>
        </p:nvSpPr>
        <p:spPr bwMode="auto"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Môn Tiếng Việt</a:t>
            </a:r>
            <a:endParaRPr 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0000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5677" y="3200797"/>
            <a:ext cx="4572000" cy="646331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5: Bác trống trường</a:t>
            </a:r>
            <a:endParaRPr lang="en-US" b="1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6" descr="n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0716" y="1"/>
            <a:ext cx="912257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 descr="n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 flipH="1">
            <a:off x="-3357563" y="3323034"/>
            <a:ext cx="6858000" cy="21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 descr="n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1672" y="6694488"/>
            <a:ext cx="9195197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9" descr="n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 flipH="1">
            <a:off x="5634237" y="3310137"/>
            <a:ext cx="6827837" cy="21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5" descr="Chemistry-inazuma-eleven-34381942-800-6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4924426"/>
            <a:ext cx="25908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5016" y="1752601"/>
            <a:ext cx="8790384" cy="1066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Chọn từ ngữ để hoàn thiện câu  và viết </a:t>
            </a: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</a:t>
            </a:r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16" y="4267200"/>
            <a:ext cx="8790384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 smtClean="0"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 smtClean="0"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 smtClean="0"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 smtClean="0"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 smtClean="0"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háo</a:t>
            </a:r>
            <a:r>
              <a:rPr lang="en-US" sz="4000" dirty="0" smtClean="0"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hức</a:t>
            </a:r>
            <a:r>
              <a:rPr lang="en-US" sz="4000" dirty="0" smtClean="0"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chờ</a:t>
            </a:r>
            <a:r>
              <a:rPr lang="en-US" sz="4000" dirty="0" smtClean="0"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đón</a:t>
            </a:r>
            <a:endParaRPr lang="en-US" sz="4000" dirty="0">
              <a:latin typeface="Times New Roman" panose="02020603050405020304" pitchFamily="18" charset="0"/>
              <a:ea typeface="Tiffany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4876939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ngày khai trường. 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Administrator.EPR5HADQQSBOGQY\Downloads\cd3 bai 5.3.png"/>
          <p:cNvPicPr>
            <a:picLocks noChangeAspect="1" noChangeArrowheads="1"/>
          </p:cNvPicPr>
          <p:nvPr/>
        </p:nvPicPr>
        <p:blipFill>
          <a:blip r:embed="rId1"/>
          <a:srcRect l="15692" t="21111" r="15692" b="74445"/>
          <a:stretch>
            <a:fillRect/>
          </a:stretch>
        </p:blipFill>
        <p:spPr bwMode="auto">
          <a:xfrm>
            <a:off x="1295400" y="3048000"/>
            <a:ext cx="6629400" cy="609600"/>
          </a:xfrm>
          <a:prstGeom prst="rect">
            <a:avLst/>
          </a:prstGeom>
          <a:noFill/>
        </p:spPr>
      </p:pic>
      <p:sp>
        <p:nvSpPr>
          <p:cNvPr id="8" name="Title 1"/>
          <p:cNvSpPr txBox="1"/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   ngày   tháng   năm</a:t>
            </a:r>
            <a:b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1600200"/>
            <a:ext cx="8225858" cy="7845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Quan sát tranh và để nói theo tranh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337" y="2818151"/>
            <a:ext cx="40198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Sách điện tử"/>
          <p:cNvPicPr>
            <a:picLocks noChangeAspect="1" noChangeArrowheads="1"/>
          </p:cNvPicPr>
          <p:nvPr/>
        </p:nvPicPr>
        <p:blipFill>
          <a:blip r:embed="rId1"/>
          <a:srcRect l="10526" t="43500" r="15790" b="10500"/>
          <a:stretch>
            <a:fillRect/>
          </a:stretch>
        </p:blipFill>
        <p:spPr bwMode="auto">
          <a:xfrm>
            <a:off x="4570129" y="2514600"/>
            <a:ext cx="4269071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.EPR5HADQQSBOGQY\Downloads\cd3 bai 5.3 (1)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31598" t="38222" r="31598" b="57334"/>
          <a:stretch>
            <a:fillRect/>
          </a:stretch>
        </p:blipFill>
        <p:spPr bwMode="auto">
          <a:xfrm>
            <a:off x="533400" y="4953000"/>
            <a:ext cx="3733800" cy="762000"/>
          </a:xfrm>
          <a:prstGeom prst="rect">
            <a:avLst/>
          </a:prstGeom>
          <a:noFill/>
        </p:spPr>
      </p:pic>
      <p:sp>
        <p:nvSpPr>
          <p:cNvPr id="12" name="Title 1"/>
          <p:cNvSpPr txBox="1"/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   ngày   tháng   năm</a:t>
            </a:r>
            <a:b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0943" y="1673799"/>
            <a:ext cx="2739457" cy="7845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Nghe viết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/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   ngày   tháng   năm</a:t>
            </a:r>
            <a:b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1: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Sách điện tử"/>
          <p:cNvPicPr>
            <a:picLocks noChangeAspect="1" noChangeArrowheads="1"/>
          </p:cNvPicPr>
          <p:nvPr/>
        </p:nvPicPr>
        <p:blipFill>
          <a:blip r:embed="rId1"/>
          <a:srcRect l="15439" t="13000" r="11578" b="60500"/>
          <a:stretch>
            <a:fillRect/>
          </a:stretch>
        </p:blipFill>
        <p:spPr bwMode="auto">
          <a:xfrm>
            <a:off x="685800" y="2667000"/>
            <a:ext cx="76200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3048000"/>
            <a:ext cx="7543806" cy="159405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Tìm trong và ngoài bài đọc </a:t>
            </a:r>
            <a:r>
              <a:rPr lang="en-US" sz="36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trống trường </a:t>
            </a:r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chứa vần </a:t>
            </a:r>
            <a:r>
              <a:rPr lang="en-US" sz="36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ang, an, au, ao.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   ngày   tháng   năm</a:t>
            </a:r>
            <a:b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0942" y="1493917"/>
            <a:ext cx="4339658" cy="7845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Đọc và giải câu đố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Sách điện tử"/>
          <p:cNvPicPr>
            <a:picLocks noChangeAspect="1" noChangeArrowheads="1"/>
          </p:cNvPicPr>
          <p:nvPr/>
        </p:nvPicPr>
        <p:blipFill>
          <a:blip r:embed="rId1"/>
          <a:srcRect l="7018" t="70500" r="33333"/>
          <a:stretch>
            <a:fillRect/>
          </a:stretch>
        </p:blipFill>
        <p:spPr bwMode="auto">
          <a:xfrm>
            <a:off x="5867400" y="2667000"/>
            <a:ext cx="3276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2743200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lớp mặc áo xanh, đen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 anh phấn trắng đã thành bạn thân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cái gì?)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648200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“Reng … reng” là tiếng của tôi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 chơi, vào học, tôi thời báo ngay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(Là cái gì?)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   ngày   tháng   năm</a:t>
            </a:r>
            <a:b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1"/>
          <p:cNvSpPr txBox="1">
            <a:spLocks noChangeArrowheads="1"/>
          </p:cNvSpPr>
          <p:nvPr/>
        </p:nvSpPr>
        <p:spPr bwMode="auto">
          <a:xfrm>
            <a:off x="457200" y="2438400"/>
            <a:ext cx="54864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Quan sát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 khai giảng năm học: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4838" y="1600199"/>
            <a:ext cx="3357562" cy="76200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Box 14"/>
          <p:cNvSpPr txBox="1">
            <a:spLocks noChangeArrowheads="1"/>
          </p:cNvSpPr>
          <p:nvPr/>
        </p:nvSpPr>
        <p:spPr bwMode="auto">
          <a:xfrm>
            <a:off x="152400" y="3124200"/>
            <a:ext cx="4114800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Thảo luận nhóm đôi chia sẻ với bạn về các câu hỏi sau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Box 15"/>
          <p:cNvSpPr txBox="1">
            <a:spLocks noChangeArrowheads="1"/>
          </p:cNvSpPr>
          <p:nvPr/>
        </p:nvSpPr>
        <p:spPr bwMode="auto">
          <a:xfrm>
            <a:off x="228600" y="4267200"/>
            <a:ext cx="378856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thấy những gì trong tranh?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TextBox 16"/>
          <p:cNvSpPr txBox="1">
            <a:spLocks noChangeArrowheads="1"/>
          </p:cNvSpPr>
          <p:nvPr/>
        </p:nvSpPr>
        <p:spPr bwMode="auto">
          <a:xfrm>
            <a:off x="304800" y="5334000"/>
            <a:ext cx="3788569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tranh đồ vật nào quen thuộc nhất? Nó dùng để làm gì?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Sách điện tử"/>
          <p:cNvPicPr>
            <a:picLocks noChangeAspect="1" noChangeArrowheads="1"/>
          </p:cNvPicPr>
          <p:nvPr/>
        </p:nvPicPr>
        <p:blipFill>
          <a:blip r:embed="rId1"/>
          <a:srcRect t="20500" b="45000"/>
          <a:stretch>
            <a:fillRect/>
          </a:stretch>
        </p:blipFill>
        <p:spPr bwMode="auto">
          <a:xfrm>
            <a:off x="4456112" y="3124200"/>
            <a:ext cx="46878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/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   ngày   tháng   năm</a:t>
            </a:r>
            <a:b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4" grpId="0" animBg="1"/>
      <p:bldP spid="3078" grpId="0"/>
      <p:bldP spid="3079" grpId="0"/>
      <p:bldP spid="30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EPR5HADQQSBOGQY\Downloads\cd3 bai 5.1.png"/>
          <p:cNvPicPr>
            <a:picLocks noChangeAspect="1" noChangeArrowheads="1"/>
          </p:cNvPicPr>
          <p:nvPr/>
        </p:nvPicPr>
        <p:blipFill>
          <a:blip r:embed="rId1"/>
          <a:srcRect l="59457" t="64444"/>
          <a:stretch>
            <a:fillRect/>
          </a:stretch>
        </p:blipFill>
        <p:spPr bwMode="auto">
          <a:xfrm>
            <a:off x="2667000" y="1828800"/>
            <a:ext cx="3838276" cy="4724400"/>
          </a:xfrm>
          <a:prstGeom prst="rect">
            <a:avLst/>
          </a:prstGeom>
          <a:noFill/>
        </p:spPr>
      </p:pic>
      <p:sp>
        <p:nvSpPr>
          <p:cNvPr id="7" name="Title 1"/>
          <p:cNvSpPr txBox="1"/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   ngày   tháng   năm</a:t>
            </a:r>
            <a:b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828800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Tôi là trống trường. Thân hình tôi đẫy đà, nước da nâu bóng. Học trò thường gọi tôi là bác trống. Có lẽ vì các bạn thấy tôi ở trường lâu lắm rồi. Chính tôi cũng không biết mình đến đây tự bao giờ.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Hằng ngày tôi giúp các bạn học trò ra vào lớp đúng giờ. Ngày khai trường, tiếng tôi dõng dạc “tùng…tùng….tùng….”, báo hiệu một năm học mới. 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Bây giờ có thêm anh chuông điện, thỉnh thoảng cũng “reng….reng…..reng….” báo giờ học. Nhưng tôi vẫn là người bạn thân thiết của các cô cậu học trò.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   ngày   tháng   năm</a:t>
            </a:r>
            <a:b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22098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õng dạc</a:t>
            </a:r>
            <a:endParaRPr lang="en-US" alt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ubtitle 2"/>
          <p:cNvSpPr txBox="1"/>
          <p:nvPr/>
        </p:nvSpPr>
        <p:spPr bwMode="auto">
          <a:xfrm>
            <a:off x="2362200" y="2516187"/>
            <a:ext cx="2971800" cy="608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huông điện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1524000"/>
            <a:ext cx="1978819" cy="72866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/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   ngày   tháng   năm</a:t>
            </a:r>
            <a:b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Subtitle 2"/>
          <p:cNvSpPr txBox="1"/>
          <p:nvPr/>
        </p:nvSpPr>
        <p:spPr bwMode="auto">
          <a:xfrm>
            <a:off x="5399485" y="2287588"/>
            <a:ext cx="1758553" cy="760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ubtitle 2"/>
          <p:cNvSpPr txBox="1"/>
          <p:nvPr/>
        </p:nvSpPr>
        <p:spPr bwMode="auto">
          <a:xfrm>
            <a:off x="5257800" y="2514600"/>
            <a:ext cx="2971800" cy="608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hỉnh thoảng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1" y="3432175"/>
            <a:ext cx="91440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khai trường, tiếng tôi dõng dạc  “tùng … tùng … tùng”, báo hiệu một năm học mới.//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152400" y="4572000"/>
            <a:ext cx="87630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Bây giờ, có thêm anh chuông điện,  thỉnh thoảng cũng “reng … reng….reng” báo giờ học.//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152400" y="5675293"/>
            <a:ext cx="88392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 tôi vẫn là  người bạn thân thiết  của các cô cậu học trò.//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486400" y="33528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600200" y="4419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763000" y="3276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743200" y="3279775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867400" y="4343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001000" y="4343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295400" y="5486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743200" y="5562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791200" y="5486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8" grpId="0" animBg="1"/>
      <p:bldP spid="17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1533465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Tôi là trống trường. Thân hình tôi đẫy đà, nước da nâu bóng. Học trò thường gọi tôi là bác trống. Có lẽ vì các bạn thấy tôi ở trường lâu lắm rồi. Chính tôi cũng không biết mình đến đây tự bao giờ.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Hằng ngày tôi giúp các bạn học trò ra vào lớp đúng giờ. Ngày khai trường, tiếng tôi dõng dạc “tùng…tùng….tùng….”, báo hiệu một năm học mới. 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Bây giờ có thêm anh chuông điện, thỉnh thoảng cũng “reng….reng…..reng….” báo giờ học. Nhưng tôi vẫn là người bạn thân thiết của các cô cậu học trò.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06376"/>
            <a:ext cx="7886700" cy="147002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ngày   tháng   năm</a:t>
            </a:r>
            <a:b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smtClean="0"/>
              <a:t> </a:t>
            </a:r>
            <a:r>
              <a:rPr lang="en-US" sz="2800" smtClean="0">
                <a:latin typeface=".VnAvant" panose="020B7200000000000000" pitchFamily="34" charset="0"/>
              </a:rPr>
              <a:t>BÁC TRỐNG TRƯỜNG</a:t>
            </a:r>
            <a:endParaRPr lang="en-US" altLang="en-US" sz="3200" b="1" smtClean="0">
              <a:solidFill>
                <a:srgbClr val="FF0000"/>
              </a:solidFill>
              <a:latin typeface=".VnAvant" panose="020B7200000000000000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914400" y="1600200"/>
            <a:ext cx="304800" cy="1752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590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 1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838200" y="3352800"/>
            <a:ext cx="4572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4648200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 2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/>
          <p:nvPr/>
        </p:nvSpPr>
        <p:spPr bwMode="auto">
          <a:xfrm>
            <a:off x="1335882" y="2643188"/>
            <a:ext cx="212288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 bóng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/>
          <p:nvPr/>
        </p:nvSpPr>
        <p:spPr bwMode="auto">
          <a:xfrm>
            <a:off x="964406" y="1668463"/>
            <a:ext cx="4750593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 ngữ:  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2"/>
          <p:cNvSpPr txBox="1"/>
          <p:nvPr/>
        </p:nvSpPr>
        <p:spPr bwMode="auto">
          <a:xfrm>
            <a:off x="1357313" y="3497263"/>
            <a:ext cx="212288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/>
          <p:nvPr/>
        </p:nvSpPr>
        <p:spPr bwMode="auto">
          <a:xfrm>
            <a:off x="1415654" y="3590925"/>
            <a:ext cx="2122884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đẫy đà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btitle 2"/>
          <p:cNvSpPr txBox="1"/>
          <p:nvPr/>
        </p:nvSpPr>
        <p:spPr bwMode="auto">
          <a:xfrm>
            <a:off x="4912519" y="2690813"/>
            <a:ext cx="212288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hiệu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   ngày   tháng   năm</a:t>
            </a:r>
            <a:b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1: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  <p:bldP spid="9" grpId="0" build="p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016" y="1898651"/>
            <a:ext cx="4294584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3.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Tr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¶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lêi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c©u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hái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 Placeholder 4"/>
          <p:cNvSpPr txBox="1"/>
          <p:nvPr/>
        </p:nvSpPr>
        <p:spPr bwMode="auto">
          <a:xfrm>
            <a:off x="125016" y="2857500"/>
            <a:ext cx="5103019" cy="1009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 trường có vẻ ngoài như thế nào?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/>
          <p:nvPr/>
        </p:nvSpPr>
        <p:spPr bwMode="auto">
          <a:xfrm>
            <a:off x="150019" y="4014788"/>
            <a:ext cx="5291138" cy="938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 ngày, trống trường giúp học sinh việc gì</a:t>
            </a:r>
            <a:r>
              <a:rPr lang="vi-V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/>
          <p:nvPr/>
        </p:nvSpPr>
        <p:spPr bwMode="auto">
          <a:xfrm>
            <a:off x="202406" y="5410200"/>
            <a:ext cx="5283994" cy="990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khai trường, tiếng trống báo hiệu điều gì</a:t>
            </a:r>
            <a:r>
              <a:rPr lang="vi-V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/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   ngày   tháng   năm</a:t>
            </a:r>
            <a:b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1: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Tôi đi học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Sách điện tử"/>
          <p:cNvPicPr>
            <a:picLocks noChangeAspect="1" noChangeArrowheads="1"/>
          </p:cNvPicPr>
          <p:nvPr/>
        </p:nvPicPr>
        <p:blipFill>
          <a:blip r:embed="rId1"/>
          <a:srcRect t="56000" b="9500"/>
          <a:stretch>
            <a:fillRect/>
          </a:stretch>
        </p:blipFill>
        <p:spPr bwMode="auto">
          <a:xfrm>
            <a:off x="5486400" y="1905000"/>
            <a:ext cx="3657600" cy="454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5016" y="1898651"/>
            <a:ext cx="7647384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 vào vở câu trả lời cho câu hỏi 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0" y="4191000"/>
            <a:ext cx="89154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 ngày, trống trường giúp học sinh ….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5791200" y="4139625"/>
            <a:ext cx="449580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vào lớp đúng giờ.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   ngày   tháng   năm</a:t>
            </a:r>
            <a:b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196" grpId="0"/>
      <p:bldP spid="819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3077</Words>
  <Application>WPS Presentation</Application>
  <PresentationFormat>On-screen Show (4:3)</PresentationFormat>
  <Paragraphs>115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SimSun</vt:lpstr>
      <vt:lpstr>Wingdings</vt:lpstr>
      <vt:lpstr>Arial Black</vt:lpstr>
      <vt:lpstr>Times New Roman</vt:lpstr>
      <vt:lpstr>Arial</vt:lpstr>
      <vt:lpstr>Tahoma</vt:lpstr>
      <vt:lpstr>.VnAvant</vt:lpstr>
      <vt:lpstr>Tiffany</vt:lpstr>
      <vt:lpstr>Segoe Print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Thứ   ngày   tháng   năm Tiếng Việt Bài 5: BÁC TRỐNG TRƯỜNG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AT</cp:lastModifiedBy>
  <cp:revision>19</cp:revision>
  <dcterms:created xsi:type="dcterms:W3CDTF">2020-08-24T01:08:00Z</dcterms:created>
  <dcterms:modified xsi:type="dcterms:W3CDTF">2025-03-05T00:49:01Z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8FD893F812904BEDBE430F4830540503_12</vt:lpwstr>
  </property>
  <property fmtid="{D5CDD505-2E9C-101B-9397-08002B2CF9AE}" pid="3" name="KSOProductBuildVer">
    <vt:lpwstr>1033-12.2.0.20323</vt:lpwstr>
  </property>
</Properties>
</file>