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D118-FFB9-4060-9898-D3940ADD3261}" type="datetimeFigureOut">
              <a:rPr lang="en-US" smtClean="0"/>
              <a:t>19/02/2021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C8CF-7E12-4819-AC84-22157288F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D118-FFB9-4060-9898-D3940ADD3261}" type="datetimeFigureOut">
              <a:rPr lang="en-US" smtClean="0"/>
              <a:t>19/02/2021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C8CF-7E12-4819-AC84-22157288F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D118-FFB9-4060-9898-D3940ADD3261}" type="datetimeFigureOut">
              <a:rPr lang="en-US" smtClean="0"/>
              <a:t>19/02/2021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C8CF-7E12-4819-AC84-22157288F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D118-FFB9-4060-9898-D3940ADD3261}" type="datetimeFigureOut">
              <a:rPr lang="en-US" smtClean="0"/>
              <a:t>19/02/2021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C8CF-7E12-4819-AC84-22157288F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D118-FFB9-4060-9898-D3940ADD3261}" type="datetimeFigureOut">
              <a:rPr lang="en-US" smtClean="0"/>
              <a:t>19/02/2021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C8CF-7E12-4819-AC84-22157288F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D118-FFB9-4060-9898-D3940ADD3261}" type="datetimeFigureOut">
              <a:rPr lang="en-US" smtClean="0"/>
              <a:t>19/02/2021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C8CF-7E12-4819-AC84-22157288F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D118-FFB9-4060-9898-D3940ADD3261}" type="datetimeFigureOut">
              <a:rPr lang="en-US" smtClean="0"/>
              <a:t>19/02/2021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C8CF-7E12-4819-AC84-22157288F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D118-FFB9-4060-9898-D3940ADD3261}" type="datetimeFigureOut">
              <a:rPr lang="en-US" smtClean="0"/>
              <a:t>19/02/2021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C8CF-7E12-4819-AC84-22157288F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D118-FFB9-4060-9898-D3940ADD3261}" type="datetimeFigureOut">
              <a:rPr lang="en-US" smtClean="0"/>
              <a:t>19/02/2021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C8CF-7E12-4819-AC84-22157288F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D118-FFB9-4060-9898-D3940ADD3261}" type="datetimeFigureOut">
              <a:rPr lang="en-US" smtClean="0"/>
              <a:t>19/02/2021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C8CF-7E12-4819-AC84-22157288F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D118-FFB9-4060-9898-D3940ADD3261}" type="datetimeFigureOut">
              <a:rPr lang="en-US" smtClean="0"/>
              <a:t>19/02/2021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C8CF-7E12-4819-AC84-22157288F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4D118-FFB9-4060-9898-D3940ADD3261}" type="datetimeFigureOut">
              <a:rPr lang="en-US" smtClean="0"/>
              <a:t>19/02/2021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7C8CF-7E12-4819-AC84-22157288FC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Y%20PC\Desktop\B&#233;%20Thu%20Uy&#234;n%20&#9733;%20C&#244;%20V&#224;%20M&#7865;%20&#9733;%20Nh&#7841;c%20Thi&#7871;u%20Nhi%20Vui%20Nh&#7897;n%20Hay%20Nh&#7845;t%202018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u="sng" dirty="0" smtClean="0">
                <a:latin typeface="Times New Roman" pitchFamily="18" charset="0"/>
                <a:cs typeface="Times New Roman" pitchFamily="18" charset="0"/>
              </a:rPr>
              <a:t>TUẦN 21</a:t>
            </a:r>
          </a:p>
          <a:p>
            <a:pPr algn="ctr"/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Thứ hai, ngày 22 tháng 2 năm 2021</a:t>
            </a:r>
          </a:p>
          <a:p>
            <a:pPr algn="ctr"/>
            <a:r>
              <a:rPr lang="vi-VN" b="1" i="1" u="sng" dirty="0" smtClean="0">
                <a:latin typeface="Times New Roman" pitchFamily="18" charset="0"/>
                <a:cs typeface="Times New Roman" pitchFamily="18" charset="0"/>
              </a:rPr>
              <a:t>Tiếng Việt</a:t>
            </a:r>
          </a:p>
          <a:p>
            <a:pPr algn="ctr"/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BÀI 1: NỤ HÔN TRÊN BÀN TAY / 24</a:t>
            </a:r>
          </a:p>
        </p:txBody>
      </p:sp>
      <p:pic>
        <p:nvPicPr>
          <p:cNvPr id="11266" name="Picture 2" descr="Kết quả hình ảnh cho nụ hôn trên bàn t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9144000" cy="4648200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304800" y="1447800"/>
            <a:ext cx="8534400" cy="457200"/>
            <a:chOff x="304800" y="1447800"/>
            <a:chExt cx="8534400" cy="457200"/>
          </a:xfrm>
        </p:grpSpPr>
        <p:sp>
          <p:nvSpPr>
            <p:cNvPr id="8" name="Rounded Rectangle 7"/>
            <p:cNvSpPr/>
            <p:nvPr/>
          </p:nvSpPr>
          <p:spPr>
            <a:xfrm>
              <a:off x="304800" y="1447800"/>
              <a:ext cx="8534400" cy="4572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000" b="1" dirty="0" smtClean="0">
                  <a:solidFill>
                    <a:schemeClr val="tx1"/>
                  </a:solidFill>
                  <a:latin typeface="+mj-lt"/>
                </a:rPr>
                <a:t>         Nói về những gì em quan sát được trong tranh</a:t>
              </a:r>
              <a:endParaRPr lang="en-US" sz="20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04800" y="1447800"/>
              <a:ext cx="457200" cy="4572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 dirty="0" smtClean="0">
                  <a:solidFill>
                    <a:schemeClr val="tx1"/>
                  </a:solidFill>
                </a:rPr>
                <a:t>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+mj-lt"/>
              </a:rPr>
              <a:t>Hát một bài hát về mẹ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0"/>
            <a:ext cx="6858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chemeClr val="tx1"/>
                </a:solidFill>
              </a:rPr>
              <a:t>9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Bé Thu Uyên ★ Cô Và Mẹ ★ Nhạc Thiếu Nhi Vui Nhộn Hay Nhất 2018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685800"/>
            <a:ext cx="9144000" cy="611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0" y="0"/>
            <a:ext cx="31242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+mj-lt"/>
              </a:rPr>
              <a:t>Đọc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0" y="0"/>
            <a:ext cx="6858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685800"/>
            <a:ext cx="891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Nụ hôn trên bàn tay</a:t>
            </a:r>
          </a:p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  Ngày đầu đi học, Nam hồi hộp lắm. Mẹ nhẹ nhàng đặt một nụ hôn vào bàn tay Nam và dặn: </a:t>
            </a:r>
          </a:p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  - Mỗi khi lo lắng, con hãy áp bàn tay này lên má. Mẹ lúc nào cũng ở bên con.</a:t>
            </a:r>
          </a:p>
          <a:p>
            <a:pPr algn="just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   Nam cảm thấy thật ấm áp. Cậu im lặng rồi đột nhiên mỉm cười:</a:t>
            </a:r>
          </a:p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  - Mẹ đưa tay cho con nào!</a:t>
            </a:r>
          </a:p>
          <a:p>
            <a:pPr algn="just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   Nam đặt một nụ hôn vào bàn tay mẹ rồi thủ thỉ: </a:t>
            </a:r>
          </a:p>
          <a:p>
            <a:pPr algn="just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   - Bây giờ thì mẹ cũng có nụ hôn trên bàn tay rồi. Con yêu mẹ!</a:t>
            </a:r>
          </a:p>
          <a:p>
            <a:pPr algn="just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Nam chào mẹ và tung tăng bước vào lớp.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Administrator\Desktop\giai-bai-tap-tieng-viet-1-trang-24-25-26-27-bai-1-nu-hon-tren-ban-tay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419600"/>
            <a:ext cx="8534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3505200" y="1524000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15000" y="1524000"/>
            <a:ext cx="1143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19600" y="2971800"/>
            <a:ext cx="990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86000" y="4419600"/>
            <a:ext cx="1066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35052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+mj-lt"/>
              </a:rPr>
              <a:t>Trả lời câu hỏi: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0"/>
            <a:ext cx="6858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Administrator\Desktop\giai-bai-tap-tieng-viet-1-trang-24-25-26-27-bai-1-nu-hon-tren-ban-tay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393842"/>
            <a:ext cx="5486400" cy="246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8382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a. Ngày đầu đi học, Nam thế nào ?</a:t>
            </a:r>
            <a:endParaRPr lang="en-US" sz="2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9812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b. Mẹ dặn Nam điều gì ?</a:t>
            </a:r>
            <a:endParaRPr lang="en-US" sz="24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4290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c. Sau khi chào mẹ, Nam làm gì ?</a:t>
            </a:r>
            <a:endParaRPr lang="en-US" sz="2400" b="1" dirty="0"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1295400"/>
            <a:ext cx="8915400" cy="6096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 đầu đi học, Nam hồi hộp lắm.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8600" y="2438400"/>
            <a:ext cx="8915400" cy="8382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con”.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8600" y="3886200"/>
            <a:ext cx="8915400" cy="6096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 khi chào mẹ, Nam tung tăng bước vào lớp.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+mj-lt"/>
              </a:rPr>
              <a:t>Viết vào vở câu trả lời cho câu hỏi a ở mục 3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0"/>
            <a:ext cx="6858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762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Ngày đầu đi học, Nam ( ... 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373454"/>
            <a:ext cx="8077200" cy="12003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i="1" u="sng" dirty="0" smtClean="0">
                <a:latin typeface="+mj-lt"/>
              </a:rPr>
              <a:t>Hướng dẫn trả lời:</a:t>
            </a:r>
          </a:p>
          <a:p>
            <a:pPr algn="ctr">
              <a:lnSpc>
                <a:spcPct val="150000"/>
              </a:lnSpc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Ngày đầu đi học, Nam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hồi hộp lắm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Administrator\Desktop\giai-bai-tap-tieng-viet-1-trang-24-25-26-27-bai-1-nu-hon-tren-ban-tay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1400"/>
            <a:ext cx="9144000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28956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u="sng" dirty="0" smtClean="0">
                <a:latin typeface="Times New Roman" pitchFamily="18" charset="0"/>
                <a:cs typeface="Times New Roman" pitchFamily="18" charset="0"/>
              </a:rPr>
              <a:t>Viết vào vở:</a:t>
            </a:r>
            <a:endParaRPr lang="en-US" sz="2400" i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953000" y="2514600"/>
            <a:ext cx="1447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+mj-lt"/>
              </a:rPr>
              <a:t>Chọn từ ngữ để hoàn thiện câu và viết câu vào vở: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0"/>
            <a:ext cx="6858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chemeClr val="tx1"/>
                </a:solidFill>
              </a:rPr>
              <a:t>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066800"/>
            <a:ext cx="6019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solidFill>
                  <a:schemeClr val="tx1"/>
                </a:solidFill>
                <a:latin typeface="+mj-lt"/>
              </a:rPr>
              <a:t>mỉm cười                lo lắng</a:t>
            </a:r>
            <a:r>
              <a:rPr lang="vi-VN" sz="2400" dirty="0">
                <a:solidFill>
                  <a:schemeClr val="tx1"/>
                </a:solidFill>
              </a:rPr>
              <a:t> </a:t>
            </a:r>
            <a:r>
              <a:rPr lang="vi-VN" sz="2400" dirty="0" smtClean="0">
                <a:solidFill>
                  <a:schemeClr val="tx1"/>
                </a:solidFill>
              </a:rPr>
              <a:t>                </a:t>
            </a:r>
            <a:r>
              <a:rPr lang="vi-VN" sz="2400" dirty="0" smtClean="0">
                <a:solidFill>
                  <a:schemeClr val="tx1"/>
                </a:solidFill>
                <a:latin typeface="+mj-lt"/>
              </a:rPr>
              <a:t>thủ thỉ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09800" y="2057400"/>
            <a:ext cx="40975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(…)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655887"/>
            <a:ext cx="19992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b="1" i="1" dirty="0">
                <a:latin typeface="+mj-lt"/>
              </a:rPr>
              <a:t>Hướng dẫn trả lời:</a:t>
            </a:r>
            <a:endParaRPr lang="en-US" dirty="0">
              <a:latin typeface="+mj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65375" y="3048000"/>
            <a:ext cx="4350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9375" y="3875087"/>
            <a:ext cx="24529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b="1" i="1" dirty="0">
                <a:latin typeface="+mj-lt"/>
              </a:rPr>
              <a:t>Viết lại vào vở như sau:</a:t>
            </a:r>
            <a:endParaRPr lang="en-US" b="1" i="1" dirty="0">
              <a:latin typeface="+mj-lt"/>
            </a:endParaRPr>
          </a:p>
        </p:txBody>
      </p:sp>
      <p:pic>
        <p:nvPicPr>
          <p:cNvPr id="11" name="Picture 1" descr="C:\Users\Administrator\Desktop\giai-bai-tap-tieng-viet-1-trang-24-25-26-27-bai-1-nu-hon-tren-ban-tay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162" y="4495800"/>
            <a:ext cx="8793838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5638800" y="3505200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+mj-lt"/>
              </a:rPr>
              <a:t>     Quan sát tranh và dùng từ ngữ trong khung để nói theo tranh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0"/>
            <a:ext cx="6858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chemeClr val="tx1"/>
                </a:solidFill>
              </a:rPr>
              <a:t>6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914400"/>
          <a:ext cx="7772400" cy="838200"/>
        </p:xfrm>
        <a:graphic>
          <a:graphicData uri="http://schemas.openxmlformats.org/drawingml/2006/table">
            <a:tbl>
              <a:tblPr/>
              <a:tblGrid>
                <a:gridCol w="1943100"/>
                <a:gridCol w="1943100"/>
                <a:gridCol w="1943100"/>
                <a:gridCol w="19431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effectLst/>
                          <a:latin typeface="inherit"/>
                        </a:rPr>
                        <a:t>chăm sóc</a:t>
                      </a:r>
                      <a:endParaRPr lang="vi-VN" sz="2400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inherit"/>
                        </a:rPr>
                        <a:t>ốm</a:t>
                      </a:r>
                      <a:endParaRPr lang="en-US" sz="2400">
                        <a:effectLst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effectLst/>
                          <a:latin typeface="inherit"/>
                        </a:rPr>
                        <a:t>ô tô điện</a:t>
                      </a:r>
                      <a:endParaRPr lang="vi-VN" sz="2400" dirty="0">
                        <a:effectLst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effectLst/>
                          <a:latin typeface="inherit"/>
                        </a:rPr>
                        <a:t>công</a:t>
                      </a:r>
                      <a:r>
                        <a:rPr lang="en-US" sz="2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inherit"/>
                        </a:rPr>
                        <a:t>viên</a:t>
                      </a:r>
                      <a:endParaRPr lang="en-US" sz="2400" dirty="0">
                        <a:effectLst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Users\Administrator\Desktop\giai-bai-tap-tieng-viet-1-trang-24-25-26-27-bai-1-nu-hon-tren-ban-tay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50101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Administrator\Desktop\giai-bai-tap-tieng-viet-1-trang-24-25-26-27-bai-1-nu-hon-tren-ban-tay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2425" y="4286250"/>
            <a:ext cx="49815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vi-VN" sz="2400" b="1" i="1" smtClean="0">
                <a:latin typeface="inherit"/>
              </a:rPr>
              <a:t>Hướng dẫn trả lời: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5105400" cy="29718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Mỗi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khi em bị ốm, mẹ luôn chăm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sóc em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tận tình.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Mẹ luôn ở bên cạnh, quan tâm và chăm sóc em khi em bị ốm.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Mẹ luôn lo lắng và chăm sóc em chu đáo mỗi khi em bị ốm.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838200"/>
            <a:ext cx="3581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983037"/>
            <a:ext cx="3657600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" y="3810000"/>
            <a:ext cx="518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Trong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công viên, bố và con đang chơi trò ô tô điện.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đang cùng bố chơi trò ô tô điện trong công viên.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Bố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hướng dẫn con chơi trò ô tô điện trong công viên.</a:t>
            </a:r>
          </a:p>
          <a:p>
            <a:pPr algn="just">
              <a:buFont typeface="Wingdings" pitchFamily="2" charset="2"/>
              <a:buChar char="ü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+mj-lt"/>
              </a:rPr>
              <a:t>Nghe – viết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0"/>
            <a:ext cx="6858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tx1"/>
                </a:solidFill>
              </a:rPr>
              <a:t>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893762"/>
            <a:ext cx="9144000" cy="3983038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HS trình bày vào vở như sau: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Administrator\Desktop\giai-bai-tap-tieng-viet-1-trang-24-25-26-27-bai-1-nu-hon-tren-ban-tay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838200"/>
            <a:ext cx="5715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Administrator\Desktop\giai-bai-tap-tieng-viet-1-trang-24-25-26-27-bai-1-nu-hon-tren-ban-tay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30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+mj-lt"/>
              </a:rPr>
              <a:t>Chọn chữ phù hợp thay cho bông hoa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0"/>
            <a:ext cx="6858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chemeClr val="tx1"/>
                </a:solidFill>
              </a:rPr>
              <a:t>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219200"/>
            <a:ext cx="1612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a. n hay l ?</a:t>
            </a:r>
            <a:endParaRPr lang="en-US" sz="24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971800"/>
            <a:ext cx="168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b. c hay k ?</a:t>
            </a:r>
            <a:endParaRPr lang="en-US" sz="24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976735"/>
            <a:ext cx="7592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u="sng" dirty="0">
                <a:solidFill>
                  <a:srgbClr val="C00000"/>
                </a:solidFill>
                <a:latin typeface="+mj-lt"/>
              </a:rPr>
              <a:t>n</a:t>
            </a:r>
            <a:r>
              <a:rPr lang="vi-VN" sz="2400" b="1" u="sng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iềm vui                            </a:t>
            </a:r>
            <a:r>
              <a:rPr lang="vi-VN" sz="2400" b="1" u="sng" dirty="0" smtClean="0">
                <a:solidFill>
                  <a:srgbClr val="C00000"/>
                </a:solidFill>
                <a:latin typeface="+mj-lt"/>
              </a:rPr>
              <a:t>l </a:t>
            </a:r>
            <a:r>
              <a:rPr lang="vi-VN" sz="2400" dirty="0" smtClean="0">
                <a:latin typeface="+mj-lt"/>
              </a:rPr>
              <a:t>o lắng                           </a:t>
            </a:r>
            <a:r>
              <a:rPr lang="vi-VN" sz="2400" b="1" u="sng" dirty="0" smtClean="0">
                <a:solidFill>
                  <a:srgbClr val="C00000"/>
                </a:solidFill>
                <a:latin typeface="+mj-lt"/>
              </a:rPr>
              <a:t>l </a:t>
            </a:r>
            <a:r>
              <a:rPr lang="vi-VN" sz="2400" dirty="0" smtClean="0">
                <a:latin typeface="+mj-lt"/>
              </a:rPr>
              <a:t>òng mẹ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810000"/>
            <a:ext cx="7965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+mj-lt"/>
              </a:rPr>
              <a:t>mẹ    </a:t>
            </a:r>
            <a:r>
              <a:rPr lang="vi-VN" sz="2400" b="1" u="sng" dirty="0" smtClean="0">
                <a:solidFill>
                  <a:srgbClr val="C00000"/>
                </a:solidFill>
                <a:latin typeface="+mj-lt"/>
              </a:rPr>
              <a:t>c </a:t>
            </a:r>
            <a:r>
              <a:rPr lang="vi-VN" sz="2400" dirty="0" smtClean="0">
                <a:latin typeface="+mj-lt"/>
              </a:rPr>
              <a:t>on                              </a:t>
            </a:r>
            <a:r>
              <a:rPr lang="vi-VN" sz="2400" b="1" u="sng" dirty="0" smtClean="0">
                <a:solidFill>
                  <a:srgbClr val="C00000"/>
                </a:solidFill>
                <a:latin typeface="+mj-lt"/>
              </a:rPr>
              <a:t>k </a:t>
            </a:r>
            <a:r>
              <a:rPr lang="vi-VN" sz="2400" dirty="0" smtClean="0">
                <a:latin typeface="+mj-lt"/>
              </a:rPr>
              <a:t>ỉ niệm                            </a:t>
            </a:r>
            <a:r>
              <a:rPr lang="vi-VN" sz="2400" b="1" u="sng" dirty="0" smtClean="0">
                <a:solidFill>
                  <a:srgbClr val="C00000"/>
                </a:solidFill>
                <a:latin typeface="+mj-lt"/>
              </a:rPr>
              <a:t>k </a:t>
            </a:r>
            <a:r>
              <a:rPr lang="vi-VN" sz="2400" dirty="0" smtClean="0">
                <a:latin typeface="+mj-lt"/>
              </a:rPr>
              <a:t>ì diệu</a:t>
            </a:r>
          </a:p>
        </p:txBody>
      </p:sp>
      <p:pic>
        <p:nvPicPr>
          <p:cNvPr id="16386" name="Picture 2" descr="Kết quả hình ảnh cho vẽ bông hoa cú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87" t="22857" r="22540" b="21270"/>
          <a:stretch>
            <a:fillRect/>
          </a:stretch>
        </p:blipFill>
        <p:spPr bwMode="auto">
          <a:xfrm>
            <a:off x="457200" y="2057400"/>
            <a:ext cx="609600" cy="609600"/>
          </a:xfrm>
          <a:prstGeom prst="rect">
            <a:avLst/>
          </a:prstGeom>
          <a:noFill/>
        </p:spPr>
      </p:pic>
      <p:pic>
        <p:nvPicPr>
          <p:cNvPr id="14" name="Picture 2" descr="Kết quả hình ảnh cho vẽ bông hoa cú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87" t="22857" r="22540" b="21270"/>
          <a:stretch>
            <a:fillRect/>
          </a:stretch>
        </p:blipFill>
        <p:spPr bwMode="auto">
          <a:xfrm>
            <a:off x="3505200" y="3733800"/>
            <a:ext cx="609600" cy="609600"/>
          </a:xfrm>
          <a:prstGeom prst="rect">
            <a:avLst/>
          </a:prstGeom>
          <a:noFill/>
        </p:spPr>
      </p:pic>
      <p:pic>
        <p:nvPicPr>
          <p:cNvPr id="15" name="Picture 2" descr="Kết quả hình ảnh cho vẽ bông hoa cú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87" t="22857" r="22540" b="21270"/>
          <a:stretch>
            <a:fillRect/>
          </a:stretch>
        </p:blipFill>
        <p:spPr bwMode="auto">
          <a:xfrm>
            <a:off x="6629400" y="3810000"/>
            <a:ext cx="609600" cy="609600"/>
          </a:xfrm>
          <a:prstGeom prst="rect">
            <a:avLst/>
          </a:prstGeom>
          <a:noFill/>
        </p:spPr>
      </p:pic>
      <p:pic>
        <p:nvPicPr>
          <p:cNvPr id="17" name="Picture 2" descr="Kết quả hình ảnh cho vẽ bông hoa cú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87" t="22857" r="22540" b="21270"/>
          <a:stretch>
            <a:fillRect/>
          </a:stretch>
        </p:blipFill>
        <p:spPr bwMode="auto">
          <a:xfrm>
            <a:off x="6629400" y="1981200"/>
            <a:ext cx="609600" cy="609600"/>
          </a:xfrm>
          <a:prstGeom prst="rect">
            <a:avLst/>
          </a:prstGeom>
          <a:noFill/>
        </p:spPr>
      </p:pic>
      <p:pic>
        <p:nvPicPr>
          <p:cNvPr id="18" name="Picture 2" descr="Kết quả hình ảnh cho vẽ bông hoa cú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87" t="22857" r="22540" b="21270"/>
          <a:stretch>
            <a:fillRect/>
          </a:stretch>
        </p:blipFill>
        <p:spPr bwMode="auto">
          <a:xfrm>
            <a:off x="3657600" y="1981200"/>
            <a:ext cx="609600" cy="609600"/>
          </a:xfrm>
          <a:prstGeom prst="rect">
            <a:avLst/>
          </a:prstGeom>
          <a:noFill/>
        </p:spPr>
      </p:pic>
      <p:pic>
        <p:nvPicPr>
          <p:cNvPr id="19" name="Picture 2" descr="Kết quả hình ảnh cho vẽ bông hoa cú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87" t="22857" r="22540" b="21270"/>
          <a:stretch>
            <a:fillRect/>
          </a:stretch>
        </p:blipFill>
        <p:spPr bwMode="auto">
          <a:xfrm>
            <a:off x="685800" y="3810000"/>
            <a:ext cx="60960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526</Words>
  <Application>Microsoft Office PowerPoint</Application>
  <PresentationFormat>On-screen Show (4:3)</PresentationFormat>
  <Paragraphs>71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Hướng dẫn trả lời: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 PC</dc:creator>
  <cp:lastModifiedBy>MY PC</cp:lastModifiedBy>
  <cp:revision>14</cp:revision>
  <dcterms:created xsi:type="dcterms:W3CDTF">2021-02-19T12:38:44Z</dcterms:created>
  <dcterms:modified xsi:type="dcterms:W3CDTF">2021-02-19T14:42:46Z</dcterms:modified>
</cp:coreProperties>
</file>