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58" r:id="rId8"/>
    <p:sldMasterId id="2147483770" r:id="rId9"/>
    <p:sldMasterId id="2147483782" r:id="rId10"/>
  </p:sldMasterIdLst>
  <p:notesMasterIdLst>
    <p:notesMasterId r:id="rId50"/>
  </p:notesMasterIdLst>
  <p:sldIdLst>
    <p:sldId id="282" r:id="rId11"/>
    <p:sldId id="259" r:id="rId12"/>
    <p:sldId id="2007577140" r:id="rId13"/>
    <p:sldId id="281" r:id="rId14"/>
    <p:sldId id="2007577126" r:id="rId15"/>
    <p:sldId id="257" r:id="rId16"/>
    <p:sldId id="260" r:id="rId17"/>
    <p:sldId id="2007577142" r:id="rId18"/>
    <p:sldId id="261" r:id="rId19"/>
    <p:sldId id="2007577141" r:id="rId20"/>
    <p:sldId id="344" r:id="rId21"/>
    <p:sldId id="2007577144" r:id="rId22"/>
    <p:sldId id="2007577145" r:id="rId23"/>
    <p:sldId id="2007577131" r:id="rId24"/>
    <p:sldId id="2007577134" r:id="rId25"/>
    <p:sldId id="2007577148" r:id="rId26"/>
    <p:sldId id="285" r:id="rId27"/>
    <p:sldId id="2007577150" r:id="rId28"/>
    <p:sldId id="2007577152" r:id="rId29"/>
    <p:sldId id="2007577151" r:id="rId30"/>
    <p:sldId id="323" r:id="rId31"/>
    <p:sldId id="340" r:id="rId32"/>
    <p:sldId id="335" r:id="rId33"/>
    <p:sldId id="336" r:id="rId34"/>
    <p:sldId id="341" r:id="rId35"/>
    <p:sldId id="342" r:id="rId36"/>
    <p:sldId id="343" r:id="rId37"/>
    <p:sldId id="328" r:id="rId38"/>
    <p:sldId id="329" r:id="rId39"/>
    <p:sldId id="304" r:id="rId40"/>
    <p:sldId id="2007577139" r:id="rId41"/>
    <p:sldId id="2007577153" r:id="rId42"/>
    <p:sldId id="2007577146" r:id="rId43"/>
    <p:sldId id="365" r:id="rId44"/>
    <p:sldId id="366" r:id="rId45"/>
    <p:sldId id="367" r:id="rId46"/>
    <p:sldId id="284" r:id="rId47"/>
    <p:sldId id="305" r:id="rId48"/>
    <p:sldId id="26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9E0F-DA50-4E77-B767-51A3D9A6C56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70FA-D89B-4AA3-B78D-AC21BFBFB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70FA-D89B-4AA3-B78D-AC21BFBFB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4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1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9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4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10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23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60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4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36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87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28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97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1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1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6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4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0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7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32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7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42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02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232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92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976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0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4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78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3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8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2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0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5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5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848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0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1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0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4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1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9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72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76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96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2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3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F9D-23C9-A6F8-DC3E-D2BD45AE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AE533-1779-106F-2B60-649577E6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259C-7D36-9752-D779-44745BC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69BC-46A8-6CDB-22FB-1BCCD7A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E9FE-E019-F851-E629-2B3D64D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F53B-3B91-70BD-2468-96ABAD6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7A7C-FD69-65F0-ABE1-0BF13E15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B976-A12A-A1EB-BE6C-A49B851C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1695-EA8A-0B53-1E64-939085A9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AD3E-D865-09DA-6321-3E7AB478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9E1F-68D1-E1D9-C1D9-33D9D66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09839-A25D-7498-D993-1327CF5A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F861-BB14-6C86-D77E-701FCD14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9EB7-8C1C-0CE1-62FF-478812A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B33B-6307-4C06-F8DA-3A17E71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632B-4A18-AD32-9FE1-CF60602E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1649-26AC-7AFC-DE71-5064E1F7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650-A82D-DD7A-FF3E-867EC643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7CB6C-B141-6E72-A96D-6D15D105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C22A7-AF7B-A05C-E943-A440EC3C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C5B0B-85EB-E19E-7117-936FFC5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A84B-10FC-FB9E-0508-6C4D53C1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81F39-6491-1216-FABE-A0D816F5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F64EE-A24B-91EF-4375-77EC8B73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721E-CC15-5E2A-4504-34C2055A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DF1E9-147C-FEED-E2CF-5AEF75DC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83A27-2F78-6121-E4B9-BC7077F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B4A81-89AF-D786-ED26-5A68F49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C637-88E3-8A40-534D-B10E7FCB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0EAE-86B7-AF19-87FC-95AE82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0AA81-A6A0-ECFC-7208-BFF1516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04BE0-69B5-6C8F-9D60-C552120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881E-B886-96C4-93ED-515D7DA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118C-5119-3479-A618-2E9F634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85807-105C-6D1B-82B8-3F9471B0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F881-530C-6DCB-B638-B98C0D44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3816-908D-D81D-43AA-1BC2584B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DACF-F42A-45C4-782C-EA3B00A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B71B6-5F33-F03A-85F8-99AAC6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D46C9-BD37-D377-1FD1-90281B45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740AE-2FDC-4240-CD82-66DCB218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F88E-85D5-99D4-DB78-3BB78B37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0631-1E56-C7D1-185D-95A823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CF70F-AA67-522E-A90B-CE1B3FC1E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6B38-F837-9500-E744-1354CC26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6A979-DA9A-476D-04F9-2AFDFD75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76B24-5D0D-8260-6227-D773FC6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8A61-E7AC-9098-FFFE-DEBDD9B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6BD1-040B-C671-5BE8-1F9D1D6E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B4CA3-8597-D43E-268E-BF118AF74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F6D6-8C8E-6FDD-49FE-3016054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F6FE-A745-609E-7BE5-E9AC6370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4F02-5D47-BABB-288E-911E728A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11B3-6C04-3704-E282-1EC9C7BE2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A5C4-477E-14B6-E5FD-CBC7EC151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0124-AC7C-69C7-B47D-76E8F4F8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7420-E21D-36A5-8B66-CF752C12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728E-A01A-1121-A325-FAE14FB0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9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252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75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8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95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36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6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722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7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80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558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3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37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446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10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42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41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310B3A-507A-911A-6A63-17A16AF773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4" y="3619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9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6C96322-0A62-4B45-81DE-9C8091D21D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992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29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4419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8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2571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7AB76-4526-4AB0-6C10-30A360C7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FB67-5234-E410-C15A-CC75E747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6C88-08B9-5B0E-4683-5D024EC4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4CF81-4DA0-4A42-A03B-5FFF44EACE2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050-7B42-7E23-3B59-298A14129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B4B7-C359-270C-1FCD-2B72F5A2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83B8C1-2B86-ED75-A791-F2A21D7752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4" y="2381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D5ECF4A-A9CB-A3AA-2CB4-2A5FFCA6F8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974" y="276225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9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7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7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6.xml"/><Relationship Id="rId6" Type="http://schemas.microsoft.com/office/2007/relationships/hdphoto" Target="../media/hdphoto4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microsoft.com/office/2007/relationships/hdphoto" Target="../media/hdphoto5.wdp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5.svg"/><Relationship Id="rId7" Type="http://schemas.openxmlformats.org/officeDocument/2006/relationships/image" Target="../media/image2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5" Type="http://schemas.openxmlformats.org/officeDocument/2006/relationships/image" Target="../media/image21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jpg"/><Relationship Id="rId12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jpg"/><Relationship Id="rId12" Type="http://schemas.openxmlformats.org/officeDocument/2006/relationships/image" Target="../media/image5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83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63.png"/><Relationship Id="rId1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jpg"/><Relationship Id="rId12" Type="http://schemas.openxmlformats.org/officeDocument/2006/relationships/image" Target="../media/image6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jpg"/><Relationship Id="rId12" Type="http://schemas.openxmlformats.org/officeDocument/2006/relationships/image" Target="../media/image6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sv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66.sv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83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sv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63.png"/><Relationship Id="rId1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sv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svg"/><Relationship Id="rId5" Type="http://schemas.openxmlformats.org/officeDocument/2006/relationships/image" Target="../media/image70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8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5" Type="http://schemas.openxmlformats.org/officeDocument/2006/relationships/image" Target="../media/image74.jpg"/><Relationship Id="rId4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85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5" Type="http://schemas.openxmlformats.org/officeDocument/2006/relationships/image" Target="../media/image7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1.svg"/><Relationship Id="rId5" Type="http://schemas.openxmlformats.org/officeDocument/2006/relationships/image" Target="../media/image88.png"/><Relationship Id="rId4" Type="http://schemas.openxmlformats.org/officeDocument/2006/relationships/image" Target="../media/image109.svg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òng chống xâm hại tình dục trẻ em">
            <a:hlinkClick r:id="" action="ppaction://media"/>
            <a:extLst>
              <a:ext uri="{FF2B5EF4-FFF2-40B4-BE49-F238E27FC236}">
                <a16:creationId xmlns:a16="http://schemas.microsoft.com/office/drawing/2014/main" id="{BED0D91C-CFF3-0397-0A26-C31554760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91810" cy="6708003"/>
            <a:chOff x="0" y="0"/>
            <a:chExt cx="527677" cy="18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677" cy="1871042"/>
            </a:xfrm>
            <a:custGeom>
              <a:avLst/>
              <a:gdLst/>
              <a:ahLst/>
              <a:cxnLst/>
              <a:rect l="l" t="t" r="r" b="b"/>
              <a:pathLst>
                <a:path w="527677" h="1871042">
                  <a:moveTo>
                    <a:pt x="0" y="0"/>
                  </a:moveTo>
                  <a:lnTo>
                    <a:pt x="527677" y="0"/>
                  </a:lnTo>
                  <a:lnTo>
                    <a:pt x="527677" y="1871042"/>
                  </a:lnTo>
                  <a:lnTo>
                    <a:pt x="0" y="1871042"/>
                  </a:lnTo>
                  <a:close/>
                </a:path>
              </a:pathLst>
            </a:custGeom>
            <a:solidFill>
              <a:srgbClr val="AB8CB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1635" y="5703175"/>
            <a:ext cx="14735270" cy="7367635"/>
          </a:xfrm>
          <a:prstGeom prst="rect">
            <a:avLst/>
          </a:prstGeom>
        </p:spPr>
      </p:pic>
      <p:pic>
        <p:nvPicPr>
          <p:cNvPr id="104" name="Picture 11">
            <a:extLst>
              <a:ext uri="{FF2B5EF4-FFF2-40B4-BE49-F238E27FC236}">
                <a16:creationId xmlns:a16="http://schemas.microsoft.com/office/drawing/2014/main" id="{E592BE37-F119-E73B-07E7-C24AEBA7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04" b="52061"/>
          <a:stretch/>
        </p:blipFill>
        <p:spPr>
          <a:xfrm>
            <a:off x="2895600" y="4095903"/>
            <a:ext cx="5690675" cy="27620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86F5DF-D626-BF85-8C0B-69AAA867D6E5}"/>
              </a:ext>
            </a:extLst>
          </p:cNvPr>
          <p:cNvSpPr/>
          <p:nvPr/>
        </p:nvSpPr>
        <p:spPr>
          <a:xfrm>
            <a:off x="4317697" y="104775"/>
            <a:ext cx="7226603" cy="3613773"/>
          </a:xfrm>
          <a:prstGeom prst="cloudCallout">
            <a:avLst>
              <a:gd name="adj1" fmla="val -40436"/>
              <a:gd name="adj2" fmla="val 5624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ysClr val="windowText" lastClr="000000"/>
                </a:solidFill>
                <a:latin typeface="Calibri"/>
              </a:rPr>
              <a:t>ác nhóm biên soạn các bản bí kíp nhận diện và ứng phó với các tình huống có nguy cơ bị xâm hại thân thể.</a:t>
            </a:r>
          </a:p>
        </p:txBody>
      </p:sp>
    </p:spTree>
    <p:extLst>
      <p:ext uri="{BB962C8B-B14F-4D97-AF65-F5344CB8AC3E}">
        <p14:creationId xmlns:p14="http://schemas.microsoft.com/office/powerpoint/2010/main" val="5535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607903" y="1064277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3142" y="4950388"/>
            <a:ext cx="1573169" cy="208995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4144" y="4852205"/>
            <a:ext cx="2917948" cy="2106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EC4F37-3D7C-391B-1D9E-1D3F595A160C}"/>
              </a:ext>
            </a:extLst>
          </p:cNvPr>
          <p:cNvSpPr txBox="1"/>
          <p:nvPr/>
        </p:nvSpPr>
        <p:spPr>
          <a:xfrm>
            <a:off x="1551398" y="2219218"/>
            <a:ext cx="9657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cậy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2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: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Ng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uy cơ bị xâm hại thân thể có thể diễn ra ở nhiều nơi, với nhiều hành vi như đánh đập, bắt ép lao động,…. 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à hậu quả để lại ảnh hưởng nghiêm trọng đến trẻ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. V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ì vậy chúng ta cần ứng phó lại ngay khi nhận thấy có nguy cơ bị xâm hại.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4. Chia sẻ về cách ứng phó trước nguy cơ bị xâm hại thân thể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09B51-E3F1-D1E2-D092-4EFAD8203758}"/>
              </a:ext>
            </a:extLst>
          </p:cNvPr>
          <p:cNvSpPr/>
          <p:nvPr/>
        </p:nvSpPr>
        <p:spPr>
          <a:xfrm>
            <a:off x="400051" y="261539"/>
            <a:ext cx="11035966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5178C-ECA5-80E1-DF9F-65AE297B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2174162"/>
            <a:ext cx="10131438" cy="3158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30185" y="1923473"/>
            <a:ext cx="6742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Nếu Tiến làm vỡ thì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Tiến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 xin lỗi và đền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bù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cho nhà ông hàng xóm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prstClr val="white"/>
              </a:solidFill>
              <a:latin typeface="Calibri" panose="020F050202020403020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/>
              </a:rPr>
              <a:t>Còn nếu Tiến không làm vỡ thì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Tiến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giải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thích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rõ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ràng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ông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</a:rPr>
              <a:t>hiểu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F52DA-993C-0CD1-DAED-2F83A270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319" y="673180"/>
            <a:ext cx="28775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0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15613" y="1929177"/>
            <a:ext cx="66474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Bình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nên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k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ể cho người tin cậy, người lớn biết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giải thích anh trai bạn kia hiểu,….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EAADA-2939-8C47-EFBD-5EC0A96F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474" y="425530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hững cách giải quyết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nên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 áp dụng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xâm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hại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Kể cho người tin cậy.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Thuyết phục để người xâm hại phải dừng tay.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Chạy kêu cứu.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Gọi điện thoại cứu trợ.</a:t>
            </a:r>
          </a:p>
        </p:txBody>
      </p:sp>
    </p:spTree>
    <p:extLst>
      <p:ext uri="{BB962C8B-B14F-4D97-AF65-F5344CB8AC3E}">
        <p14:creationId xmlns:p14="http://schemas.microsoft.com/office/powerpoint/2010/main" val="1222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729465"/>
            <a:ext cx="5705431" cy="2797359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2D7B1-5A56-A1B4-EC9A-30C4FAC6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17" y="365120"/>
            <a:ext cx="493818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38" y="555618"/>
            <a:ext cx="4693161" cy="630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E31B39-97A0-320A-2B44-563F51A3E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720" y="1581752"/>
            <a:ext cx="7797460" cy="36944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76200"/>
            <a:ext cx="9972674" cy="4940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82" y="830058"/>
            <a:ext cx="6780033" cy="7232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5" y="4708464"/>
            <a:ext cx="6268522" cy="2149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81856-A4B0-A0AA-06BE-2270EF606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8162" y="614362"/>
            <a:ext cx="1762125" cy="1100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DF0F7-238F-00FB-9078-E8EABA916752}"/>
              </a:ext>
            </a:extLst>
          </p:cNvPr>
          <p:cNvSpPr txBox="1"/>
          <p:nvPr/>
        </p:nvSpPr>
        <p:spPr>
          <a:xfrm>
            <a:off x="505574" y="620604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/>
              </a:rPr>
              <a:t>nhà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: C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ác nhóm chuẩn bị tiểu phẩm về xâm hại thân thể: nghĩ kịch bản, phân công vai diễn, luyện tập; chuẩn bị đạo cụ, trang phục nếu cần;...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2975" y="646443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hild talking on a red telephone&#10;&#10;Description automatically generated">
            <a:extLst>
              <a:ext uri="{FF2B5EF4-FFF2-40B4-BE49-F238E27FC236}">
                <a16:creationId xmlns:a16="http://schemas.microsoft.com/office/drawing/2014/main" id="{9AB826F6-FB56-DC8D-E53C-F10D855F78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737" y="3356844"/>
            <a:ext cx="2607187" cy="35011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F97F6F-3F84-39F8-C0E2-F3A3D8A61A7B}"/>
              </a:ext>
            </a:extLst>
          </p:cNvPr>
          <p:cNvGrpSpPr/>
          <p:nvPr/>
        </p:nvGrpSpPr>
        <p:grpSpPr>
          <a:xfrm>
            <a:off x="2895600" y="704850"/>
            <a:ext cx="8721391" cy="4600574"/>
            <a:chOff x="2778536" y="426452"/>
            <a:chExt cx="4780185" cy="1198033"/>
          </a:xfrm>
        </p:grpSpPr>
        <p:sp>
          <p:nvSpPr>
            <p:cNvPr id="4" name="îṥḷíďê">
              <a:extLst>
                <a:ext uri="{FF2B5EF4-FFF2-40B4-BE49-F238E27FC236}">
                  <a16:creationId xmlns:a16="http://schemas.microsoft.com/office/drawing/2014/main" id="{9D2F4E9E-6923-E391-CE62-0F04B419995F}"/>
                </a:ext>
              </a:extLst>
            </p:cNvPr>
            <p:cNvSpPr/>
            <p:nvPr/>
          </p:nvSpPr>
          <p:spPr bwMode="auto">
            <a:xfrm>
              <a:off x="2778536" y="426452"/>
              <a:ext cx="4780185" cy="1198033"/>
            </a:xfrm>
            <a:prstGeom prst="roundRect">
              <a:avLst>
                <a:gd name="adj" fmla="val 31584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Google Shape;5317;p41">
              <a:extLst>
                <a:ext uri="{FF2B5EF4-FFF2-40B4-BE49-F238E27FC236}">
                  <a16:creationId xmlns:a16="http://schemas.microsoft.com/office/drawing/2014/main" id="{3352BFF0-62EE-D8A5-197D-0A2BDAC0A76A}"/>
                </a:ext>
              </a:extLst>
            </p:cNvPr>
            <p:cNvSpPr txBox="1">
              <a:spLocks/>
            </p:cNvSpPr>
            <p:nvPr/>
          </p:nvSpPr>
          <p:spPr>
            <a:xfrm>
              <a:off x="2973623" y="502483"/>
              <a:ext cx="4425182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 hiện gọi điện tìm kiếm cứu trợ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ác định được số điện thoại những người có thể hỗ trợ mình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như</a:t>
              </a: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số 111 – Tổng đài bảo vệ trẻ em, 18001567 – Cục bảo vệ chăm sóc trẻ em,...</a:t>
              </a:r>
            </a:p>
            <a:p>
              <a:pPr marL="457200" marR="0" lvl="0" indent="-45720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 nhóm đánh giá xem kịch bản gọi điện thoại của nhóm nào rõ ràng, dễ hiểu, bình tĩnh, thuyết phục nhất.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  <a:p>
              <a:pPr marL="457200" indent="-457200" algn="just" defTabSz="685800">
                <a:buClr>
                  <a:prstClr val="black"/>
                </a:buClr>
                <a:buFont typeface="Arial" panose="020B0604020202020204" pitchFamily="34" charset="0"/>
                <a:buChar char="•"/>
              </a:pPr>
              <a:r>
                <a:rPr kumimoji="0" lang="vi-V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 hành kêu cứu: “Cứu tôi với!” xem ai kêu to, rõ ràng nhất.</a:t>
              </a:r>
            </a:p>
            <a:p>
              <a:pPr marR="0" lvl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tabLst/>
                <a:defRPr/>
              </a:pPr>
              <a:endPara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96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C256B8-A77F-CEC5-F1D3-E40B7AA165FF}"/>
              </a:ext>
            </a:extLst>
          </p:cNvPr>
          <p:cNvSpPr txBox="1"/>
          <p:nvPr/>
        </p:nvSpPr>
        <p:spPr>
          <a:xfrm>
            <a:off x="2667001" y="883703"/>
            <a:ext cx="68484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ĐỀ TUẦN 22: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Phòng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294280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</a:rPr>
              <a:t>Trình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diễn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tiểu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phẩm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về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xâm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hại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thân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thể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06847-97D4-25C9-DA03-2EE1F7AF2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07" y="513332"/>
            <a:ext cx="10346666" cy="57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478F5B-3831-86AF-8949-F8746B7B9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563" y="1253792"/>
            <a:ext cx="6718374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3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957BA-0D96-642C-ED55-B3F7826F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61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145A9941-1E37-97C5-1B91-CC1D93713EE5}"/>
              </a:ext>
            </a:extLst>
          </p:cNvPr>
          <p:cNvSpPr/>
          <p:nvPr/>
        </p:nvSpPr>
        <p:spPr>
          <a:xfrm>
            <a:off x="1828800" y="791110"/>
            <a:ext cx="7705618" cy="1541124"/>
          </a:xfrm>
          <a:prstGeom prst="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biểu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diễn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huống</a:t>
            </a:r>
            <a:r>
              <a:rPr lang="en-US" sz="3600" b="1" dirty="0">
                <a:solidFill>
                  <a:srgbClr val="FF0000"/>
                </a:solidFill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</a:rPr>
              <a:t>nhất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6454080" imgH="1501200"/>
        </mc:Choice>
        <mc:Fallback>
          <p:control name="TextBox1" r:id="rId2" imgW="6454080" imgH="15012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2050" name="TextBox1" r:id="rId2" imgW="6454080" imgH="1501200"/>
        </mc:Choice>
        <mc:Fallback>
          <p:control name="TextBox1" r:id="rId2" imgW="6454080" imgH="15012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114674" y="1228148"/>
            <a:ext cx="612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Bình </a:t>
            </a:r>
            <a:r>
              <a:rPr lang="vi-VN" sz="5400" b="1" dirty="0">
                <a:solidFill>
                  <a:prstClr val="white"/>
                </a:solidFill>
                <a:latin typeface="Calibri" panose="020F0502020204030204"/>
              </a:rPr>
              <a:t>chọn tiểu phẩm thú vị: </a:t>
            </a:r>
            <a:r>
              <a:rPr lang="vi-VN" sz="5400" b="1" i="1" dirty="0">
                <a:solidFill>
                  <a:prstClr val="white"/>
                </a:solidFill>
                <a:latin typeface="Calibri" panose="020F0502020204030204"/>
              </a:rPr>
              <a:t>lời thoại cuốn hút, thông điệp rõ ràng,...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2"/>
            <a:ext cx="11012376" cy="30274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 với người thân  tìm hiểu thông tin, số liệu về tình trạng xâm hại thân thể trẻ em ở Việt Nam và trên thế giới.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98FEB3-FC9B-75D4-16AB-8F6F8EB8B837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D1AD1-FD7D-4BDB-D87E-6533B12F1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9B078-0C2D-AF72-A1BC-7F28E915D4CE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dò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8" y="180742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2860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42B99-F1CE-8747-E5EE-0581F7A9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698091"/>
            <a:ext cx="5334462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FC8F5-CE4B-E562-1E1E-164DB683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6" y="1920955"/>
            <a:ext cx="274343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A814-D195-5C31-B7E8-A94885C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61" y="2921768"/>
            <a:ext cx="7766977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0B84-E1CF-F06B-43C6-1FA8EBB5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HĐ2: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Sắm vai ứng sử trong tình huống có nguy cơ bị xâm hại thân thể.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A7362-8F0D-300B-4C34-6E556487BCAC}"/>
              </a:ext>
            </a:extLst>
          </p:cNvPr>
          <p:cNvGrpSpPr/>
          <p:nvPr/>
        </p:nvGrpSpPr>
        <p:grpSpPr>
          <a:xfrm>
            <a:off x="605320" y="626510"/>
            <a:ext cx="11117495" cy="1276350"/>
            <a:chOff x="2778536" y="343910"/>
            <a:chExt cx="4818226" cy="1280575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D75197B8-D1E9-20D6-0D08-02E37C4BE4EB}"/>
                </a:ext>
              </a:extLst>
            </p:cNvPr>
            <p:cNvSpPr/>
            <p:nvPr/>
          </p:nvSpPr>
          <p:spPr bwMode="auto">
            <a:xfrm>
              <a:off x="2778536" y="343910"/>
              <a:ext cx="4780185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EBF912F3-3490-49AE-4E00-7F0922D98575}"/>
                </a:ext>
              </a:extLst>
            </p:cNvPr>
            <p:cNvSpPr txBox="1">
              <a:spLocks/>
            </p:cNvSpPr>
            <p:nvPr/>
          </p:nvSpPr>
          <p:spPr>
            <a:xfrm>
              <a:off x="2890092" y="440029"/>
              <a:ext cx="470667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hia sẻ những tình huống nguy cơ xâm hại thân thể đã trải qua hoặc đã biết, đã nghe kể.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595D06-7FAC-F703-DE93-C156BA1D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7" y="2787829"/>
            <a:ext cx="10887880" cy="14143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133564" y="267128"/>
            <a:ext cx="11907748" cy="6305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F229384-27D2-D982-BF8B-B7F36ABD1F4D}"/>
              </a:ext>
            </a:extLst>
          </p:cNvPr>
          <p:cNvGrpSpPr/>
          <p:nvPr/>
        </p:nvGrpSpPr>
        <p:grpSpPr>
          <a:xfrm>
            <a:off x="92468" y="3474003"/>
            <a:ext cx="4718300" cy="3219610"/>
            <a:chOff x="8391525" y="4286250"/>
            <a:chExt cx="3949408" cy="22724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B292E7-0FCB-0472-49C7-7AECB479D1FC}"/>
                </a:ext>
              </a:extLst>
            </p:cNvPr>
            <p:cNvGrpSpPr/>
            <p:nvPr/>
          </p:nvGrpSpPr>
          <p:grpSpPr>
            <a:xfrm>
              <a:off x="8391525" y="4610099"/>
              <a:ext cx="3949408" cy="1948611"/>
              <a:chOff x="552075" y="4100046"/>
              <a:chExt cx="5135957" cy="2549869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EE96B29-EC13-F716-6D22-A1E0F7BD2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7E8861-05E3-96C7-71FB-782E08BA1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C47F8F-568F-7B5C-07EF-71E0D1FCBA8C}"/>
                </a:ext>
              </a:extLst>
            </p:cNvPr>
            <p:cNvSpPr txBox="1"/>
            <p:nvPr/>
          </p:nvSpPr>
          <p:spPr>
            <a:xfrm>
              <a:off x="8886825" y="4286250"/>
              <a:ext cx="3105150" cy="45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0482A7-C85E-E2E4-7570-4E4FA9A9BD7B}"/>
              </a:ext>
            </a:extLst>
          </p:cNvPr>
          <p:cNvSpPr txBox="1"/>
          <p:nvPr/>
        </p:nvSpPr>
        <p:spPr>
          <a:xfrm>
            <a:off x="4191856" y="1027416"/>
            <a:ext cx="7798086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cảnh của các tình huống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(khi ở nhà một mình, khi đi chơi nơi công cộng, khi tan học, người thân chưa kịp đón,..)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hành vi xâm hại thân thể cụ thể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(đánh đập, bắt ép lao động,...);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người có thể thực hiện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vi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 điểm, thời gian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nguy cơ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Hậu quả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bị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phòng tránh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 cơ bị xâm hại thân thể theo mức độ nguy hiểm.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思想气泡: 云 4"/>
          <p:cNvSpPr/>
          <p:nvPr/>
        </p:nvSpPr>
        <p:spPr>
          <a:xfrm rot="368065">
            <a:off x="-797935" y="-576943"/>
            <a:ext cx="13787869" cy="8011886"/>
          </a:xfrm>
          <a:prstGeom prst="cloudCallout">
            <a:avLst>
              <a:gd name="adj1" fmla="val -125156"/>
              <a:gd name="adj2" fmla="val 143432"/>
            </a:avLst>
          </a:prstGeom>
          <a:solidFill>
            <a:schemeClr val="bg1"/>
          </a:solidFill>
          <a:ln>
            <a:noFill/>
          </a:ln>
          <a:effectLst>
            <a:outerShdw blurRad="190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41BC-9A1D-E6B9-065C-E56948188837}"/>
              </a:ext>
            </a:extLst>
          </p:cNvPr>
          <p:cNvGrpSpPr/>
          <p:nvPr/>
        </p:nvGrpSpPr>
        <p:grpSpPr>
          <a:xfrm>
            <a:off x="344655" y="1730652"/>
            <a:ext cx="5170320" cy="4716911"/>
            <a:chOff x="163680" y="2817206"/>
            <a:chExt cx="5024721" cy="43476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88101-16C9-CAC4-0D86-6E6A9610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71B2A3CA-FB80-452E-63D6-5A2928D5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210FA1AC-3161-BC1E-A28D-FC4A0E10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3BC1BA6-8B07-9281-2828-A12893F1F764}"/>
              </a:ext>
            </a:extLst>
          </p:cNvPr>
          <p:cNvSpPr/>
          <p:nvPr/>
        </p:nvSpPr>
        <p:spPr>
          <a:xfrm flipH="1">
            <a:off x="4387349" y="1043856"/>
            <a:ext cx="6617349" cy="206999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4|0.2|0.5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791</Words>
  <Application>Microsoft Office PowerPoint</Application>
  <PresentationFormat>Widescreen</PresentationFormat>
  <Paragraphs>61</Paragraphs>
  <Slides>39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62" baseType="lpstr">
      <vt:lpstr>微软雅黑</vt:lpstr>
      <vt:lpstr>宋体</vt:lpstr>
      <vt:lpstr>#9Slide05 SVNClementine</vt:lpstr>
      <vt:lpstr>Arial</vt:lpstr>
      <vt:lpstr>Calibri</vt:lpstr>
      <vt:lpstr>Calibri Light</vt:lpstr>
      <vt:lpstr>Cambria</vt:lpstr>
      <vt:lpstr>等线</vt:lpstr>
      <vt:lpstr>Gloria Hallelujah</vt:lpstr>
      <vt:lpstr>Segoe UI Historic</vt:lpstr>
      <vt:lpstr>SVN-Poky's</vt:lpstr>
      <vt:lpstr>Times New Roman</vt:lpstr>
      <vt:lpstr>字魂107号-萌趣欢乐体</vt:lpstr>
      <vt:lpstr>Office 主题</vt:lpstr>
      <vt:lpstr>2_Office Theme</vt:lpstr>
      <vt:lpstr>3_Office Theme</vt:lpstr>
      <vt:lpstr>1_Office 主题​​</vt:lpstr>
      <vt:lpstr>4_Office Theme</vt:lpstr>
      <vt:lpstr>5_Office Theme</vt:lpstr>
      <vt:lpstr>6_Office Theme</vt:lpstr>
      <vt:lpstr>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46</cp:revision>
  <dcterms:created xsi:type="dcterms:W3CDTF">2023-11-08T03:04:28Z</dcterms:created>
  <dcterms:modified xsi:type="dcterms:W3CDTF">2025-03-11T14:13:00Z</dcterms:modified>
</cp:coreProperties>
</file>