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844" r:id="rId2"/>
    <p:sldMasterId id="2147483861" r:id="rId3"/>
  </p:sldMasterIdLst>
  <p:notesMasterIdLst>
    <p:notesMasterId r:id="rId18"/>
  </p:notesMasterIdLst>
  <p:sldIdLst>
    <p:sldId id="427" r:id="rId4"/>
    <p:sldId id="489" r:id="rId5"/>
    <p:sldId id="519" r:id="rId6"/>
    <p:sldId id="497" r:id="rId7"/>
    <p:sldId id="433" r:id="rId8"/>
    <p:sldId id="498" r:id="rId9"/>
    <p:sldId id="508" r:id="rId10"/>
    <p:sldId id="518" r:id="rId11"/>
    <p:sldId id="509" r:id="rId12"/>
    <p:sldId id="512" r:id="rId13"/>
    <p:sldId id="515" r:id="rId14"/>
    <p:sldId id="513" r:id="rId15"/>
    <p:sldId id="51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6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76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877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428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47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70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31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212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0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131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83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752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440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043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460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590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100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91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2312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078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6406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080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603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5127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73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48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606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16C0-AA23-43ED-B5E0-E240E507E69D}" type="datetimeFigureOut">
              <a:rPr lang="vi-VN" smtClean="0"/>
              <a:t>10/03/2024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5639-65EC-47B6-9BB2-812C23FB5C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321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6" r:id="rId12"/>
    <p:sldLayoutId id="2147483663" r:id="rId13"/>
    <p:sldLayoutId id="2147483666" r:id="rId14"/>
    <p:sldLayoutId id="2147483667" r:id="rId15"/>
    <p:sldLayoutId id="2147483802" r:id="rId16"/>
    <p:sldLayoutId id="2147483803" r:id="rId17"/>
    <p:sldLayoutId id="2147483804" r:id="rId18"/>
    <p:sldLayoutId id="2147483817" r:id="rId19"/>
    <p:sldLayoutId id="2147483818" r:id="rId20"/>
    <p:sldLayoutId id="2147483819" r:id="rId2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394857" y="204120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 dirty="0">
                <a:solidFill>
                  <a:srgbClr val="00B050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2622" b="1" dirty="0">
                <a:solidFill>
                  <a:srgbClr val="00B050"/>
                </a:solidFill>
                <a:latin typeface="Times New Roman" pitchFamily="18" charset="0"/>
              </a:rPr>
              <a:t>....</a:t>
            </a:r>
            <a:endParaRPr lang="en-US" altLang="en-US" sz="2622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050695" y="746356"/>
            <a:ext cx="448370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83674" y="850045"/>
            <a:ext cx="371004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-22168" y="2840713"/>
            <a:ext cx="10388112" cy="200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996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996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595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595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CƠ QUAN THẦN </a:t>
            </a:r>
            <a:r>
              <a:rPr lang="vi-VN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 </a:t>
            </a:r>
            <a:endParaRPr lang="vi-VN" sz="35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631173" y="5072918"/>
            <a:ext cx="6111714" cy="8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97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397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397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397" b="1" i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vi-VN" altLang="en-US" sz="2397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97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397" b="1" i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vi-VN" altLang="en-US" sz="2397" b="1" i="1" dirty="0">
                <a:solidFill>
                  <a:srgbClr val="0000CC"/>
                </a:solidFill>
                <a:latin typeface="Times New Roman" pitchFamily="18" charset="0"/>
              </a:rPr>
              <a:t>3</a:t>
            </a:r>
            <a:endParaRPr lang="en-US" altLang="en-US" sz="2397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90" y="485772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415642" y="1279793"/>
            <a:ext cx="9098220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0447677" y="295102"/>
            <a:ext cx="896732" cy="11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643092" y="619072"/>
            <a:ext cx="831809" cy="6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06E749B-6AEB-7FF7-75B8-8006D66FE651}"/>
              </a:ext>
            </a:extLst>
          </p:cNvPr>
          <p:cNvSpPr/>
          <p:nvPr/>
        </p:nvSpPr>
        <p:spPr>
          <a:xfrm>
            <a:off x="3574475" y="4045527"/>
            <a:ext cx="6650180" cy="2090226"/>
          </a:xfrm>
          <a:prstGeom prst="wedgeEllipseCallout">
            <a:avLst>
              <a:gd name="adj1" fmla="val -52368"/>
              <a:gd name="adj2" fmla="val 20218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CHỮ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artoon bee with megaphone">
            <a:extLst>
              <a:ext uri="{FF2B5EF4-FFF2-40B4-BE49-F238E27FC236}">
                <a16:creationId xmlns:a16="http://schemas.microsoft.com/office/drawing/2014/main" id="{CB8474EF-76C3-F4D4-FC1A-768513069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0" y="3735626"/>
            <a:ext cx="3214605" cy="3101592"/>
          </a:xfrm>
          <a:prstGeom prst="rect">
            <a:avLst/>
          </a:prstGeom>
        </p:spPr>
      </p:pic>
      <p:pic>
        <p:nvPicPr>
          <p:cNvPr id="12" name="Picture 11" descr="Love Max The Husky">
            <a:extLst>
              <a:ext uri="{FF2B5EF4-FFF2-40B4-BE49-F238E27FC236}">
                <a16:creationId xmlns:a16="http://schemas.microsoft.com/office/drawing/2014/main" id="{6D79CE03-7162-F71E-7445-5C682F9E0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33" y="1706670"/>
            <a:ext cx="2956958" cy="2956958"/>
          </a:xfrm>
          <a:prstGeom prst="rect">
            <a:avLst/>
          </a:prstGeom>
        </p:spPr>
      </p:pic>
      <p:pic>
        <p:nvPicPr>
          <p:cNvPr id="9" name="Picture 8" descr="Smiling alarm clock face">
            <a:extLst>
              <a:ext uri="{FF2B5EF4-FFF2-40B4-BE49-F238E27FC236}">
                <a16:creationId xmlns:a16="http://schemas.microsoft.com/office/drawing/2014/main" id="{E12C5615-4B7A-DD72-A1F3-AAA3F6EF7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9127" cy="1978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68B2E9-9FBA-32F7-84F0-3B6F8F135D78}"/>
              </a:ext>
            </a:extLst>
          </p:cNvPr>
          <p:cNvSpPr txBox="1"/>
          <p:nvPr/>
        </p:nvSpPr>
        <p:spPr>
          <a:xfrm>
            <a:off x="4029393" y="1817874"/>
            <a:ext cx="4806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A012F9-20D0-FC03-5142-9E50DBAC1C29}"/>
              </a:ext>
            </a:extLst>
          </p:cNvPr>
          <p:cNvSpPr/>
          <p:nvPr/>
        </p:nvSpPr>
        <p:spPr>
          <a:xfrm>
            <a:off x="484909" y="1956419"/>
            <a:ext cx="3352800" cy="856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u="sng" dirty="0">
                <a:solidFill>
                  <a:srgbClr val="7030A0"/>
                </a:solidFill>
              </a:rPr>
              <a:t>VẬN DỤNG:</a:t>
            </a:r>
            <a:endParaRPr lang="en-US" sz="4000" u="sng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126ED-AC3A-1939-F7B3-707D7876DCFF}"/>
              </a:ext>
            </a:extLst>
          </p:cNvPr>
          <p:cNvSpPr txBox="1"/>
          <p:nvPr/>
        </p:nvSpPr>
        <p:spPr>
          <a:xfrm>
            <a:off x="3353685" y="56536"/>
            <a:ext cx="615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2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AB69305-AD6C-B2D7-4A0E-4A61ADD7828F}"/>
              </a:ext>
            </a:extLst>
          </p:cNvPr>
          <p:cNvSpPr/>
          <p:nvPr/>
        </p:nvSpPr>
        <p:spPr>
          <a:xfrm>
            <a:off x="1059483" y="3671455"/>
            <a:ext cx="4565461" cy="260465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rPr>
              <a:t>Ngũ cốc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rial Narrow" panose="020B7200000000000000" pitchFamily="34" charset="0"/>
              <a:cs typeface="+mn-cs"/>
            </a:endParaRPr>
          </a:p>
        </p:txBody>
      </p:sp>
      <p:pic>
        <p:nvPicPr>
          <p:cNvPr id="2" name="Picture 2" descr="5 cốc">
            <a:extLst>
              <a:ext uri="{FF2B5EF4-FFF2-40B4-BE49-F238E27FC236}">
                <a16:creationId xmlns:a16="http://schemas.microsoft.com/office/drawing/2014/main" id="{09DDEB25-C3AE-103C-4B6D-0057F494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1445260"/>
            <a:ext cx="6567056" cy="54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F86DD-B004-ED47-F530-A3CD10BB6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60" y="1191666"/>
            <a:ext cx="5183513" cy="234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94A166-D3FF-4294-A82C-8030EEF8C093}"/>
              </a:ext>
            </a:extLst>
          </p:cNvPr>
          <p:cNvSpPr txBox="1"/>
          <p:nvPr/>
        </p:nvSpPr>
        <p:spPr>
          <a:xfrm>
            <a:off x="3048000" y="961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81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-5">
            <a:extLst>
              <a:ext uri="{FF2B5EF4-FFF2-40B4-BE49-F238E27FC236}">
                <a16:creationId xmlns:a16="http://schemas.microsoft.com/office/drawing/2014/main" id="{0FFAC61E-77B4-CA99-2321-7BF64C0BC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6" y="1333499"/>
            <a:ext cx="6691745" cy="52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AB69305-AD6C-B2D7-4A0E-4A61ADD7828F}"/>
              </a:ext>
            </a:extLst>
          </p:cNvPr>
          <p:cNvSpPr/>
          <p:nvPr/>
        </p:nvSpPr>
        <p:spPr>
          <a:xfrm>
            <a:off x="720048" y="3671456"/>
            <a:ext cx="4565461" cy="260465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/>
              <a:t>Ghế mây</a:t>
            </a:r>
            <a:endParaRPr lang="en-US" sz="8000" dirty="0">
              <a:latin typeface=".VnArial Narrow" panose="020B7200000000000000" pitchFamily="34" charset="0"/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52188DB-CA76-44B5-7BFB-A7297ADCDFD9}"/>
              </a:ext>
            </a:extLst>
          </p:cNvPr>
          <p:cNvSpPr/>
          <p:nvPr/>
        </p:nvSpPr>
        <p:spPr>
          <a:xfrm>
            <a:off x="0" y="1108364"/>
            <a:ext cx="5721928" cy="23206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FF00"/>
                </a:solidFill>
              </a:rPr>
              <a:t>Trò chơi</a:t>
            </a:r>
            <a:r>
              <a:rPr lang="vi-VN" sz="28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vi-VN" sz="2800" b="1" dirty="0"/>
              <a:t>Nhìn hình đoán chữ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19B15-7B49-3ED1-EC4D-28CA443354C5}"/>
              </a:ext>
            </a:extLst>
          </p:cNvPr>
          <p:cNvSpPr txBox="1"/>
          <p:nvPr/>
        </p:nvSpPr>
        <p:spPr>
          <a:xfrm>
            <a:off x="3041073" y="72467"/>
            <a:ext cx="6109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AB69305-AD6C-B2D7-4A0E-4A61ADD7828F}"/>
              </a:ext>
            </a:extLst>
          </p:cNvPr>
          <p:cNvSpPr/>
          <p:nvPr/>
        </p:nvSpPr>
        <p:spPr>
          <a:xfrm>
            <a:off x="1059484" y="3995765"/>
            <a:ext cx="4565461" cy="2604654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rPr>
              <a:t>Ba hoa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rial Narrow" panose="020B7200000000000000" pitchFamily="34" charset="0"/>
              <a:cs typeface="+mn-cs"/>
            </a:endParaRPr>
          </a:p>
        </p:txBody>
      </p:sp>
      <p:pic>
        <p:nvPicPr>
          <p:cNvPr id="3" name="Picture 2" descr="3 hoa">
            <a:extLst>
              <a:ext uri="{FF2B5EF4-FFF2-40B4-BE49-F238E27FC236}">
                <a16:creationId xmlns:a16="http://schemas.microsoft.com/office/drawing/2014/main" id="{CA8E11DB-DF89-F7A8-F3CF-590E90FF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1343890"/>
            <a:ext cx="6428510" cy="56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84D1075E-8BF2-E6FC-302F-E2B0A30DCAF1}"/>
              </a:ext>
            </a:extLst>
          </p:cNvPr>
          <p:cNvSpPr/>
          <p:nvPr/>
        </p:nvSpPr>
        <p:spPr>
          <a:xfrm>
            <a:off x="0" y="1320567"/>
            <a:ext cx="5721928" cy="23206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FF00"/>
                </a:solidFill>
              </a:rPr>
              <a:t>Trò chơi</a:t>
            </a:r>
            <a:r>
              <a:rPr lang="vi-VN" sz="28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vi-VN" sz="2800" b="1" dirty="0"/>
              <a:t>Nhìn hình đoán chữ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7C4C9-F466-4B18-E47A-7E7737E79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713" y="0"/>
            <a:ext cx="6108721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1DAF3-B9CA-21B1-862A-F387CB2E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0" y="5375631"/>
            <a:ext cx="6251968" cy="2617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5CE0C8-4806-206C-A09A-62289950E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344" r="97969">
                        <a14:foregroundMark x1="2344" y1="64063" x2="5313" y2="75469"/>
                        <a14:foregroundMark x1="91719" y1="66875" x2="94531" y2="79063"/>
                        <a14:foregroundMark x1="90156" y1="60938" x2="92813" y2="62813"/>
                        <a14:foregroundMark x1="91563" y1="61406" x2="93438" y2="63594"/>
                        <a14:foregroundMark x1="6563" y1="61875" x2="6094" y2="68125"/>
                        <a14:foregroundMark x1="8125" y1="61875" x2="20469" y2="63750"/>
                        <a14:foregroundMark x1="93906" y1="66563" x2="97969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060"/>
          <a:stretch/>
        </p:blipFill>
        <p:spPr>
          <a:xfrm>
            <a:off x="6210802" y="5393803"/>
            <a:ext cx="6251968" cy="2617611"/>
          </a:xfrm>
          <a:prstGeom prst="rect">
            <a:avLst/>
          </a:prstGeom>
        </p:spPr>
      </p:pic>
      <p:sp>
        <p:nvSpPr>
          <p:cNvPr id="16" name="矩形: 圆角 6">
            <a:extLst>
              <a:ext uri="{FF2B5EF4-FFF2-40B4-BE49-F238E27FC236}">
                <a16:creationId xmlns:a16="http://schemas.microsoft.com/office/drawing/2014/main" id="{18E47E76-3BCE-4D04-AB6C-F7475A5F10EF}"/>
              </a:ext>
            </a:extLst>
          </p:cNvPr>
          <p:cNvSpPr/>
          <p:nvPr/>
        </p:nvSpPr>
        <p:spPr>
          <a:xfrm>
            <a:off x="432179" y="521017"/>
            <a:ext cx="11327642" cy="581596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5B6A0-B48C-4A4B-B0B1-2487F0ED1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583" r="90000">
                        <a14:foregroundMark x1="75750" y1="61917" x2="75417" y2="63167"/>
                        <a14:foregroundMark x1="10833" y1="38250" x2="8583" y2="3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1805" flipH="1">
            <a:off x="-269365" y="2528533"/>
            <a:ext cx="2630169" cy="2174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E304C-6878-6E96-16B3-EB129788F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9370" y="4768555"/>
            <a:ext cx="2423035" cy="1938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E8011-C3B6-40A4-50EE-CDB53140C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642" y="4768555"/>
            <a:ext cx="2423035" cy="1938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50095C-5B7B-4AD3-CFC9-98072B41E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1" b="99271" l="10000" r="90000">
                        <a14:foregroundMark x1="20417" y1="10000" x2="26250" y2="16354"/>
                        <a14:foregroundMark x1="27083" y1="3854" x2="29500" y2="5521"/>
                        <a14:foregroundMark x1="36250" y1="4167" x2="37583" y2="5938"/>
                        <a14:foregroundMark x1="42000" y1="3021" x2="42000" y2="4792"/>
                        <a14:foregroundMark x1="47167" y1="3854" x2="48500" y2="4792"/>
                        <a14:foregroundMark x1="41750" y1="17188" x2="45750" y2="20208"/>
                        <a14:foregroundMark x1="35750" y1="17813" x2="35750" y2="19271"/>
                        <a14:foregroundMark x1="47083" y1="89792" x2="48167" y2="9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26519" y="4736073"/>
            <a:ext cx="2423035" cy="1938428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:a16="http://schemas.microsoft.com/office/drawing/2014/main" id="{25D25BC8-3E71-4EE5-B5D6-F37D62014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4868" y="5877311"/>
            <a:ext cx="1508140" cy="1508140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DBA2861-6A0E-4846-AB19-13F2CF6A5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0" y="3467100"/>
            <a:ext cx="316230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67FFF-7E94-4E3C-9509-AC7786784B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5844" y="2567207"/>
            <a:ext cx="7116545" cy="311532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39644-AD90-8DBC-AAF5-F5723C23C422}"/>
              </a:ext>
            </a:extLst>
          </p:cNvPr>
          <p:cNvSpPr/>
          <p:nvPr/>
        </p:nvSpPr>
        <p:spPr>
          <a:xfrm>
            <a:off x="2413394" y="1316182"/>
            <a:ext cx="8061474" cy="12185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7030A0"/>
                </a:solidFill>
              </a:rPr>
              <a:t>Xin chân thành cảm ơn thầy cô và các em ! </a:t>
            </a:r>
            <a:endParaRPr lang="en-US" sz="4400" dirty="0">
              <a:solidFill>
                <a:srgbClr val="7030A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1321" y="1601296"/>
            <a:ext cx="10931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 </a:t>
            </a:r>
            <a:r>
              <a:rPr lang="en-US" sz="3200" b="1" dirty="0" err="1"/>
              <a:t>thấy</a:t>
            </a:r>
            <a:r>
              <a:rPr lang="en-US" sz="3200" b="1" dirty="0"/>
              <a:t> </a:t>
            </a:r>
            <a:r>
              <a:rPr lang="en-US" sz="3200" b="1" dirty="0" err="1"/>
              <a:t>tiếng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mạnh</a:t>
            </a:r>
            <a:r>
              <a:rPr lang="en-US" sz="3200" b="1" dirty="0"/>
              <a:t> </a:t>
            </a:r>
            <a:r>
              <a:rPr lang="en-US" sz="3200" b="1" dirty="0" err="1"/>
              <a:t>bất</a:t>
            </a:r>
            <a:r>
              <a:rPr lang="en-US" sz="3200" b="1" dirty="0"/>
              <a:t> </a:t>
            </a:r>
            <a:r>
              <a:rPr lang="en-US" sz="3200" b="1" dirty="0" err="1"/>
              <a:t>ngờ</a:t>
            </a:r>
            <a:r>
              <a:rPr lang="en-US" sz="3200" b="1" dirty="0"/>
              <a:t>,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phản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1.jpg">
            <a:extLst>
              <a:ext uri="{FF2B5EF4-FFF2-40B4-BE49-F238E27FC236}">
                <a16:creationId xmlns:a16="http://schemas.microsoft.com/office/drawing/2014/main" id="{EBC600BD-A95C-5785-48AE-8DFDBA5B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8" r="9842" b="26637"/>
          <a:stretch>
            <a:fillRect/>
          </a:stretch>
        </p:blipFill>
        <p:spPr>
          <a:xfrm>
            <a:off x="0" y="1601296"/>
            <a:ext cx="957500" cy="918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277" y="3141513"/>
            <a:ext cx="5378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ngờ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mình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81" y="2305100"/>
            <a:ext cx="5454698" cy="44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 descr="图片包含 矢量图形&#10;&#10;描述已自动生成">
            <a:extLst>
              <a:ext uri="{FF2B5EF4-FFF2-40B4-BE49-F238E27FC236}">
                <a16:creationId xmlns:a16="http://schemas.microsoft.com/office/drawing/2014/main" id="{5152F671-DB44-4CA6-9905-C2EC1ECA4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657" y="4426841"/>
            <a:ext cx="4378037" cy="31853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35E979-8CFE-4EDD-09E5-F905B361B1A5}"/>
              </a:ext>
            </a:extLst>
          </p:cNvPr>
          <p:cNvSpPr/>
          <p:nvPr/>
        </p:nvSpPr>
        <p:spPr>
          <a:xfrm>
            <a:off x="2507673" y="166255"/>
            <a:ext cx="7924800" cy="752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BBC454-038D-37B3-AB38-7316014C833D}"/>
              </a:ext>
            </a:extLst>
          </p:cNvPr>
          <p:cNvSpPr/>
          <p:nvPr/>
        </p:nvSpPr>
        <p:spPr>
          <a:xfrm>
            <a:off x="3297382" y="0"/>
            <a:ext cx="7426036" cy="918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rgbClr val="0070C0"/>
              </a:solidFill>
            </a:endParaRPr>
          </a:p>
          <a:p>
            <a:pPr algn="ctr"/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28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năm 2024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B5058-F4FD-9E35-4230-D15F477D6D04}"/>
              </a:ext>
            </a:extLst>
          </p:cNvPr>
          <p:cNvSpPr/>
          <p:nvPr/>
        </p:nvSpPr>
        <p:spPr>
          <a:xfrm>
            <a:off x="4364182" y="918714"/>
            <a:ext cx="5486400" cy="47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5172"/>
            <a:ext cx="6326785" cy="68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855" y="1205345"/>
            <a:ext cx="5835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u="sng" dirty="0">
                <a:solidFill>
                  <a:srgbClr val="7030A0"/>
                </a:solidFill>
              </a:rPr>
              <a:t>Hoạt động 1</a:t>
            </a:r>
            <a:r>
              <a:rPr lang="vi-VN" sz="3200" b="1" dirty="0">
                <a:solidFill>
                  <a:srgbClr val="7030A0"/>
                </a:solidFill>
              </a:rPr>
              <a:t>: Chỉ và nói tên các bộ phận của cơ quan thần kinh trên sơ đồ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D28C049-4359-F2C8-F7F7-7EF745709B07}"/>
              </a:ext>
            </a:extLst>
          </p:cNvPr>
          <p:cNvSpPr/>
          <p:nvPr/>
        </p:nvSpPr>
        <p:spPr>
          <a:xfrm>
            <a:off x="1108364" y="3168759"/>
            <a:ext cx="3685309" cy="1763459"/>
          </a:xfrm>
          <a:prstGeom prst="cloudCallout">
            <a:avLst>
              <a:gd name="adj1" fmla="val -42880"/>
              <a:gd name="adj2" fmla="val 981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/>
              <a:t>Thảo luận nhóm đôi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9E3F2-B02C-B33F-5116-DF6E66C29479}"/>
              </a:ext>
            </a:extLst>
          </p:cNvPr>
          <p:cNvSpPr txBox="1"/>
          <p:nvPr/>
        </p:nvSpPr>
        <p:spPr>
          <a:xfrm>
            <a:off x="207817" y="85138"/>
            <a:ext cx="5613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8" y="1002761"/>
            <a:ext cx="584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phận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sơ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vi-VN" sz="3200" b="1" dirty="0"/>
              <a:t>ở bên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5172"/>
            <a:ext cx="6326785" cy="68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8" y="3549114"/>
            <a:ext cx="5835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Não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tủy</a:t>
            </a:r>
            <a:r>
              <a:rPr lang="en-US" sz="3200" b="1" dirty="0"/>
              <a:t> </a:t>
            </a:r>
            <a:r>
              <a:rPr lang="en-US" sz="3200" b="1" dirty="0" err="1"/>
              <a:t>sống</a:t>
            </a:r>
            <a:r>
              <a:rPr lang="en-US" sz="3200" b="1" dirty="0"/>
              <a:t> </a:t>
            </a:r>
            <a:r>
              <a:rPr lang="en-US" sz="3200" b="1" dirty="0" err="1"/>
              <a:t>nằm</a:t>
            </a:r>
            <a:r>
              <a:rPr lang="en-US" sz="3200" b="1" dirty="0"/>
              <a:t> ở </a:t>
            </a:r>
            <a:r>
              <a:rPr lang="en-US" sz="3200" b="1" dirty="0" err="1"/>
              <a:t>đâu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?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chúng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vi-VN" sz="3200" b="1" dirty="0"/>
              <a:t>bạn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83047" y="5316630"/>
            <a:ext cx="5729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Não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nằm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sọ</a:t>
            </a:r>
            <a:endParaRPr lang="en-US" sz="3200" dirty="0">
              <a:solidFill>
                <a:srgbClr val="FF0000"/>
              </a:solidFill>
            </a:endParaRPr>
          </a:p>
          <a:p>
            <a:pPr lvl="0"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Tủy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nằm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sống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F5838-E5EB-9288-CDF1-FDCD50726583}"/>
              </a:ext>
            </a:extLst>
          </p:cNvPr>
          <p:cNvSpPr txBox="1"/>
          <p:nvPr/>
        </p:nvSpPr>
        <p:spPr>
          <a:xfrm>
            <a:off x="0" y="258371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 quan thần kinh bao gồm: não, tủy sống và các dây thần kinh.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56A91-9FFB-0962-387A-5B0C4F9BC2BF}"/>
              </a:ext>
            </a:extLst>
          </p:cNvPr>
          <p:cNvSpPr txBox="1"/>
          <p:nvPr/>
        </p:nvSpPr>
        <p:spPr>
          <a:xfrm>
            <a:off x="-169718" y="-26465"/>
            <a:ext cx="6435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37D7A1-8187-7011-D44A-A9C2763C2656}"/>
              </a:ext>
            </a:extLst>
          </p:cNvPr>
          <p:cNvSpPr/>
          <p:nvPr/>
        </p:nvSpPr>
        <p:spPr>
          <a:xfrm>
            <a:off x="1154309" y="1451710"/>
            <a:ext cx="9883380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96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696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bộ phận chính của cơ quan thần kinh. </a:t>
            </a:r>
            <a:endParaRPr lang="en-US" sz="2696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4F994A-FFA9-E356-8732-E243D7C3711D}"/>
              </a:ext>
            </a:extLst>
          </p:cNvPr>
          <p:cNvGrpSpPr/>
          <p:nvPr/>
        </p:nvGrpSpPr>
        <p:grpSpPr>
          <a:xfrm>
            <a:off x="1016099" y="2059137"/>
            <a:ext cx="10788837" cy="1327011"/>
            <a:chOff x="1356519" y="2743197"/>
            <a:chExt cx="14403378" cy="1771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B16E5D-3748-706E-1022-E1C14850B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6519" y="2743197"/>
              <a:ext cx="14403378" cy="172760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6F3A1C-B90E-D7ED-D57C-7436F1C8842B}"/>
                </a:ext>
              </a:extLst>
            </p:cNvPr>
            <p:cNvSpPr/>
            <p:nvPr/>
          </p:nvSpPr>
          <p:spPr>
            <a:xfrm>
              <a:off x="2575719" y="3283835"/>
              <a:ext cx="12786886" cy="1230957"/>
            </a:xfrm>
            <a:prstGeom prst="rect">
              <a:avLst/>
            </a:prstGeom>
            <a:solidFill>
              <a:srgbClr val="FEEBBD"/>
            </a:solidFill>
          </p:spPr>
          <p:txBody>
            <a:bodyPr wrap="square">
              <a:spAutoFit/>
            </a:bodyPr>
            <a:lstStyle/>
            <a:p>
              <a:pPr algn="just"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696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 quan thần kinh bao gồm: não, tủy sống và các dây thần kinh.</a:t>
              </a:r>
              <a:endPara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 descr="A picture containing plant&#10;&#10;Description automatically generated">
            <a:extLst>
              <a:ext uri="{FF2B5EF4-FFF2-40B4-BE49-F238E27FC236}">
                <a16:creationId xmlns:a16="http://schemas.microsoft.com/office/drawing/2014/main" id="{03C069A9-8D69-E930-4323-42CCDE94C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58" y="4343236"/>
            <a:ext cx="1940394" cy="2432626"/>
          </a:xfrm>
          <a:prstGeom prst="rect">
            <a:avLst/>
          </a:prstGeom>
        </p:spPr>
      </p:pic>
      <p:pic>
        <p:nvPicPr>
          <p:cNvPr id="10" name="Picture 9" descr="A mannequin wearing a dress&#10;&#10;Description automatically generated with medium confidence">
            <a:extLst>
              <a:ext uri="{FF2B5EF4-FFF2-40B4-BE49-F238E27FC236}">
                <a16:creationId xmlns:a16="http://schemas.microsoft.com/office/drawing/2014/main" id="{2481EC8F-3343-9705-B2CD-BAEB4C607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7" b="98514" l="3182" r="92273">
                        <a14:foregroundMark x1="53636" y1="3185" x2="53636" y2="10616"/>
                        <a14:foregroundMark x1="53636" y1="2760" x2="53636" y2="2760"/>
                        <a14:foregroundMark x1="53636" y1="849" x2="53636" y2="849"/>
                        <a14:foregroundMark x1="11818" y1="49257" x2="3636" y2="58599"/>
                        <a14:foregroundMark x1="88182" y1="46497" x2="92273" y2="57749"/>
                        <a14:foregroundMark x1="79545" y1="26539" x2="82273" y2="33121"/>
                        <a14:foregroundMark x1="71364" y1="92569" x2="69545" y2="9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645" y="4264218"/>
            <a:ext cx="1198386" cy="2565635"/>
          </a:xfrm>
          <a:prstGeom prst="rect">
            <a:avLst/>
          </a:prstGeom>
        </p:spPr>
      </p:pic>
      <p:pic>
        <p:nvPicPr>
          <p:cNvPr id="1026" name="Picture 2" descr="Các bộ phận của não người - Cảnh 3D - Giáo dục và học tập kỹ thuật số Mozaik">
            <a:extLst>
              <a:ext uri="{FF2B5EF4-FFF2-40B4-BE49-F238E27FC236}">
                <a16:creationId xmlns:a16="http://schemas.microsoft.com/office/drawing/2014/main" id="{8C7961FA-6670-2AB8-E6F6-161D275F2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59" b="98485" l="9959" r="89938">
                        <a14:foregroundMark x1="41079" y1="11932" x2="49793" y2="11932"/>
                        <a14:foregroundMark x1="53942" y1="75568" x2="54564" y2="86553"/>
                        <a14:foregroundMark x1="54564" y1="86553" x2="54564" y2="86553"/>
                        <a14:foregroundMark x1="39834" y1="77083" x2="44606" y2="93750"/>
                        <a14:foregroundMark x1="45851" y1="99053" x2="64315" y2="98485"/>
                        <a14:foregroundMark x1="64315" y1="98485" x2="64523" y2="97538"/>
                        <a14:foregroundMark x1="65768" y1="93371" x2="67220" y2="9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2" r="28796"/>
          <a:stretch/>
        </p:blipFill>
        <p:spPr bwMode="auto">
          <a:xfrm>
            <a:off x="1036914" y="4264218"/>
            <a:ext cx="1784852" cy="20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778E327-3F09-3CC1-913D-989548E0A73C}"/>
              </a:ext>
            </a:extLst>
          </p:cNvPr>
          <p:cNvSpPr/>
          <p:nvPr/>
        </p:nvSpPr>
        <p:spPr>
          <a:xfrm>
            <a:off x="1399309" y="3453433"/>
            <a:ext cx="3208478" cy="997776"/>
          </a:xfrm>
          <a:prstGeom prst="wedgeEllipseCallout">
            <a:avLst>
              <a:gd name="adj1" fmla="val -35411"/>
              <a:gd name="adj2" fmla="val 6333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+mj-lt"/>
              </a:rPr>
              <a:t>Não </a:t>
            </a:r>
            <a:r>
              <a:rPr lang="vi-VN" sz="2400" b="1" dirty="0">
                <a:solidFill>
                  <a:srgbClr val="0070C0"/>
                </a:solidFill>
              </a:rPr>
              <a:t>nằm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 trong hộp sọ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453567D-7D6D-157B-D6BA-26A1BE6C87D3}"/>
              </a:ext>
            </a:extLst>
          </p:cNvPr>
          <p:cNvSpPr/>
          <p:nvPr/>
        </p:nvSpPr>
        <p:spPr>
          <a:xfrm>
            <a:off x="5266907" y="3486385"/>
            <a:ext cx="2917532" cy="777833"/>
          </a:xfrm>
          <a:prstGeom prst="wedgeRoundRectCallout">
            <a:avLst>
              <a:gd name="adj1" fmla="val -38879"/>
              <a:gd name="adj2" fmla="val 8921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Tủy sống nằm trong cột sống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888299D-E560-A742-29AF-2D737EF0C457}"/>
              </a:ext>
            </a:extLst>
          </p:cNvPr>
          <p:cNvSpPr/>
          <p:nvPr/>
        </p:nvSpPr>
        <p:spPr>
          <a:xfrm>
            <a:off x="9421090" y="3429001"/>
            <a:ext cx="2258291" cy="914236"/>
          </a:xfrm>
          <a:prstGeom prst="cloudCallout">
            <a:avLst>
              <a:gd name="adj1" fmla="val -42880"/>
              <a:gd name="adj2" fmla="val 981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kinh</a:t>
            </a:r>
            <a:endParaRPr lang="en-US" sz="2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BBD20-86E6-8EFA-2856-35C7EB732C90}"/>
              </a:ext>
            </a:extLst>
          </p:cNvPr>
          <p:cNvSpPr txBox="1"/>
          <p:nvPr/>
        </p:nvSpPr>
        <p:spPr>
          <a:xfrm>
            <a:off x="2675719" y="171456"/>
            <a:ext cx="653755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</a:p>
        </p:txBody>
      </p:sp>
    </p:spTree>
    <p:extLst>
      <p:ext uri="{BB962C8B-B14F-4D97-AF65-F5344CB8AC3E}">
        <p14:creationId xmlns:p14="http://schemas.microsoft.com/office/powerpoint/2010/main" val="3348958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0" y="5653463"/>
            <a:ext cx="1110395" cy="1072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02" y="2859723"/>
            <a:ext cx="6115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3: a.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phận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khiển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1273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0"/>
            <a:ext cx="594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61159-6D23-B5C8-F168-57770FE0213B}"/>
              </a:ext>
            </a:extLst>
          </p:cNvPr>
          <p:cNvSpPr txBox="1"/>
          <p:nvPr/>
        </p:nvSpPr>
        <p:spPr>
          <a:xfrm>
            <a:off x="0" y="1382251"/>
            <a:ext cx="61098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u="sng" dirty="0">
                <a:solidFill>
                  <a:srgbClr val="7030A0"/>
                </a:solidFill>
              </a:rPr>
              <a:t>Hoạt động 2</a:t>
            </a:r>
            <a:r>
              <a:rPr lang="vi-VN" sz="2800" b="1" dirty="0">
                <a:solidFill>
                  <a:srgbClr val="7030A0"/>
                </a:solidFill>
              </a:rPr>
              <a:t>: Quan sát tranh và nêu chức năng của cơ quan thần kinh trên hình vẽ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5C2D07A-62FD-91F6-A64D-62CF5813BD50}"/>
              </a:ext>
            </a:extLst>
          </p:cNvPr>
          <p:cNvSpPr/>
          <p:nvPr/>
        </p:nvSpPr>
        <p:spPr>
          <a:xfrm>
            <a:off x="1595304" y="4918614"/>
            <a:ext cx="4182041" cy="1763459"/>
          </a:xfrm>
          <a:prstGeom prst="cloudCallout">
            <a:avLst>
              <a:gd name="adj1" fmla="val -42880"/>
              <a:gd name="adj2" fmla="val 981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/>
              <a:t>Thảo luận nhóm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56405-30A2-CFFE-16FD-C89D49894542}"/>
              </a:ext>
            </a:extLst>
          </p:cNvPr>
          <p:cNvSpPr txBox="1"/>
          <p:nvPr/>
        </p:nvSpPr>
        <p:spPr>
          <a:xfrm>
            <a:off x="-152400" y="44867"/>
            <a:ext cx="624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2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1273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25" y="-19732"/>
            <a:ext cx="594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996" y="1193102"/>
            <a:ext cx="2821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Bạn gái s</a:t>
            </a:r>
            <a:r>
              <a:rPr lang="en-US" sz="2400" b="1" dirty="0" err="1"/>
              <a:t>uy</a:t>
            </a:r>
            <a:r>
              <a:rPr lang="en-US" sz="2400" b="1" dirty="0"/>
              <a:t> </a:t>
            </a:r>
            <a:r>
              <a:rPr lang="en-US" sz="2400" b="1" dirty="0" err="1"/>
              <a:t>nghĩ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kiểm</a:t>
            </a:r>
            <a:r>
              <a:rPr lang="en-US" sz="2400" b="1" dirty="0"/>
              <a:t> </a:t>
            </a:r>
            <a:r>
              <a:rPr lang="en-US" sz="2400" b="1" dirty="0" err="1"/>
              <a:t>tra</a:t>
            </a:r>
            <a:r>
              <a:rPr lang="en-US" sz="2400" b="1" dirty="0"/>
              <a:t> </a:t>
            </a:r>
            <a:r>
              <a:rPr lang="en-US" sz="2400" b="1" dirty="0" err="1"/>
              <a:t>thật</a:t>
            </a:r>
            <a:r>
              <a:rPr lang="en-US" sz="2400" b="1" dirty="0"/>
              <a:t> </a:t>
            </a:r>
            <a:r>
              <a:rPr lang="en-US" sz="2400" b="1" dirty="0" err="1"/>
              <a:t>cẩn</a:t>
            </a:r>
            <a:r>
              <a:rPr lang="en-US" sz="2400" b="1" dirty="0"/>
              <a:t> </a:t>
            </a:r>
            <a:r>
              <a:rPr lang="en-US" sz="2400" b="1" dirty="0" err="1"/>
              <a:t>thận</a:t>
            </a:r>
            <a:r>
              <a:rPr lang="en-US" sz="2400" b="1" dirty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39482" y="608329"/>
            <a:ext cx="3084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Bạn trai c</a:t>
            </a:r>
            <a:r>
              <a:rPr lang="en-US" sz="2400" b="1" dirty="0" err="1"/>
              <a:t>ảm</a:t>
            </a:r>
            <a:r>
              <a:rPr lang="en-US" sz="2400" b="1" dirty="0"/>
              <a:t> </a:t>
            </a:r>
            <a:r>
              <a:rPr lang="en-US" sz="2400" b="1" dirty="0" err="1"/>
              <a:t>ơn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mượn</a:t>
            </a:r>
            <a:r>
              <a:rPr lang="en-US" sz="2400" b="1" dirty="0"/>
              <a:t> </a:t>
            </a:r>
            <a:r>
              <a:rPr lang="en-US" sz="2400" b="1" dirty="0" err="1"/>
              <a:t>sách</a:t>
            </a:r>
            <a:endParaRPr lang="vi-VN" sz="2400" b="1" dirty="0"/>
          </a:p>
          <a:p>
            <a:r>
              <a:rPr lang="vi-VN" sz="2400" b="1" dirty="0">
                <a:solidFill>
                  <a:srgbClr val="0070C0"/>
                </a:solidFill>
              </a:rPr>
              <a:t>Não điều khiển cách ứng xử của bạn trai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481" y="4772344"/>
            <a:ext cx="2874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/>
              <a:t>Bạn gái r</a:t>
            </a:r>
            <a:r>
              <a:rPr lang="en-US" sz="2400" b="1" dirty="0" err="1"/>
              <a:t>ất</a:t>
            </a:r>
            <a:r>
              <a:rPr lang="en-US" sz="2400" b="1" dirty="0"/>
              <a:t> </a:t>
            </a:r>
            <a:r>
              <a:rPr lang="en-US" sz="2400" b="1" dirty="0" err="1"/>
              <a:t>vui</a:t>
            </a:r>
            <a:r>
              <a:rPr lang="en-US" sz="2400" b="1" dirty="0"/>
              <a:t> </a:t>
            </a:r>
            <a:r>
              <a:rPr lang="en-US" sz="2400" b="1" dirty="0" err="1"/>
              <a:t>vì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r>
              <a:rPr lang="en-US" sz="2400" b="1" dirty="0"/>
              <a:t>.</a:t>
            </a:r>
            <a:endParaRPr lang="vi-VN" sz="2400" b="1" dirty="0"/>
          </a:p>
          <a:p>
            <a:pPr algn="just"/>
            <a:r>
              <a:rPr lang="vi-VN" sz="2400" b="1" dirty="0">
                <a:solidFill>
                  <a:srgbClr val="0070C0"/>
                </a:solidFill>
              </a:rPr>
              <a:t>Não điều khiển cảm xúc của bạn ấy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139482" y="4479959"/>
            <a:ext cx="29076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/>
              <a:t>Khi nghe hiệu lệnh của thầy, các bạn chạy</a:t>
            </a:r>
          </a:p>
          <a:p>
            <a:r>
              <a:rPr lang="vi-VN" sz="2400" b="1" dirty="0">
                <a:solidFill>
                  <a:srgbClr val="0070C0"/>
                </a:solidFill>
              </a:rPr>
              <a:t>Não điều khiển hoạt động của các bạn ấy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14495" y="2348904"/>
            <a:ext cx="2713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</a:rPr>
              <a:t>Não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vi-VN" sz="2400" b="1" dirty="0">
                <a:solidFill>
                  <a:srgbClr val="0070C0"/>
                </a:solidFill>
              </a:rPr>
              <a:t>có chức năng điều khiển mọi suy nghĩ của bạn ấy.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DFE81-044E-D0BD-C2F4-4A7AFC07885A}"/>
              </a:ext>
            </a:extLst>
          </p:cNvPr>
          <p:cNvSpPr txBox="1"/>
          <p:nvPr/>
        </p:nvSpPr>
        <p:spPr>
          <a:xfrm>
            <a:off x="0" y="37300"/>
            <a:ext cx="32221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1273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25" y="-19732"/>
            <a:ext cx="594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39482" y="608329"/>
            <a:ext cx="3084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cs typeface="+mn-cs"/>
              </a:rPr>
              <a:t>Não điều khiển cách ứng xử của bạn trai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481" y="4772344"/>
            <a:ext cx="287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cs typeface="+mn-cs"/>
              </a:rPr>
              <a:t>Não điều khiển cảm xúc của cơ thể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9号-创粗黑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2073" y="5003176"/>
            <a:ext cx="2907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cs typeface="+mn-cs"/>
              </a:rPr>
              <a:t>Não điều khiển hoạt động của cơ thể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9号-创粗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481" y="1096816"/>
            <a:ext cx="2713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cs typeface="+mn-cs"/>
              </a:rPr>
              <a:t>Não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59号-创粗黑"/>
                <a:cs typeface="+mn-cs"/>
              </a:rPr>
              <a:t>có chức năng điều khiển mọi suy nghĩ của cơ thể.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35116" y="3182760"/>
            <a:ext cx="13475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9611" y="3182760"/>
            <a:ext cx="13475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57148" y="2378042"/>
            <a:ext cx="4022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b. </a:t>
            </a:r>
            <a:r>
              <a:rPr lang="vi-VN" sz="2400" b="1" dirty="0">
                <a:solidFill>
                  <a:srgbClr val="FF0000"/>
                </a:solidFill>
                <a:latin typeface="字魂59号-创粗黑"/>
              </a:rPr>
              <a:t>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chức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điều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khiển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mọi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xử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cơ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5C0E5-11B1-FE3B-9F62-2EE51C3CF245}"/>
              </a:ext>
            </a:extLst>
          </p:cNvPr>
          <p:cNvSpPr txBox="1"/>
          <p:nvPr/>
        </p:nvSpPr>
        <p:spPr>
          <a:xfrm>
            <a:off x="-14647" y="2762763"/>
            <a:ext cx="32367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b. Theo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não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chức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字魂59号-创粗黑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1E2573-4783-FA98-949E-80BCE7805653}"/>
              </a:ext>
            </a:extLst>
          </p:cNvPr>
          <p:cNvSpPr txBox="1"/>
          <p:nvPr/>
        </p:nvSpPr>
        <p:spPr>
          <a:xfrm>
            <a:off x="1" y="100497"/>
            <a:ext cx="3236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</a:t>
            </a:r>
          </a:p>
          <a:p>
            <a:pPr algn="ctr"/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3" b="52409"/>
          <a:stretch/>
        </p:blipFill>
        <p:spPr bwMode="auto">
          <a:xfrm>
            <a:off x="138155" y="969820"/>
            <a:ext cx="400396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7DF908-1608-07BF-65CA-FEA390609779}"/>
              </a:ext>
            </a:extLst>
          </p:cNvPr>
          <p:cNvSpPr/>
          <p:nvPr/>
        </p:nvSpPr>
        <p:spPr>
          <a:xfrm>
            <a:off x="0" y="2951018"/>
            <a:ext cx="12095018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Não điều khiển mọi suy nghĩ, cảm xúc, cách ứng xử và hoạt động của cơ thể.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E947A-EF1A-3AF2-01F8-DA4D7E1C8895}"/>
              </a:ext>
            </a:extLst>
          </p:cNvPr>
          <p:cNvSpPr/>
          <p:nvPr/>
        </p:nvSpPr>
        <p:spPr>
          <a:xfrm>
            <a:off x="0" y="4475018"/>
            <a:ext cx="12095018" cy="21474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Não tiếp nhận các thông tin qua các dây thần kinh từ các giác quan như: da, tai, mũi, mắt... gửi thông tin và chỉ dẫn cho các bộ phận của cơ thể hoạt động.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CF93F-D010-36A2-C9F1-A717C1E9BF7D}"/>
              </a:ext>
            </a:extLst>
          </p:cNvPr>
          <p:cNvSpPr txBox="1"/>
          <p:nvPr/>
        </p:nvSpPr>
        <p:spPr>
          <a:xfrm>
            <a:off x="3008086" y="0"/>
            <a:ext cx="6422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27 tháng 2 năm 2024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hội: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thần kinh (Tiết 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1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804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.VnArial Narrow</vt:lpstr>
      <vt:lpstr>.VnAristote</vt:lpstr>
      <vt:lpstr>Arial</vt:lpstr>
      <vt:lpstr>Calibri</vt:lpstr>
      <vt:lpstr>Calibri Light</vt:lpstr>
      <vt:lpstr>Times New Roman</vt:lpstr>
      <vt:lpstr>Trebuchet MS</vt:lpstr>
      <vt:lpstr>Wingdings 3</vt:lpstr>
      <vt:lpstr>字魂59号-创粗黑</vt:lpstr>
      <vt:lpstr>第一PPT，www.1ppt.com</vt:lpstr>
      <vt:lpstr>Facet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</cp:lastModifiedBy>
  <cp:revision>160</cp:revision>
  <dcterms:created xsi:type="dcterms:W3CDTF">2022-11-13T08:22:48Z</dcterms:created>
  <dcterms:modified xsi:type="dcterms:W3CDTF">2024-03-10T09:35:39Z</dcterms:modified>
</cp:coreProperties>
</file>