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27" r:id="rId2"/>
    <p:sldId id="407" r:id="rId3"/>
    <p:sldId id="427" r:id="rId4"/>
    <p:sldId id="448" r:id="rId5"/>
    <p:sldId id="449" r:id="rId6"/>
    <p:sldId id="447" r:id="rId7"/>
    <p:sldId id="428" r:id="rId8"/>
    <p:sldId id="426" r:id="rId9"/>
    <p:sldId id="441" r:id="rId10"/>
    <p:sldId id="442" r:id="rId11"/>
    <p:sldId id="438" r:id="rId12"/>
    <p:sldId id="433" r:id="rId13"/>
    <p:sldId id="443" r:id="rId14"/>
    <p:sldId id="444" r:id="rId15"/>
    <p:sldId id="445" r:id="rId16"/>
    <p:sldId id="446" r:id="rId17"/>
    <p:sldId id="440" r:id="rId18"/>
  </p:sldIdLst>
  <p:sldSz cx="16276638" cy="9144000"/>
  <p:notesSz cx="6858000" cy="9144000"/>
  <p:custDataLst>
    <p:tags r:id="rId2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CC"/>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62" d="100"/>
          <a:sy n="62" d="100"/>
        </p:scale>
        <p:origin x="610" y="6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Text Box 14"/>
          <p:cNvSpPr txBox="1">
            <a:spLocks noChangeArrowheads="1"/>
          </p:cNvSpPr>
          <p:nvPr/>
        </p:nvSpPr>
        <p:spPr bwMode="auto">
          <a:xfrm>
            <a:off x="2557757" y="2866297"/>
            <a:ext cx="109286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13: MÈO ĐI CÂU CÁ (T</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iết </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6699596" y="533400"/>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Tìm</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hiểu</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1362787" y="1563521"/>
            <a:ext cx="13557331" cy="646331"/>
          </a:xfrm>
          <a:prstGeom prst="rect">
            <a:avLst/>
          </a:prstGeom>
        </p:spPr>
        <p:txBody>
          <a:bodyPr wrap="square">
            <a:spAutoFit/>
          </a:bodyPr>
          <a:lstStyle/>
          <a:p>
            <a:r>
              <a:rPr lang="en-US" sz="3600" b="1" dirty="0" err="1">
                <a:solidFill>
                  <a:srgbClr val="FF0000"/>
                </a:solidFill>
                <a:latin typeface="Times New Roman" panose="02020603050405020304"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5: </a:t>
            </a:r>
            <a:r>
              <a:rPr lang="en-US" sz="3600" b="1" dirty="0" err="1">
                <a:solidFill>
                  <a:srgbClr val="FF0000"/>
                </a:solidFill>
                <a:latin typeface="Times New Roman" panose="02020603050405020304" pitchFamily="18" charset="0"/>
                <a:cs typeface="Times New Roman" panose="02020603050405020304" pitchFamily="18" charset="0"/>
              </a:rPr>
              <a:t>Chọn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khuyên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Mèo</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đi</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câu</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muốn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gửi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gắm</a:t>
            </a:r>
            <a:r>
              <a:rPr lang="en-US" sz="3600" b="1" dirty="0">
                <a:solidFill>
                  <a:srgbClr val="FF000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rotWithShape="1">
          <a:blip r:embed="rId2"/>
          <a:srcRect l="8333" t="32963" r="8333" b="9259"/>
          <a:stretch/>
        </p:blipFill>
        <p:spPr>
          <a:xfrm>
            <a:off x="3036708" y="2819400"/>
            <a:ext cx="10116805" cy="3945554"/>
          </a:xfrm>
          <a:prstGeom prst="rect">
            <a:avLst/>
          </a:prstGeom>
        </p:spPr>
      </p:pic>
    </p:spTree>
    <p:extLst>
      <p:ext uri="{BB962C8B-B14F-4D97-AF65-F5344CB8AC3E}">
        <p14:creationId xmlns:p14="http://schemas.microsoft.com/office/powerpoint/2010/main" val="25335771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8919" y="2489152"/>
            <a:ext cx="13411200" cy="4524315"/>
          </a:xfrm>
          <a:prstGeom prst="rect">
            <a:avLst/>
          </a:prstGeom>
          <a:solidFill>
            <a:schemeClr val="accent5"/>
          </a:solidFill>
        </p:spPr>
        <p:txBody>
          <a:bodyPr wrap="square">
            <a:spAutoFit/>
          </a:bodyPr>
          <a:lstStyle/>
          <a:p>
            <a:pPr algn="just"/>
            <a:r>
              <a:rPr lang="nl-NL" sz="4400" b="1" i="1" dirty="0">
                <a:solidFill>
                  <a:srgbClr val="FF0000"/>
                </a:solidFill>
                <a:latin typeface="Times New Roman" panose="02020603050405020304" pitchFamily="18" charset="0"/>
                <a:cs typeface="Times New Roman" panose="02020603050405020304" pitchFamily="18" charset="0"/>
              </a:rPr>
              <a:t>	</a:t>
            </a:r>
            <a:r>
              <a:rPr lang="nl-NL" sz="4800" dirty="0">
                <a:latin typeface="Times New Roman" panose="02020603050405020304" pitchFamily="18" charset="0"/>
                <a:cs typeface="Times New Roman" panose="02020603050405020304" pitchFamily="18" charset="0"/>
              </a:rPr>
              <a:t>Trong hoạt động tập thể, chúng ta phải tích cực tham gia, không được dựa dẫm vào người khác. Chỉ như thế, công việc mới có kết quả tốt đẹp. Qua câu chuyện chúng ta hết sức lưu ý: không tự ý đi câu cá ở sông hồ. Ngồi câu cá ở sông hồ luôn tiềm ẩn nguy hiểm, dễ xảy ra hiện tượng đuối nước.</a:t>
            </a:r>
            <a:endParaRPr lang="en-US" sz="4400" dirty="0">
              <a:latin typeface="Times New Roman" panose="02020603050405020304" pitchFamily="18" charset="0"/>
              <a:cs typeface="Times New Roman" panose="02020603050405020304" pitchFamily="18" charset="0"/>
            </a:endParaRPr>
          </a:p>
        </p:txBody>
      </p:sp>
      <p:sp>
        <p:nvSpPr>
          <p:cNvPr id="44" name="Text Box 2"/>
          <p:cNvSpPr txBox="1">
            <a:spLocks noChangeArrowheads="1"/>
          </p:cNvSpPr>
          <p:nvPr/>
        </p:nvSpPr>
        <p:spPr bwMode="auto">
          <a:xfrm>
            <a:off x="6042815" y="1052985"/>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rgbClr val="FF0000"/>
                </a:solidFill>
                <a:latin typeface="Times New Roman" pitchFamily="18" charset="0"/>
                <a:cs typeface="Times New Roman" pitchFamily="18" charset="0"/>
              </a:rPr>
              <a:t>NỘI DUNG</a:t>
            </a:r>
          </a:p>
        </p:txBody>
      </p:sp>
    </p:spTree>
    <p:extLst>
      <p:ext uri="{BB962C8B-B14F-4D97-AF65-F5344CB8AC3E}">
        <p14:creationId xmlns:p14="http://schemas.microsoft.com/office/powerpoint/2010/main" val="2510160290"/>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45170" y="1115631"/>
            <a:ext cx="10374549" cy="646331"/>
            <a:chOff x="1508918" y="1888664"/>
            <a:chExt cx="9442006" cy="1083059"/>
          </a:xfrm>
        </p:grpSpPr>
        <p:sp>
          <p:nvSpPr>
            <p:cNvPr id="10" name="Rectangle 9"/>
            <p:cNvSpPr/>
            <p:nvPr/>
          </p:nvSpPr>
          <p:spPr>
            <a:xfrm>
              <a:off x="1508918" y="1888664"/>
              <a:ext cx="9442006"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CÙNG VUI LÀM VIỆC</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345169" y="2057400"/>
            <a:ext cx="13208405" cy="1200329"/>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Bài</a:t>
            </a:r>
            <a:r>
              <a:rPr lang="en-US" sz="3600" b="1" dirty="0">
                <a:solidFill>
                  <a:srgbClr val="0000CC"/>
                </a:solidFill>
                <a:latin typeface="Times New Roman" pitchFamily="18" charset="0"/>
                <a:cs typeface="Times New Roman" pitchFamily="18" charset="0"/>
              </a:rPr>
              <a:t> 1. </a:t>
            </a:r>
            <a:r>
              <a:rPr lang="nl-NL" sz="3600" b="1" dirty="0">
                <a:solidFill>
                  <a:srgbClr val="0000CC"/>
                </a:solidFill>
                <a:latin typeface="Times New Roman" panose="02020603050405020304" pitchFamily="18" charset="0"/>
                <a:cs typeface="Times New Roman" panose="02020603050405020304" pitchFamily="18" charset="0"/>
              </a:rPr>
              <a:t>Nói về các hoạt động của các bạn trong tranh. Em đoán xem các bạn cảm thấy thế nào khi làm việc cùng nhau</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16250" t="25555" r="18333" b="32222"/>
          <a:stretch/>
        </p:blipFill>
        <p:spPr>
          <a:xfrm>
            <a:off x="2042319" y="3657600"/>
            <a:ext cx="12801600" cy="4647714"/>
          </a:xfrm>
          <a:prstGeom prst="rect">
            <a:avLst/>
          </a:prstGeom>
        </p:spPr>
      </p:pic>
    </p:spTree>
    <p:extLst>
      <p:ext uri="{BB962C8B-B14F-4D97-AF65-F5344CB8AC3E}">
        <p14:creationId xmlns:p14="http://schemas.microsoft.com/office/powerpoint/2010/main" val="3332805865"/>
      </p:ext>
    </p:extLst>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30714" y="1079989"/>
            <a:ext cx="10693805"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CÙNG VUI LÀM VIỆC</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256895" y="3317158"/>
            <a:ext cx="8179206" cy="1754326"/>
          </a:xfrm>
          <a:prstGeom prst="rect">
            <a:avLst/>
          </a:prstGeom>
        </p:spPr>
        <p:txBody>
          <a:bodyPr wrap="square">
            <a:spAutoFit/>
          </a:bodyPr>
          <a:lstStyle/>
          <a:p>
            <a:pPr indent="808038" algn="just"/>
            <a:r>
              <a:rPr lang="en-US" sz="3600" b="1" dirty="0" err="1">
                <a:solidFill>
                  <a:srgbClr val="0000CC"/>
                </a:solidFill>
                <a:latin typeface="Times New Roman" pitchFamily="18" charset="0"/>
                <a:cs typeface="Times New Roman" pitchFamily="18" charset="0"/>
              </a:rPr>
              <a:t>Các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bạn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đang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thảo</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luận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nhóm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trong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giờ</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học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Cùng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nhau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trao</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đổi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nội</a:t>
            </a:r>
            <a:r>
              <a:rPr lang="en-US" sz="3600" b="1" dirty="0">
                <a:solidFill>
                  <a:srgbClr val="0000CC"/>
                </a:solidFill>
                <a:latin typeface="Times New Roman" pitchFamily="18" charset="0"/>
                <a:cs typeface="Times New Roman" pitchFamily="18" charset="0"/>
              </a:rPr>
              <a:t> dung </a:t>
            </a:r>
            <a:r>
              <a:rPr lang="en-US" sz="3600" b="1" dirty="0" err="1">
                <a:solidFill>
                  <a:srgbClr val="0000CC"/>
                </a:solidFill>
                <a:latin typeface="Times New Roman" pitchFamily="18" charset="0"/>
                <a:cs typeface="Times New Roman" pitchFamily="18" charset="0"/>
              </a:rPr>
              <a:t>của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bài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học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rất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tích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cực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sôi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nổi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và</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vui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vẻ</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16250" t="25555" r="60847" b="32222"/>
          <a:stretch/>
        </p:blipFill>
        <p:spPr>
          <a:xfrm>
            <a:off x="9436101" y="2362200"/>
            <a:ext cx="5899091" cy="6117201"/>
          </a:xfrm>
          <a:prstGeom prst="rect">
            <a:avLst/>
          </a:prstGeom>
        </p:spPr>
      </p:pic>
    </p:spTree>
    <p:extLst>
      <p:ext uri="{BB962C8B-B14F-4D97-AF65-F5344CB8AC3E}">
        <p14:creationId xmlns:p14="http://schemas.microsoft.com/office/powerpoint/2010/main" val="36291016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78314" y="999475"/>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CÙNG VUI LÀM VIỆC</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585119" y="3141573"/>
            <a:ext cx="8142659" cy="2862322"/>
          </a:xfrm>
          <a:prstGeom prst="rect">
            <a:avLst/>
          </a:prstGeom>
        </p:spPr>
        <p:txBody>
          <a:bodyPr wrap="square">
            <a:spAutoFit/>
          </a:bodyPr>
          <a:lstStyle/>
          <a:p>
            <a:pPr algn="just"/>
            <a:r>
              <a:rPr lang="en-US" sz="3600" b="1">
                <a:solidFill>
                  <a:srgbClr val="0000CC"/>
                </a:solidFill>
                <a:latin typeface="Times New Roman" pitchFamily="18" charset="0"/>
                <a:cs typeface="Times New Roman" pitchFamily="18" charset="0"/>
              </a:rPr>
              <a:t>     Hai bạn đang cùng nhau vẽ tranh phong cảnh. Khi vẽ tranh cùng nhau, chúng ta sẽ hỗ trợ lẫn nhau, góp ý cho nhau về bố cục,màu sắc,… làm cho bức tranh sinh động và đẹp hơn.</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39153" t="25555" r="39590" b="32222"/>
          <a:stretch/>
        </p:blipFill>
        <p:spPr>
          <a:xfrm>
            <a:off x="10271919" y="1981200"/>
            <a:ext cx="5150400" cy="5754504"/>
          </a:xfrm>
          <a:prstGeom prst="rect">
            <a:avLst/>
          </a:prstGeom>
        </p:spPr>
      </p:pic>
    </p:spTree>
    <p:extLst>
      <p:ext uri="{BB962C8B-B14F-4D97-AF65-F5344CB8AC3E}">
        <p14:creationId xmlns:p14="http://schemas.microsoft.com/office/powerpoint/2010/main" val="9703068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78314" y="761089"/>
            <a:ext cx="11608205"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CÙNG VUI LÀM VIỆC</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178314" y="3031536"/>
            <a:ext cx="8865006" cy="2862322"/>
          </a:xfrm>
          <a:prstGeom prst="rect">
            <a:avLst/>
          </a:prstGeom>
        </p:spPr>
        <p:txBody>
          <a:bodyPr wrap="square">
            <a:spAutoFit/>
          </a:bodyPr>
          <a:lstStyle/>
          <a:p>
            <a:pPr algn="just"/>
            <a:r>
              <a:rPr lang="en-US" sz="3600" b="1" dirty="0">
                <a:solidFill>
                  <a:srgbClr val="0000CC"/>
                </a:solidFill>
                <a:latin typeface="Times New Roman" pitchFamily="18" charset="0"/>
                <a:cs typeface="Times New Roman" pitchFamily="18" charset="0"/>
              </a:rPr>
              <a:t>Hai </a:t>
            </a:r>
            <a:r>
              <a:rPr lang="en-US" sz="3600" b="1" dirty="0" err="1">
                <a:solidFill>
                  <a:srgbClr val="0000CC"/>
                </a:solidFill>
                <a:latin typeface="Times New Roman" pitchFamily="18" charset="0"/>
                <a:cs typeface="Times New Roman" pitchFamily="18" charset="0"/>
              </a:rPr>
              <a:t>bạn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đang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cùng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nhau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quét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dọn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vệ</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sinh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trong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trường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Làm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việc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sẽ</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giúp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công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việc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nhanh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chóng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hoàn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thành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sạch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sẽ</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Các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bạn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thêm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hiểu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nhau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và</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yêu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quý</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nhau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hơn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vui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vẻ</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hơn</a:t>
            </a:r>
            <a:r>
              <a:rPr lang="en-US" sz="3600" b="1" dirty="0">
                <a:solidFill>
                  <a:srgbClr val="0000CC"/>
                </a:solidFill>
                <a:latin typeface="Times New Roman" panose="02020603050405020304" pitchFamily="18" charset="0"/>
                <a:cs typeface="Times New Roman" panose="02020603050405020304" pitchFamily="18" charset="0"/>
              </a:rPr>
              <a:t>.</a:t>
            </a: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60402" t="25555" r="18333" b="32222"/>
          <a:stretch/>
        </p:blipFill>
        <p:spPr>
          <a:xfrm>
            <a:off x="10271919" y="1524761"/>
            <a:ext cx="5456863" cy="6094477"/>
          </a:xfrm>
          <a:prstGeom prst="rect">
            <a:avLst/>
          </a:prstGeom>
        </p:spPr>
      </p:pic>
    </p:spTree>
    <p:extLst>
      <p:ext uri="{BB962C8B-B14F-4D97-AF65-F5344CB8AC3E}">
        <p14:creationId xmlns:p14="http://schemas.microsoft.com/office/powerpoint/2010/main" val="26584435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83114" y="992326"/>
            <a:ext cx="11227205"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CÙNG VUI LÀM VIỆC</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051719" y="6512511"/>
            <a:ext cx="14580614" cy="1754326"/>
          </a:xfrm>
          <a:prstGeom prst="rect">
            <a:avLst/>
          </a:prstGeom>
        </p:spPr>
        <p:txBody>
          <a:bodyPr wrap="square">
            <a:spAutoFit/>
          </a:bodyPr>
          <a:lstStyle/>
          <a:p>
            <a:pPr algn="just"/>
            <a:r>
              <a:rPr lang="en-US" sz="3600" b="1" dirty="0">
                <a:solidFill>
                  <a:srgbClr val="FF0066"/>
                </a:solidFill>
                <a:latin typeface="Times New Roman" pitchFamily="18" charset="0"/>
                <a:cs typeface="Times New Roman" pitchFamily="18" charset="0"/>
              </a:rPr>
              <a:t>       Khi </a:t>
            </a:r>
            <a:r>
              <a:rPr lang="en-US" sz="3600" b="1" dirty="0" err="1">
                <a:solidFill>
                  <a:srgbClr val="FF0066"/>
                </a:solidFill>
                <a:latin typeface="Times New Roman" pitchFamily="18" charset="0"/>
                <a:cs typeface="Times New Roman" pitchFamily="18" charset="0"/>
              </a:rPr>
              <a:t>làm</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việc</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cùng</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nhau</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sẽ</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giúp</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chúng</a:t>
            </a:r>
            <a:r>
              <a:rPr lang="en-US" sz="3600" b="1" dirty="0">
                <a:solidFill>
                  <a:srgbClr val="FF0066"/>
                </a:solidFill>
                <a:latin typeface="Times New Roman" pitchFamily="18" charset="0"/>
                <a:cs typeface="Times New Roman" pitchFamily="18" charset="0"/>
              </a:rPr>
              <a:t> ta </a:t>
            </a:r>
            <a:r>
              <a:rPr lang="en-US" sz="3600" b="1" dirty="0" err="1">
                <a:solidFill>
                  <a:srgbClr val="FF0066"/>
                </a:solidFill>
                <a:latin typeface="Times New Roman" pitchFamily="18" charset="0"/>
                <a:cs typeface="Times New Roman" pitchFamily="18" charset="0"/>
              </a:rPr>
              <a:t>nhanh</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chóng</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hoàn</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thành</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công</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việc</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Tạo</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cho</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chúng</a:t>
            </a:r>
            <a:r>
              <a:rPr lang="en-US" sz="3600" b="1" dirty="0">
                <a:solidFill>
                  <a:srgbClr val="FF0066"/>
                </a:solidFill>
                <a:latin typeface="Times New Roman" pitchFamily="18" charset="0"/>
                <a:cs typeface="Times New Roman" pitchFamily="18" charset="0"/>
              </a:rPr>
              <a:t> ta </a:t>
            </a:r>
            <a:r>
              <a:rPr lang="en-US" sz="3600" b="1" dirty="0" err="1">
                <a:solidFill>
                  <a:srgbClr val="FF0066"/>
                </a:solidFill>
                <a:latin typeface="Times New Roman" pitchFamily="18" charset="0"/>
                <a:cs typeface="Times New Roman" pitchFamily="18" charset="0"/>
              </a:rPr>
              <a:t>tìm</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cảm</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quy</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quý</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bạn</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bè</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biết</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tôn</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trọng</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nhau</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và</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giúp</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đỡ</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nhau</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trong</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học</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tập</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cũng</a:t>
            </a:r>
            <a:r>
              <a:rPr lang="en-US" sz="3600" b="1" dirty="0">
                <a:solidFill>
                  <a:srgbClr val="FF0066"/>
                </a:solidFill>
                <a:latin typeface="Times New Roman" pitchFamily="18" charset="0"/>
                <a:cs typeface="Times New Roman" pitchFamily="18" charset="0"/>
              </a:rPr>
              <a:t> </a:t>
            </a:r>
            <a:r>
              <a:rPr lang="en-US" sz="3600" b="1" dirty="0" err="1">
                <a:solidFill>
                  <a:srgbClr val="FF0066"/>
                </a:solidFill>
                <a:latin typeface="Times New Roman" pitchFamily="18" charset="0"/>
                <a:cs typeface="Times New Roman" pitchFamily="18" charset="0"/>
              </a:rPr>
              <a:t>như</a:t>
            </a:r>
            <a:r>
              <a:rPr lang="en-US" sz="3600" b="1" dirty="0">
                <a:solidFill>
                  <a:srgbClr val="FF0066"/>
                </a:solidFill>
                <a:latin typeface="Times New Roman" pitchFamily="18" charset="0"/>
                <a:cs typeface="Times New Roman" pitchFamily="18" charset="0"/>
              </a:rPr>
              <a:t> sin </a:t>
            </a:r>
            <a:r>
              <a:rPr lang="en-US" sz="3600" b="1" dirty="0" err="1">
                <a:solidFill>
                  <a:srgbClr val="FF0066"/>
                </a:solidFill>
                <a:latin typeface="Times New Roman" pitchFamily="18" charset="0"/>
                <a:cs typeface="Times New Roman" pitchFamily="18" charset="0"/>
              </a:rPr>
              <a:t>hoạt</a:t>
            </a:r>
            <a:r>
              <a:rPr lang="en-US" sz="3600" b="1" dirty="0">
                <a:solidFill>
                  <a:srgbClr val="FF0066"/>
                </a:solidFill>
                <a:latin typeface="Times New Roman" panose="02020603050405020304" pitchFamily="18" charset="0"/>
                <a:cs typeface="Times New Roman" panose="02020603050405020304" pitchFamily="18" charset="0"/>
              </a:rPr>
              <a:t>.</a:t>
            </a: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16250" t="25555" r="18333" b="32222"/>
          <a:stretch/>
        </p:blipFill>
        <p:spPr>
          <a:xfrm>
            <a:off x="2597008" y="2180771"/>
            <a:ext cx="11082621" cy="4023626"/>
          </a:xfrm>
          <a:prstGeom prst="rect">
            <a:avLst/>
          </a:prstGeom>
        </p:spPr>
      </p:pic>
    </p:spTree>
    <p:extLst>
      <p:ext uri="{BB962C8B-B14F-4D97-AF65-F5344CB8AC3E}">
        <p14:creationId xmlns:p14="http://schemas.microsoft.com/office/powerpoint/2010/main" val="4161148210"/>
      </p:ext>
    </p:extLst>
  </p:cSld>
  <p:clrMapOvr>
    <a:masterClrMapping/>
  </p:clrMapOvr>
  <p:transition spd="slow">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51719" y="685800"/>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CÙNG VUI LÀM VIỆC</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7911" t="32422"/>
          <a:stretch/>
        </p:blipFill>
        <p:spPr>
          <a:xfrm>
            <a:off x="13145335" y="3199155"/>
            <a:ext cx="3001376" cy="3735045"/>
          </a:xfrm>
          <a:prstGeom prst="rect">
            <a:avLst/>
          </a:prstGeom>
        </p:spPr>
      </p:pic>
      <p:sp>
        <p:nvSpPr>
          <p:cNvPr id="7" name="Cloud Callout 6"/>
          <p:cNvSpPr/>
          <p:nvPr/>
        </p:nvSpPr>
        <p:spPr>
          <a:xfrm>
            <a:off x="3490119" y="2201656"/>
            <a:ext cx="8060241" cy="3201645"/>
          </a:xfrm>
          <a:prstGeom prst="cloudCallout">
            <a:avLst>
              <a:gd name="adj1" fmla="val 67276"/>
              <a:gd name="adj2" fmla="val 653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a:solidFill>
                  <a:srgbClr val="0000CC"/>
                </a:solidFill>
                <a:latin typeface="Times New Roman" panose="02020603050405020304" pitchFamily="18" charset="0"/>
                <a:cs typeface="Times New Roman" panose="02020603050405020304" pitchFamily="18" charset="0"/>
              </a:rPr>
              <a:t>Để làm việc nhóm hiệu quả, cần lưu ý những gì?</a:t>
            </a:r>
            <a:endParaRPr lang="en-US" sz="3600">
              <a:solidFill>
                <a:srgbClr val="0000CC"/>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127919" y="5943600"/>
            <a:ext cx="12136656" cy="2308324"/>
          </a:xfrm>
          <a:prstGeom prst="rect">
            <a:avLst/>
          </a:prstGeom>
          <a:noFill/>
        </p:spPr>
        <p:txBody>
          <a:bodyPr wrap="none" rtlCol="0">
            <a:spAutoFit/>
          </a:bodyPr>
          <a:lstStyle/>
          <a:p>
            <a:r>
              <a:rPr lang="en-US" sz="3600" b="1">
                <a:solidFill>
                  <a:srgbClr val="FF0066"/>
                </a:solidFill>
                <a:latin typeface="Times New Roman" pitchFamily="18" charset="0"/>
                <a:cs typeface="Times New Roman" pitchFamily="18" charset="0"/>
              </a:rPr>
              <a:t>- Chúng ta cần tôn trọng các bạn trong nhóm. </a:t>
            </a:r>
          </a:p>
          <a:p>
            <a:r>
              <a:rPr lang="en-US" sz="3600" b="1">
                <a:solidFill>
                  <a:srgbClr val="FF0066"/>
                </a:solidFill>
                <a:latin typeface="Times New Roman" pitchFamily="18" charset="0"/>
                <a:cs typeface="Times New Roman" pitchFamily="18" charset="0"/>
              </a:rPr>
              <a:t>- Tập trung nghiên cứu nội dung yêu cầu.</a:t>
            </a:r>
          </a:p>
          <a:p>
            <a:r>
              <a:rPr lang="en-US" sz="3600" b="1">
                <a:solidFill>
                  <a:srgbClr val="FF0066"/>
                </a:solidFill>
                <a:latin typeface="Times New Roman" pitchFamily="18" charset="0"/>
                <a:cs typeface="Times New Roman" pitchFamily="18" charset="0"/>
              </a:rPr>
              <a:t>- Lắng nghe ý kiến của các bạn để cùng thống nhất nội dung.</a:t>
            </a:r>
          </a:p>
          <a:p>
            <a:r>
              <a:rPr lang="en-US" sz="3600" b="1">
                <a:solidFill>
                  <a:srgbClr val="FF0066"/>
                </a:solidFill>
                <a:latin typeface="Times New Roman" pitchFamily="18" charset="0"/>
                <a:cs typeface="Times New Roman" pitchFamily="18" charset="0"/>
              </a:rPr>
              <a:t>- Lịch sự, nhẹ nhàng khi phát biểu.</a:t>
            </a:r>
          </a:p>
        </p:txBody>
      </p:sp>
    </p:spTree>
    <p:extLst>
      <p:ext uri="{BB962C8B-B14F-4D97-AF65-F5344CB8AC3E}">
        <p14:creationId xmlns:p14="http://schemas.microsoft.com/office/powerpoint/2010/main" val="308947750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ưa mat nhu m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04800"/>
            <a:ext cx="15468600" cy="8521316"/>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8575" y="2915040"/>
            <a:ext cx="13966284" cy="1261884"/>
          </a:xfrm>
          <a:prstGeom prst="rect">
            <a:avLst/>
          </a:prstGeom>
        </p:spPr>
        <p:txBody>
          <a:bodyPr wrap="square">
            <a:spAutoFit/>
          </a:bodyPr>
          <a:lstStyle/>
          <a:p>
            <a:r>
              <a:rPr lang="en-US" sz="3800" b="1" dirty="0" err="1">
                <a:solidFill>
                  <a:srgbClr val="0000CC"/>
                </a:solidFill>
                <a:latin typeface="Times New Roman" panose="02020603050405020304" pitchFamily="18" charset="0"/>
                <a:cs typeface="Times New Roman" panose="02020603050405020304" pitchFamily="18" charset="0"/>
              </a:rPr>
              <a:t>Đọc</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trôi</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chảy</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toàn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bài</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ngắt</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đúng</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nhịp</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thơ</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nhấn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giọng</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đúng</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lời</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của</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nhân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vật</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để</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thể</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hiện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cảm</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xúc</a:t>
            </a:r>
            <a:r>
              <a:rPr lang="en-US" sz="3800" b="1" dirty="0">
                <a:solidFill>
                  <a:srgbClr val="0000CC"/>
                </a:solidFill>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1364059" y="2068148"/>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1. </a:t>
              </a:r>
              <a:r>
                <a:rPr lang="en-US" sz="3800" b="1" dirty="0" err="1">
                  <a:solidFill>
                    <a:srgbClr val="FF0066"/>
                  </a:solidFill>
                  <a:latin typeface="Times New Roman" pitchFamily="18" charset="0"/>
                  <a:cs typeface="Times New Roman" pitchFamily="18" charset="0"/>
                </a:rPr>
                <a:t>Hướng</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dẫn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đọc</a:t>
              </a:r>
              <a:r>
                <a:rPr lang="en-US" sz="3800" b="1" dirty="0">
                  <a:solidFill>
                    <a:srgbClr val="FF0066"/>
                  </a:solidFill>
                  <a:latin typeface="Times New Roman" pitchFamily="18" charset="0"/>
                  <a:cs typeface="Times New Roman" pitchFamily="18" charset="0"/>
                </a:rPr>
                <a:t>.</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4" name="Text Box 14">
            <a:extLst>
              <a:ext uri="{FF2B5EF4-FFF2-40B4-BE49-F238E27FC236}">
                <a16:creationId xmlns:a16="http://schemas.microsoft.com/office/drawing/2014/main" id="{A135FDB1-DFE6-E003-B5AE-BCA2E9384048}"/>
              </a:ext>
            </a:extLst>
          </p:cNvPr>
          <p:cNvSpPr txBox="1">
            <a:spLocks noChangeArrowheads="1"/>
          </p:cNvSpPr>
          <p:nvPr/>
        </p:nvSpPr>
        <p:spPr bwMode="auto">
          <a:xfrm>
            <a:off x="2674019" y="929245"/>
            <a:ext cx="10928600" cy="883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13: MÈO ĐI CÂU CÁ</a:t>
            </a:r>
          </a:p>
        </p:txBody>
      </p:sp>
    </p:spTree>
    <p:extLst>
      <p:ext uri="{BB962C8B-B14F-4D97-AF65-F5344CB8AC3E}">
        <p14:creationId xmlns:p14="http://schemas.microsoft.com/office/powerpoint/2010/main" val="4184934910"/>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B5389-1EA8-88B4-9C47-CFA9ECD756F8}"/>
              </a:ext>
            </a:extLst>
          </p:cNvPr>
          <p:cNvPicPr>
            <a:picLocks noChangeAspect="1"/>
          </p:cNvPicPr>
          <p:nvPr/>
        </p:nvPicPr>
        <p:blipFill>
          <a:blip r:embed="rId2"/>
          <a:stretch>
            <a:fillRect/>
          </a:stretch>
        </p:blipFill>
        <p:spPr>
          <a:xfrm>
            <a:off x="1889919" y="130166"/>
            <a:ext cx="12496800" cy="8883667"/>
          </a:xfrm>
          <a:prstGeom prst="rect">
            <a:avLst/>
          </a:prstGeom>
        </p:spPr>
      </p:pic>
    </p:spTree>
    <p:extLst>
      <p:ext uri="{BB962C8B-B14F-4D97-AF65-F5344CB8AC3E}">
        <p14:creationId xmlns:p14="http://schemas.microsoft.com/office/powerpoint/2010/main" val="3635915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BD0AAB9-78A1-D7BE-4D52-50AC8B3738FC}"/>
              </a:ext>
            </a:extLst>
          </p:cNvPr>
          <p:cNvPicPr>
            <a:picLocks noChangeAspect="1"/>
          </p:cNvPicPr>
          <p:nvPr/>
        </p:nvPicPr>
        <p:blipFill>
          <a:blip r:embed="rId2"/>
          <a:stretch>
            <a:fillRect/>
          </a:stretch>
        </p:blipFill>
        <p:spPr>
          <a:xfrm>
            <a:off x="859045" y="932362"/>
            <a:ext cx="14558547" cy="7279273"/>
          </a:xfrm>
          <a:prstGeom prst="rect">
            <a:avLst/>
          </a:prstGeom>
        </p:spPr>
      </p:pic>
    </p:spTree>
    <p:extLst>
      <p:ext uri="{BB962C8B-B14F-4D97-AF65-F5344CB8AC3E}">
        <p14:creationId xmlns:p14="http://schemas.microsoft.com/office/powerpoint/2010/main" val="3211777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8575" y="2915040"/>
            <a:ext cx="13966284" cy="1261884"/>
          </a:xfrm>
          <a:prstGeom prst="rect">
            <a:avLst/>
          </a:prstGeom>
        </p:spPr>
        <p:txBody>
          <a:bodyPr wrap="square">
            <a:spAutoFit/>
          </a:bodyPr>
          <a:lstStyle/>
          <a:p>
            <a:r>
              <a:rPr lang="en-US" sz="3800" b="1" dirty="0" err="1">
                <a:solidFill>
                  <a:srgbClr val="0000CC"/>
                </a:solidFill>
                <a:latin typeface="Times New Roman" panose="02020603050405020304" pitchFamily="18" charset="0"/>
                <a:cs typeface="Times New Roman" panose="02020603050405020304" pitchFamily="18" charset="0"/>
              </a:rPr>
              <a:t>Đọc</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trôi</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chảy</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toàn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bài</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ngắt</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đúng</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nhịp</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thơ</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nhấn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giọng</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đúng</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lời</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của</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nhân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vật</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để</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thể</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hiện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cảm</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xúc</a:t>
            </a:r>
            <a:r>
              <a:rPr lang="en-US" sz="3800" b="1" dirty="0">
                <a:solidFill>
                  <a:srgbClr val="0000CC"/>
                </a:solidFill>
                <a:latin typeface="Times New Roman" panose="02020603050405020304" pitchFamily="18" charset="0"/>
                <a:cs typeface="Times New Roman" panose="02020603050405020304" pitchFamily="18" charset="0"/>
              </a:rPr>
              <a:t>.</a:t>
            </a:r>
          </a:p>
        </p:txBody>
      </p:sp>
      <p:sp>
        <p:nvSpPr>
          <p:cNvPr id="3" name="Rectangle 2"/>
          <p:cNvSpPr/>
          <p:nvPr/>
        </p:nvSpPr>
        <p:spPr>
          <a:xfrm>
            <a:off x="1348978" y="5486400"/>
            <a:ext cx="13578681" cy="3016210"/>
          </a:xfrm>
          <a:prstGeom prst="rect">
            <a:avLst/>
          </a:prstGeom>
        </p:spPr>
        <p:txBody>
          <a:bodyPr wrap="square">
            <a:spAutoFit/>
          </a:bodyPr>
          <a:lstStyle/>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Khổ</a:t>
            </a:r>
            <a:r>
              <a:rPr lang="en-US" sz="3800" b="1" dirty="0">
                <a:solidFill>
                  <a:srgbClr val="0000CC"/>
                </a:solidFill>
                <a:latin typeface="Times New Roman" pitchFamily="18" charset="0"/>
                <a:cs typeface="Times New Roman" pitchFamily="18" charset="0"/>
              </a:rPr>
              <a:t> 1: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đầu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sông</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cái</a:t>
            </a:r>
            <a:r>
              <a:rPr lang="en-US" sz="3800" b="1" dirty="0">
                <a:solidFill>
                  <a:srgbClr val="0000CC"/>
                </a:solidFill>
                <a:latin typeface="Times New Roman" pitchFamily="18" charset="0"/>
                <a:cs typeface="Times New Roman" pitchFamily="18" charset="0"/>
              </a:rPr>
              <a:t>.</a:t>
            </a: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Khổ</a:t>
            </a:r>
            <a:r>
              <a:rPr lang="en-US" sz="3800" b="1" dirty="0">
                <a:solidFill>
                  <a:srgbClr val="0000CC"/>
                </a:solidFill>
                <a:latin typeface="Times New Roman" pitchFamily="18" charset="0"/>
                <a:cs typeface="Times New Roman" pitchFamily="18" charset="0"/>
              </a:rPr>
              <a:t> 2: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có</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em</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rồi</a:t>
            </a:r>
            <a:r>
              <a:rPr lang="en-US" sz="3800" b="1" dirty="0">
                <a:solidFill>
                  <a:srgbClr val="0000CC"/>
                </a:solidFill>
                <a:latin typeface="Times New Roman" pitchFamily="18" charset="0"/>
                <a:cs typeface="Times New Roman" pitchFamily="18" charset="0"/>
              </a:rPr>
              <a:t>.</a:t>
            </a: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Khổ</a:t>
            </a:r>
            <a:r>
              <a:rPr lang="en-US" sz="3800" b="1" dirty="0">
                <a:solidFill>
                  <a:srgbClr val="0000CC"/>
                </a:solidFill>
                <a:latin typeface="Times New Roman" pitchFamily="18" charset="0"/>
                <a:cs typeface="Times New Roman" pitchFamily="18" charset="0"/>
              </a:rPr>
              <a:t> 3: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là</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vui</a:t>
            </a:r>
            <a:r>
              <a:rPr lang="en-US" sz="3800" b="1" dirty="0">
                <a:solidFill>
                  <a:srgbClr val="0000CC"/>
                </a:solidFill>
                <a:latin typeface="Times New Roman" pitchFamily="18" charset="0"/>
                <a:cs typeface="Times New Roman" pitchFamily="18" charset="0"/>
              </a:rPr>
              <a:t>.</a:t>
            </a: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Khổ</a:t>
            </a:r>
            <a:r>
              <a:rPr lang="en-US" sz="3800" b="1" dirty="0">
                <a:solidFill>
                  <a:srgbClr val="0000CC"/>
                </a:solidFill>
                <a:latin typeface="Times New Roman" pitchFamily="18" charset="0"/>
                <a:cs typeface="Times New Roman" pitchFamily="18" charset="0"/>
              </a:rPr>
              <a:t> 4: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vui</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chơi</a:t>
            </a:r>
            <a:r>
              <a:rPr lang="en-US" sz="3800" b="1" i="1" dirty="0">
                <a:solidFill>
                  <a:srgbClr val="0000CC"/>
                </a:solidFill>
                <a:latin typeface="Times New Roman" pitchFamily="18" charset="0"/>
                <a:cs typeface="Times New Roman" pitchFamily="18" charset="0"/>
              </a:rPr>
              <a:t>.</a:t>
            </a: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Khổ</a:t>
            </a:r>
            <a:r>
              <a:rPr lang="en-US" sz="3800" b="1" dirty="0">
                <a:solidFill>
                  <a:srgbClr val="0000CC"/>
                </a:solidFill>
                <a:latin typeface="Times New Roman" pitchFamily="18" charset="0"/>
                <a:cs typeface="Times New Roman" pitchFamily="18" charset="0"/>
              </a:rPr>
              <a:t> 5: </a:t>
            </a:r>
            <a:r>
              <a:rPr lang="en-US" sz="3800" b="1" dirty="0" err="1">
                <a:solidFill>
                  <a:srgbClr val="0000CC"/>
                </a:solidFill>
                <a:latin typeface="Times New Roman" pitchFamily="18" charset="0"/>
                <a:cs typeface="Times New Roman" pitchFamily="18" charset="0"/>
              </a:rPr>
              <a:t>Còn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lại</a:t>
            </a:r>
            <a:r>
              <a:rPr lang="en-US" sz="3800" b="1" dirty="0">
                <a:solidFill>
                  <a:srgbClr val="0000CC"/>
                </a:solidFill>
                <a:latin typeface="Times New Roman" pitchFamily="18" charset="0"/>
                <a:cs typeface="Times New Roman" pitchFamily="18" charset="0"/>
              </a:rPr>
              <a:t>.</a:t>
            </a:r>
          </a:p>
        </p:txBody>
      </p:sp>
      <p:grpSp>
        <p:nvGrpSpPr>
          <p:cNvPr id="13" name="Group 12"/>
          <p:cNvGrpSpPr/>
          <p:nvPr/>
        </p:nvGrpSpPr>
        <p:grpSpPr>
          <a:xfrm>
            <a:off x="1364059" y="2068148"/>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1. </a:t>
              </a:r>
              <a:r>
                <a:rPr lang="en-US" sz="3800" b="1" dirty="0" err="1">
                  <a:solidFill>
                    <a:srgbClr val="FF0066"/>
                  </a:solidFill>
                  <a:latin typeface="Times New Roman" pitchFamily="18" charset="0"/>
                  <a:cs typeface="Times New Roman" pitchFamily="18" charset="0"/>
                </a:rPr>
                <a:t>Hướng</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dẫn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đọc</a:t>
              </a:r>
              <a:r>
                <a:rPr lang="en-US" sz="3800" b="1" dirty="0">
                  <a:solidFill>
                    <a:srgbClr val="FF0066"/>
                  </a:solidFill>
                  <a:latin typeface="Times New Roman" pitchFamily="18" charset="0"/>
                  <a:cs typeface="Times New Roman" pitchFamily="18" charset="0"/>
                </a:rPr>
                <a:t>.</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364059" y="4430348"/>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2. Chia </a:t>
              </a:r>
              <a:r>
                <a:rPr lang="en-US" sz="3800" b="1" dirty="0" err="1">
                  <a:solidFill>
                    <a:srgbClr val="FF0066"/>
                  </a:solidFill>
                  <a:latin typeface="Times New Roman" pitchFamily="18" charset="0"/>
                  <a:cs typeface="Times New Roman" pitchFamily="18" charset="0"/>
                </a:rPr>
                <a:t>khổ</a:t>
              </a:r>
              <a:r>
                <a:rPr lang="en-US" sz="3800" b="1" dirty="0">
                  <a:solidFill>
                    <a:srgbClr val="FF0066"/>
                  </a:solidFill>
                  <a:latin typeface="Times New Roman" pitchFamily="18" charset="0"/>
                  <a:cs typeface="Times New Roman" pitchFamily="18" charset="0"/>
                </a:rPr>
                <a:t>.</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4" name="Text Box 14">
            <a:extLst>
              <a:ext uri="{FF2B5EF4-FFF2-40B4-BE49-F238E27FC236}">
                <a16:creationId xmlns:a16="http://schemas.microsoft.com/office/drawing/2014/main" id="{A135FDB1-DFE6-E003-B5AE-BCA2E9384048}"/>
              </a:ext>
            </a:extLst>
          </p:cNvPr>
          <p:cNvSpPr txBox="1">
            <a:spLocks noChangeArrowheads="1"/>
          </p:cNvSpPr>
          <p:nvPr/>
        </p:nvSpPr>
        <p:spPr bwMode="auto">
          <a:xfrm>
            <a:off x="2674019" y="929245"/>
            <a:ext cx="10928600" cy="883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13: MÈO ĐI CÂU CÁ</a:t>
            </a:r>
          </a:p>
        </p:txBody>
      </p:sp>
    </p:spTree>
    <p:extLst>
      <p:ext uri="{BB962C8B-B14F-4D97-AF65-F5344CB8AC3E}">
        <p14:creationId xmlns:p14="http://schemas.microsoft.com/office/powerpoint/2010/main" val="1476316843"/>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8749" y="3072908"/>
            <a:ext cx="1981199" cy="707886"/>
          </a:xfrm>
          <a:prstGeom prst="rect">
            <a:avLst/>
          </a:prstGeom>
        </p:spPr>
        <p:txBody>
          <a:bodyPr wrap="square">
            <a:spAutoFit/>
          </a:bodyPr>
          <a:lstStyle/>
          <a:p>
            <a:pPr algn="just"/>
            <a:r>
              <a:rPr lang="en-US" sz="4000" b="1" i="1" dirty="0" err="1">
                <a:solidFill>
                  <a:srgbClr val="FF0000"/>
                </a:solidFill>
                <a:latin typeface="Times New Roman" panose="02020603050405020304" pitchFamily="18" charset="0"/>
                <a:ea typeface="Times New Roman" panose="02020603050405020304" pitchFamily="18" charset="0"/>
              </a:rPr>
              <a:t>v</a:t>
            </a:r>
            <a:r>
              <a:rPr lang="en-US" sz="4000" b="1" i="1" dirty="0" err="1">
                <a:solidFill>
                  <a:srgbClr val="0000CC"/>
                </a:solidFill>
                <a:latin typeface="Times New Roman" panose="02020603050405020304" pitchFamily="18" charset="0"/>
                <a:ea typeface="Times New Roman" panose="02020603050405020304" pitchFamily="18" charset="0"/>
              </a:rPr>
              <a:t>ác</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dirty="0">
                  <a:solidFill>
                    <a:srgbClr val="FF0000"/>
                  </a:solidFill>
                  <a:latin typeface="Times New Roman" pitchFamily="18" charset="0"/>
                  <a:cs typeface="Times New Roman" pitchFamily="18" charset="0"/>
                </a:rPr>
                <a:t>3. </a:t>
              </a:r>
              <a:r>
                <a:rPr lang="en-US" sz="4000" b="1" dirty="0" err="1">
                  <a:solidFill>
                    <a:srgbClr val="FF0000"/>
                  </a:solidFill>
                  <a:latin typeface="Times New Roman" pitchFamily="18" charset="0"/>
                  <a:cs typeface="Times New Roman" pitchFamily="18" charset="0"/>
                </a:rPr>
                <a:t>Luyện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đọc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tìm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hiểu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bài</a:t>
              </a:r>
              <a:r>
                <a:rPr lang="en-US" sz="4000" b="1" dirty="0">
                  <a:solidFill>
                    <a:srgbClr val="FF0000"/>
                  </a:solidFill>
                  <a:latin typeface="Times New Roman" pitchFamily="18" charset="0"/>
                  <a:cs typeface="Times New Roman" pitchFamily="18" charset="0"/>
                </a:rPr>
                <a:t>.</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6080919" y="4943287"/>
            <a:ext cx="4800600" cy="2554545"/>
          </a:xfrm>
          <a:prstGeom prst="rect">
            <a:avLst/>
          </a:prstGeom>
        </p:spPr>
        <p:txBody>
          <a:bodyPr wrap="square">
            <a:spAutoFit/>
          </a:bodyPr>
          <a:lstStyle/>
          <a:p>
            <a:r>
              <a:rPr lang="en-US" sz="4000" b="1" dirty="0">
                <a:solidFill>
                  <a:srgbClr val="0000CC"/>
                </a:solidFill>
                <a:latin typeface="Times New Roman" panose="02020603050405020304" pitchFamily="18" charset="0"/>
                <a:cs typeface="Times New Roman" pitchFamily="18" charset="0"/>
              </a:rPr>
              <a:t> </a:t>
            </a:r>
            <a:r>
              <a:rPr lang="en-US" sz="4000" b="1" i="1" dirty="0">
                <a:solidFill>
                  <a:srgbClr val="0000CC"/>
                </a:solidFill>
                <a:latin typeface="Times New Roman" panose="02020603050405020304" pitchFamily="18" charset="0"/>
                <a:cs typeface="Times New Roman" panose="02020603050405020304" pitchFamily="18" charset="0"/>
              </a:rPr>
              <a:t>Anh </a:t>
            </a:r>
            <a:r>
              <a:rPr lang="en-US" sz="4000" b="1" i="1" dirty="0" err="1">
                <a:solidFill>
                  <a:srgbClr val="0000CC"/>
                </a:solidFill>
                <a:latin typeface="Times New Roman" panose="02020603050405020304" pitchFamily="18" charset="0"/>
                <a:cs typeface="Times New Roman" panose="02020603050405020304" pitchFamily="18" charset="0"/>
              </a:rPr>
              <a:t>em</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mèo</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trắng</a:t>
            </a:r>
            <a:endParaRPr lang="en-US" sz="4000" b="1" dirty="0">
              <a:solidFill>
                <a:srgbClr val="0000CC"/>
              </a:solidFill>
              <a:latin typeface="Times New Roman" panose="02020603050405020304" pitchFamily="18" charset="0"/>
              <a:cs typeface="Times New Roman" panose="02020603050405020304" pitchFamily="18" charset="0"/>
            </a:endParaRPr>
          </a:p>
          <a:p>
            <a:r>
              <a:rPr lang="en-US" sz="4000" b="1" i="1" dirty="0" err="1">
                <a:solidFill>
                  <a:srgbClr val="0000CC"/>
                </a:solidFill>
                <a:latin typeface="Times New Roman" panose="02020603050405020304" pitchFamily="18" charset="0"/>
                <a:cs typeface="Times New Roman" panose="02020603050405020304" pitchFamily="18" charset="0"/>
              </a:rPr>
              <a:t>Vác</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giỏ</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đi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câu</a:t>
            </a:r>
            <a:endParaRPr lang="en-US" sz="4000" b="1" dirty="0">
              <a:solidFill>
                <a:srgbClr val="0000CC"/>
              </a:solidFill>
              <a:latin typeface="Times New Roman" panose="02020603050405020304" pitchFamily="18" charset="0"/>
              <a:cs typeface="Times New Roman" panose="02020603050405020304" pitchFamily="18" charset="0"/>
            </a:endParaRPr>
          </a:p>
          <a:p>
            <a:r>
              <a:rPr lang="en-US" sz="4000" b="1" i="1" dirty="0" err="1">
                <a:solidFill>
                  <a:srgbClr val="0000CC"/>
                </a:solidFill>
                <a:latin typeface="Times New Roman" panose="02020603050405020304" pitchFamily="18" charset="0"/>
                <a:cs typeface="Times New Roman" panose="02020603050405020304" pitchFamily="18" charset="0"/>
              </a:rPr>
              <a:t>Em</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ngồi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bờ</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ao</a:t>
            </a:r>
            <a:endParaRPr lang="en-US" sz="4000" b="1" dirty="0">
              <a:solidFill>
                <a:srgbClr val="0000CC"/>
              </a:solidFill>
              <a:latin typeface="Times New Roman" panose="02020603050405020304" pitchFamily="18" charset="0"/>
              <a:cs typeface="Times New Roman" panose="02020603050405020304" pitchFamily="18" charset="0"/>
            </a:endParaRPr>
          </a:p>
          <a:p>
            <a:r>
              <a:rPr lang="en-US" sz="4000" b="1" i="1" dirty="0">
                <a:solidFill>
                  <a:srgbClr val="0000CC"/>
                </a:solidFill>
                <a:latin typeface="Times New Roman" panose="02020603050405020304" pitchFamily="18" charset="0"/>
                <a:cs typeface="Times New Roman" panose="02020603050405020304" pitchFamily="18" charset="0"/>
              </a:rPr>
              <a:t>Anh</a:t>
            </a:r>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ra</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sông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cái</a:t>
            </a:r>
            <a:r>
              <a:rPr lang="en-US" sz="4000" b="1" i="1" dirty="0">
                <a:solidFill>
                  <a:srgbClr val="0000CC"/>
                </a:solidFill>
                <a:latin typeface="Times New Roman" panose="02020603050405020304" pitchFamily="18" charset="0"/>
                <a:cs typeface="Times New Roman" panose="02020603050405020304" pitchFamily="18" charset="0"/>
              </a:rPr>
              <a:t>.</a:t>
            </a:r>
            <a:r>
              <a:rPr lang="en-US" sz="4000" b="1" i="1" dirty="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6993272" y="3077167"/>
            <a:ext cx="2514601"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ea typeface="Times New Roman" panose="02020603050405020304" pitchFamily="18" charset="0"/>
              </a:rPr>
              <a:t>lòng</a:t>
            </a:r>
            <a:r>
              <a:rPr lang="en-US" sz="4000" b="1" i="1" dirty="0">
                <a:solidFill>
                  <a:srgbClr val="0000CC"/>
                </a:solidFill>
                <a:latin typeface="Times New Roman" panose="02020603050405020304" pitchFamily="18" charset="0"/>
                <a:ea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rPr>
              <a:t>r</a:t>
            </a:r>
            <a:r>
              <a:rPr lang="en-US" sz="4000" b="1" i="1" dirty="0" err="1">
                <a:solidFill>
                  <a:srgbClr val="0000CC"/>
                </a:solidFill>
                <a:latin typeface="Times New Roman" panose="02020603050405020304" pitchFamily="18" charset="0"/>
                <a:ea typeface="Times New Roman" panose="02020603050405020304" pitchFamily="18" charset="0"/>
              </a:rPr>
              <a:t>iêng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2" name="Rectangle 21"/>
          <p:cNvSpPr/>
          <p:nvPr/>
        </p:nvSpPr>
        <p:spPr>
          <a:xfrm>
            <a:off x="9662319" y="3077886"/>
            <a:ext cx="2914652"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ea typeface="Times New Roman" panose="02020603050405020304" pitchFamily="18" charset="0"/>
              </a:rPr>
              <a:t>ngả</a:t>
            </a:r>
            <a:r>
              <a:rPr lang="en-US" sz="4000" b="1" i="1" dirty="0">
                <a:solidFill>
                  <a:srgbClr val="0000CC"/>
                </a:solidFill>
                <a:latin typeface="Times New Roman" panose="02020603050405020304" pitchFamily="18" charset="0"/>
                <a:ea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rPr>
              <a:t>l</a:t>
            </a:r>
            <a:r>
              <a:rPr lang="en-US" sz="4000" b="1" i="1" dirty="0" err="1">
                <a:solidFill>
                  <a:srgbClr val="0000CC"/>
                </a:solidFill>
                <a:latin typeface="Times New Roman" panose="02020603050405020304" pitchFamily="18" charset="0"/>
                <a:ea typeface="Times New Roman" panose="02020603050405020304" pitchFamily="18" charset="0"/>
              </a:rPr>
              <a:t>ưng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3" name="Rectangle 22"/>
          <p:cNvSpPr/>
          <p:nvPr/>
        </p:nvSpPr>
        <p:spPr>
          <a:xfrm>
            <a:off x="5890968" y="3077886"/>
            <a:ext cx="2262982" cy="707886"/>
          </a:xfrm>
          <a:prstGeom prst="rect">
            <a:avLst/>
          </a:prstGeom>
        </p:spPr>
        <p:txBody>
          <a:bodyPr wrap="square">
            <a:spAutoFit/>
          </a:bodyPr>
          <a:lstStyle/>
          <a:p>
            <a:pPr algn="just"/>
            <a:r>
              <a:rPr lang="en-US" sz="4000" b="1" i="1" dirty="0" err="1">
                <a:solidFill>
                  <a:srgbClr val="FF0000"/>
                </a:solidFill>
                <a:latin typeface="Times New Roman" panose="02020603050405020304" pitchFamily="18" charset="0"/>
                <a:ea typeface="Times New Roman" panose="02020603050405020304" pitchFamily="18" charset="0"/>
              </a:rPr>
              <a:t>gi</a:t>
            </a:r>
            <a:r>
              <a:rPr lang="en-US" sz="4000" b="1" i="1" dirty="0" err="1">
                <a:solidFill>
                  <a:srgbClr val="0000CC"/>
                </a:solidFill>
                <a:latin typeface="Times New Roman" panose="02020603050405020304" pitchFamily="18" charset="0"/>
                <a:ea typeface="Times New Roman" panose="02020603050405020304" pitchFamily="18" charset="0"/>
              </a:rPr>
              <a:t>ỏ</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5928519" y="642385"/>
            <a:ext cx="3836593"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Tìm</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hiểu</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836125" y="2081984"/>
            <a:ext cx="13645090" cy="646331"/>
          </a:xfrm>
          <a:prstGeom prst="rect">
            <a:avLst/>
          </a:prstGeom>
        </p:spPr>
        <p:txBody>
          <a:bodyPr wrap="square">
            <a:spAutoFit/>
          </a:bodyPr>
          <a:lstStyle/>
          <a:p>
            <a:r>
              <a:rPr lang="en-US" sz="3600" b="1" dirty="0">
                <a:solidFill>
                  <a:srgbClr val="FF0000"/>
                </a:solidFill>
                <a:latin typeface="Times New Roman" panose="02020603050405020304"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Anh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mèo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 Ở </a:t>
            </a:r>
            <a:r>
              <a:rPr lang="en-US" sz="3600" b="1" dirty="0" err="1">
                <a:solidFill>
                  <a:srgbClr val="FF0000"/>
                </a:solidFill>
                <a:latin typeface="Times New Roman" panose="02020603050405020304" pitchFamily="18" charset="0"/>
                <a:cs typeface="Times New Roman" panose="02020603050405020304" pitchFamily="18" charset="0"/>
              </a:rPr>
              <a:t>đâu</a:t>
            </a:r>
            <a:r>
              <a:rPr lang="en-US" sz="3600" b="1" dirty="0">
                <a:solidFill>
                  <a:srgbClr val="FF0000"/>
                </a:solidFill>
                <a:latin typeface="Times New Roman" panose="02020603050405020304" pitchFamily="18" charset="0"/>
                <a:cs typeface="Times New Roman" panose="02020603050405020304" pitchFamily="18" charset="0"/>
              </a:rPr>
              <a:t>? </a:t>
            </a:r>
          </a:p>
        </p:txBody>
      </p:sp>
      <p:sp>
        <p:nvSpPr>
          <p:cNvPr id="12" name="Rectangle 11"/>
          <p:cNvSpPr/>
          <p:nvPr/>
        </p:nvSpPr>
        <p:spPr>
          <a:xfrm>
            <a:off x="899318" y="2809325"/>
            <a:ext cx="13106401" cy="646331"/>
          </a:xfrm>
          <a:prstGeom prst="rect">
            <a:avLst/>
          </a:prstGeom>
        </p:spPr>
        <p:txBody>
          <a:bodyPr wrap="square">
            <a:spAutoFit/>
          </a:bodyPr>
          <a:lstStyle/>
          <a:p>
            <a:r>
              <a:rPr lang="nl-NL" sz="3600" b="1" dirty="0">
                <a:solidFill>
                  <a:srgbClr val="0000CC"/>
                </a:solidFill>
                <a:latin typeface="Times New Roman" pitchFamily="18" charset="0"/>
                <a:cs typeface="Times New Roman" pitchFamily="18" charset="0"/>
              </a:rPr>
              <a:t>     Anh em mèo trắng đi câu cá. Em ngồi ở bờ ao, anh ra sông cái.</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772967" y="4209871"/>
            <a:ext cx="13645090" cy="646331"/>
          </a:xfrm>
          <a:prstGeom prst="rect">
            <a:avLst/>
          </a:prstGeom>
        </p:spPr>
        <p:txBody>
          <a:bodyPr wrap="square">
            <a:spAutoFit/>
          </a:bodyPr>
          <a:lstStyle/>
          <a:p>
            <a:pPr algn="just"/>
            <a:r>
              <a:rPr lang="en-US" sz="3600" b="1" dirty="0">
                <a:solidFill>
                  <a:srgbClr val="FF0000"/>
                </a:solidFill>
                <a:latin typeface="Times New Roman" panose="02020603050405020304"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anose="02020603050405020304" pitchFamily="18" charset="0"/>
                <a:cs typeface="Times New Roman" panose="02020603050405020304" pitchFamily="18" charset="0"/>
              </a:rPr>
              <a:t>Vì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mèo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anh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lưng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ngủ</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luôn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giấc</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41" name="Rectangle 40"/>
          <p:cNvSpPr/>
          <p:nvPr/>
        </p:nvSpPr>
        <p:spPr>
          <a:xfrm>
            <a:off x="1051719" y="5410200"/>
            <a:ext cx="12903200" cy="1200329"/>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Mèo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anh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ngả</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lưng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ngủ</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luôn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một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giấc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vì</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quá</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buồn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ngủ</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yên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trí</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đã</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có</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em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mình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câu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rồi</a:t>
            </a:r>
            <a:r>
              <a:rPr lang="en-US" sz="36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0"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4335143" y="480383"/>
            <a:ext cx="3966233"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1480193" y="1419140"/>
            <a:ext cx="14106162" cy="646331"/>
          </a:xfrm>
          <a:prstGeom prst="rect">
            <a:avLst/>
          </a:prstGeom>
        </p:spPr>
        <p:txBody>
          <a:bodyPr wrap="square">
            <a:spAutoFit/>
          </a:bodyPr>
          <a:lstStyle/>
          <a:p>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bầy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thỏ</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vui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mèo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1323487" y="2151977"/>
            <a:ext cx="13932002" cy="1200329"/>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Khi thấy bầy thỏ vui chơi, mèo em rất muốn tham gia và nghĩ: Mèo anh câu cá là đủ rồi, không cần mình phải câu nữa.</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1323486" y="3828871"/>
            <a:ext cx="13807067" cy="1200329"/>
          </a:xfrm>
          <a:prstGeom prst="rect">
            <a:avLst/>
          </a:prstGeom>
        </p:spPr>
        <p:txBody>
          <a:bodyPr wrap="square">
            <a:spAutoFit/>
          </a:bodyPr>
          <a:lstStyle/>
          <a:p>
            <a:pPr algn="just"/>
            <a:r>
              <a:rPr lang="en-US" sz="3600" b="1" dirty="0">
                <a:solidFill>
                  <a:srgbClr val="FF0000"/>
                </a:solidFill>
                <a:latin typeface="Times New Roman" panose="02020603050405020304"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anose="02020603050405020304" pitchFamily="18" charset="0"/>
                <a:cs typeface="Times New Roman" panose="02020603050405020304" pitchFamily="18" charset="0"/>
              </a:rPr>
              <a:t>Kết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buổi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anh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mèo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41" name="Rectangle 40"/>
          <p:cNvSpPr/>
          <p:nvPr/>
        </p:nvSpPr>
        <p:spPr>
          <a:xfrm>
            <a:off x="1356519" y="5029200"/>
            <a:ext cx="13716000" cy="1754326"/>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Buổi đi câu của anh em mèo không đem lại kết quả - chẳng câu được con cá nào. Bởi hai anh em đã dựa dẫm vào nhau. Người nọ tin người kia sẽ câu cá, rốt cuộc không ai làm gì.</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149759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0" grpId="0"/>
      <p:bldP spid="41"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9657</TotalTime>
  <Words>807</Words>
  <Application>Microsoft Office PowerPoint</Application>
  <PresentationFormat>Custom</PresentationFormat>
  <Paragraphs>53</Paragraphs>
  <Slides>17</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Hi</cp:lastModifiedBy>
  <cp:revision>1043</cp:revision>
  <dcterms:created xsi:type="dcterms:W3CDTF">2008-09-09T22:52:10Z</dcterms:created>
  <dcterms:modified xsi:type="dcterms:W3CDTF">2024-03-10T15:49:17Z</dcterms:modified>
</cp:coreProperties>
</file>