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sldIdLst>
    <p:sldId id="257" r:id="rId4"/>
    <p:sldId id="306" r:id="rId5"/>
    <p:sldId id="301" r:id="rId6"/>
    <p:sldId id="351" r:id="rId7"/>
    <p:sldId id="354" r:id="rId8"/>
    <p:sldId id="367" r:id="rId9"/>
    <p:sldId id="368" r:id="rId10"/>
    <p:sldId id="285" r:id="rId11"/>
    <p:sldId id="369" r:id="rId12"/>
    <p:sldId id="370" r:id="rId13"/>
    <p:sldId id="371" r:id="rId14"/>
    <p:sldId id="373" r:id="rId15"/>
    <p:sldId id="372" r:id="rId16"/>
    <p:sldId id="357" r:id="rId17"/>
    <p:sldId id="319" r:id="rId18"/>
    <p:sldId id="3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5D9"/>
    <a:srgbClr val="099A63"/>
    <a:srgbClr val="FBFBFB"/>
    <a:srgbClr val="F7F7F7"/>
    <a:srgbClr val="0000CC"/>
    <a:srgbClr val="FFCCFF"/>
    <a:srgbClr val="FF99FF"/>
    <a:srgbClr val="FF8B8B"/>
    <a:srgbClr val="FFF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930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55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90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26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3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350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4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25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343768" y="2593791"/>
            <a:ext cx="6047600" cy="1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494735" y="3493817"/>
            <a:ext cx="38964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460096" y="2791033"/>
            <a:ext cx="14040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0935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3635801" y="3862985"/>
            <a:ext cx="4920400" cy="6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4389401" y="4651147"/>
            <a:ext cx="3413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602201" y="1801795"/>
            <a:ext cx="29876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7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56078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583076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2" y="2"/>
            <a:ext cx="12191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89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774B7-EF21-47FB-A5BB-7DCE38CB2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68437-26AA-4677-B72F-1DD91ED5C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8F9EC-9E60-455B-99D3-DCC11FB5F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6D722-8672-4ADF-966A-6ED9D70F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70A1B-43F4-458A-9C3D-603EA91F1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41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50A1-8B16-4235-BDAF-FEB309A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6AC61-3CE6-4FE3-ADEC-57CF01595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9E5D-FFD2-4D4E-B53A-A8F988497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9432-9803-46AF-9532-E1E2679A1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337A7-EE8B-459F-81B0-18F9CBC0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79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770C-3FEE-446E-9A94-1A3FF496E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79B44-BEDD-4D1B-80C9-42BEF533F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3E57E-C798-4762-B097-D49AFAC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DF487-D7EC-41B4-9C4B-CAF881F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57A34-E48D-4928-AC9C-57D9B900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84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49B7-F0E4-4232-8784-C55D21603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7A0B4-F679-4308-A9EB-F3A2A84A7E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80FF8-1A3E-441D-9911-0F6090CF0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FDA85-311B-42DA-B568-1ABB4DFA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BF3F9-2016-4F20-8AFE-7799651E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0C0FF8-DB5B-46FC-A099-0267E809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5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3167-EBA6-4E8B-86E6-DCB26475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A802B-8233-422F-BFB9-FE27F3957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076EFA-315A-443B-A48B-DB8EA4F5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AF8A31-3239-4EB2-95A4-C469DBA8B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E0C9D7-6754-4946-90C9-016026E0F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E9D9C-39CC-4C0A-A3A3-46896A90B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27DFA8-9E4A-4CFB-8792-1C828182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41D4B-21E7-43AB-930B-FA2098F4A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45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77C-6C21-4104-BB28-608454D24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C7E6F-26EF-4EE3-A7B1-CC90630B3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2FFF2-DAE1-44E2-9CFE-AE22EBDA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C5C21-6C13-464E-87D6-B11E0E382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9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5D707-F90D-4CE1-B424-74842EFB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5609F8-720E-4A4A-A71E-0349F18C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CB858-B5FC-4B7D-93FE-99D2FC7A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03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E327-1CE9-413F-929E-F7D71ED8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B1E50-AEA5-46B8-B9E8-ABE1E403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18507-92A0-4770-88F5-F36527D94E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7128C-E10C-4D41-92F2-43CAB4AA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230A5A-8C8F-4BBC-8F38-9CBF507D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C22A4-2FC2-4DFF-9873-10B9976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1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D9A5-53C1-4971-BD13-77436DC7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BBF10-20F9-4BC6-BB2D-933E99429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74A75-490B-48C7-8983-E66932D09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F9E7B-5AE6-4E18-B793-2A08F54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0C702-6730-4CB0-AA16-3C5CB0977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FCF50-83B8-4626-9103-74ADAE972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478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AF99E-EE00-4C5B-937C-372C7D4A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ADD30-4E30-4175-826C-FCD4E867A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79D69-C293-440D-95D2-77A8312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44BA3-8B9E-45BF-8B5A-38515EC74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0DDB5-8440-46F3-94B0-3BB57D2E6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982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ED13CF-58F6-42D3-A7E4-C42502C2C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7481FA-E51C-4F35-84F2-9B140816C1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0F908-6343-4AEC-A5C7-30DF43489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92FE8-708E-45B6-B1C6-A9B5F2FD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79287-48B8-43D5-A47D-FAF4D9C4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82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6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6B096B-85B9-476A-B925-F8D00BE5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F0C23-B3F2-4D56-A885-31E31C1D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6FE1B-E6F5-4A22-A672-EE7F4F933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A3767-BAF4-49DA-8235-3C84EEF81B0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11/03/2025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3788-8B10-4C19-9648-56DC7C3D6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BEFA-8148-438A-857B-56BDF8ECA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4903B-B3FD-4840-8165-E3F1F300F3CE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6.wdp"/><Relationship Id="rId5" Type="http://schemas.openxmlformats.org/officeDocument/2006/relationships/image" Target="../media/image23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NULL" TargetMode="External"/><Relationship Id="rId7" Type="http://schemas.openxmlformats.org/officeDocument/2006/relationships/image" Target="../media/image23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2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27.xml"/><Relationship Id="rId10" Type="http://schemas.microsoft.com/office/2007/relationships/hdphoto" Target="../media/hdphoto7.wdp"/><Relationship Id="rId4" Type="http://schemas.microsoft.com/office/2007/relationships/media" Target="../media/media4.mp3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449723" y="3070671"/>
            <a:ext cx="5815301" cy="18249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 HIỆU ỨNG CHUYỂN TRANG</a:t>
            </a:r>
            <a:endParaRPr lang="vi-VN" sz="4000" b="1" dirty="0">
              <a:ln w="2857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177857" y="2191872"/>
            <a:ext cx="2083553" cy="65890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BÀI 21</a:t>
            </a: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ld Texture Background Image">
            <a:extLst>
              <a:ext uri="{FF2B5EF4-FFF2-40B4-BE49-F238E27FC236}">
                <a16:creationId xmlns:a16="http://schemas.microsoft.com/office/drawing/2014/main" id="{70514BFE-D6BB-48E7-8B89-D20DAA645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333828" y="1584291"/>
            <a:ext cx="11524343" cy="4847772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3349AF-27E3-413E-AAFB-29A15560DD01}"/>
              </a:ext>
            </a:extLst>
          </p:cNvPr>
          <p:cNvSpPr txBox="1"/>
          <p:nvPr/>
        </p:nvSpPr>
        <p:spPr>
          <a:xfrm>
            <a:off x="1771829" y="2474105"/>
            <a:ext cx="86241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khi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chuông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fr-FR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3068243" y="852332"/>
            <a:ext cx="640739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fr-FR" sz="4400" b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RUNG CHUÔNG VÀNG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301" y="-123663"/>
            <a:ext cx="2721429" cy="2721429"/>
          </a:xfrm>
          <a:prstGeom prst="rect">
            <a:avLst/>
          </a:prstGeom>
        </p:spPr>
      </p:pic>
      <p:pic>
        <p:nvPicPr>
          <p:cNvPr id="3" name="Nhac RCV">
            <a:hlinkClick r:id="" action="ppaction://media"/>
            <a:extLst>
              <a:ext uri="{FF2B5EF4-FFF2-40B4-BE49-F238E27FC236}">
                <a16:creationId xmlns:a16="http://schemas.microsoft.com/office/drawing/2014/main" id="{B129DF28-4564-4F2F-A4BC-626EE50414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15162" y="852332"/>
            <a:ext cx="6096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C1B409-B5FF-4EAD-8BFA-31851535B0B9}"/>
              </a:ext>
            </a:extLst>
          </p:cNvPr>
          <p:cNvSpPr txBox="1"/>
          <p:nvPr/>
        </p:nvSpPr>
        <p:spPr>
          <a:xfrm>
            <a:off x="7260009" y="6299205"/>
            <a:ext cx="367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>
                <a:solidFill>
                  <a:prstClr val="white"/>
                </a:solidFill>
                <a:latin typeface="Montserrat" panose="00000500000000000000" pitchFamily="2" charset="0"/>
              </a:rPr>
              <a:t>nguyenngocduong.vn</a:t>
            </a:r>
          </a:p>
        </p:txBody>
      </p:sp>
    </p:spTree>
    <p:extLst>
      <p:ext uri="{BB962C8B-B14F-4D97-AF65-F5344CB8AC3E}">
        <p14:creationId xmlns:p14="http://schemas.microsoft.com/office/powerpoint/2010/main" val="370352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923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repeatCount="5000" fill="hold" grpId="0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1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03717" y="1478353"/>
            <a:ext cx="8282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1913220" y="2879968"/>
            <a:ext cx="3438072" cy="1098063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40A452-AD32-4973-93FD-F4C4003D67AF}"/>
              </a:ext>
            </a:extLst>
          </p:cNvPr>
          <p:cNvGrpSpPr/>
          <p:nvPr/>
        </p:nvGrpSpPr>
        <p:grpSpPr>
          <a:xfrm>
            <a:off x="6284555" y="2909492"/>
            <a:ext cx="3438072" cy="1098063"/>
            <a:chOff x="333828" y="1584291"/>
            <a:chExt cx="11524343" cy="484777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2EAF8E5-6EA9-41CF-94FD-2F138B9DF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DF533E-DE32-454B-81F8-CE39568BA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1893466" y="4533175"/>
            <a:ext cx="3438072" cy="1098063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8DAFC6-95CE-438F-B18D-F77117F76F82}"/>
              </a:ext>
            </a:extLst>
          </p:cNvPr>
          <p:cNvGrpSpPr/>
          <p:nvPr/>
        </p:nvGrpSpPr>
        <p:grpSpPr>
          <a:xfrm>
            <a:off x="6266275" y="4603225"/>
            <a:ext cx="3438072" cy="1098063"/>
            <a:chOff x="333828" y="1584291"/>
            <a:chExt cx="11524343" cy="484777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38E1DC3-E695-4FB4-9E04-44A1393C5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184C049-80DD-4F07-BEB2-82BBCEAC6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370211" y="3175351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Home</a:t>
            </a:r>
            <a:endParaRPr lang="fr-FR" sz="2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2393452" y="4808398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Transitions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6725585" y="321626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fr-F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167AD-B3DD-423C-9A0A-0EBD1C1F0A64}"/>
              </a:ext>
            </a:extLst>
          </p:cNvPr>
          <p:cNvSpPr txBox="1"/>
          <p:nvPr/>
        </p:nvSpPr>
        <p:spPr>
          <a:xfrm>
            <a:off x="6756669" y="4928584"/>
            <a:ext cx="26884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D. View</a:t>
            </a:r>
            <a:endParaRPr lang="fr-FR" dirty="0"/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56689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2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610057" y="1582642"/>
            <a:ext cx="8853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771160" y="2553008"/>
            <a:ext cx="5325826" cy="1748047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796919" y="4375091"/>
            <a:ext cx="5325826" cy="1653605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299498" y="276617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5084" y="6349132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5856203" y="2562649"/>
            <a:ext cx="5325826" cy="1748047"/>
            <a:chOff x="333828" y="1584291"/>
            <a:chExt cx="11524343" cy="484777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5881962" y="4384732"/>
            <a:ext cx="5325826" cy="1653605"/>
            <a:chOff x="333828" y="1584291"/>
            <a:chExt cx="11524343" cy="484777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375292" y="4574948"/>
            <a:ext cx="425725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411249" y="4768947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365426" y="2812965"/>
            <a:ext cx="43424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48" grpId="0"/>
      <p:bldP spid="49" grpId="0"/>
      <p:bldP spid="49" grpId="1"/>
      <p:bldP spid="49" grpId="2"/>
      <p:bldP spid="31" grpId="0"/>
      <p:bldP spid="31" grpId="1"/>
      <p:bldP spid="3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" descr="Gold Texture Background Image">
            <a:extLst>
              <a:ext uri="{FF2B5EF4-FFF2-40B4-BE49-F238E27FC236}">
                <a16:creationId xmlns:a16="http://schemas.microsoft.com/office/drawing/2014/main" id="{CED2C8F4-C121-4CD9-B224-7A6A8D697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DD471-11AD-409F-8A0C-1B949AD388F6}"/>
              </a:ext>
            </a:extLst>
          </p:cNvPr>
          <p:cNvGrpSpPr/>
          <p:nvPr/>
        </p:nvGrpSpPr>
        <p:grpSpPr>
          <a:xfrm>
            <a:off x="-305562" y="889761"/>
            <a:ext cx="12685131" cy="5736119"/>
            <a:chOff x="333828" y="1584291"/>
            <a:chExt cx="11524343" cy="4847772"/>
          </a:xfrm>
          <a:effectLst>
            <a:outerShdw blurRad="63500" sx="102000" sy="102000" algn="ctr" rotWithShape="0">
              <a:prstClr val="black">
                <a:alpha val="80000"/>
              </a:prstClr>
            </a:outerShd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16F1F8-B6C1-4C40-886B-3A2497B82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928E1C-C859-46F1-B44F-89F8C7FCE1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203954" y="49123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0C565E6E-F029-47F4-9374-7A5B37ACC7F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1" y="-167776"/>
            <a:ext cx="2473163" cy="24731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1223493" y="1467661"/>
            <a:ext cx="9504607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vi-VN" sz="3000" b="1" dirty="0">
                <a:solidFill>
                  <a:schemeClr val="bg1"/>
                </a:solidFill>
              </a:rPr>
              <a:t>Sắp xếp đúng thứ tự các bước tạo hiệu ứng chuyển trang</a:t>
            </a:r>
            <a:r>
              <a:rPr lang="en-US" sz="3000" b="1" dirty="0">
                <a:solidFill>
                  <a:schemeClr val="bg1"/>
                </a:solidFill>
              </a:rPr>
              <a:t>:</a:t>
            </a:r>
          </a:p>
          <a:p>
            <a:pPr marL="914400" indent="-515938">
              <a:buAutoNum type="alphaLcPeriod"/>
            </a:pPr>
            <a:r>
              <a:rPr lang="en-US" sz="3200" dirty="0" err="1">
                <a:solidFill>
                  <a:schemeClr val="bg1"/>
                </a:solidFill>
              </a:rPr>
              <a:t>Chọn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trong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dải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lệnh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chuyển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pPr marL="914400" indent="-515938">
              <a:buAutoNum type="alphaLcPeriod"/>
            </a:pPr>
            <a:r>
              <a:rPr lang="en-US" sz="3200" dirty="0" err="1">
                <a:solidFill>
                  <a:schemeClr val="bg1"/>
                </a:solidFill>
              </a:rPr>
              <a:t>Chọn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trang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chiếu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cần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tạo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hiệu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ứng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fr-F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1E6791-AA72-4976-A077-5A2A3E9BCC77}"/>
              </a:ext>
            </a:extLst>
          </p:cNvPr>
          <p:cNvGrpSpPr/>
          <p:nvPr/>
        </p:nvGrpSpPr>
        <p:grpSpPr>
          <a:xfrm>
            <a:off x="2039002" y="4124519"/>
            <a:ext cx="3721994" cy="1392592"/>
            <a:chOff x="333828" y="1584291"/>
            <a:chExt cx="11524343" cy="48477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47B29AD-2981-4A70-97CD-219825C256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1A1980B-0C4B-493C-B1FD-94EBAC8814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DC5DC2-630A-47E0-B305-10E09B9D99F1}"/>
              </a:ext>
            </a:extLst>
          </p:cNvPr>
          <p:cNvGrpSpPr/>
          <p:nvPr/>
        </p:nvGrpSpPr>
        <p:grpSpPr>
          <a:xfrm>
            <a:off x="6356398" y="4095625"/>
            <a:ext cx="3869927" cy="1421486"/>
            <a:chOff x="333828" y="1584291"/>
            <a:chExt cx="11524343" cy="484777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D36C072-2616-4149-A73F-EF045D91C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 b="8917"/>
            <a:stretch/>
          </p:blipFill>
          <p:spPr>
            <a:xfrm>
              <a:off x="1482427" y="1858247"/>
              <a:ext cx="9349696" cy="423306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5435D3-F2BC-48EB-BF99-C035EE593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4349" b="89323" l="10615" r="89458">
                          <a14:foregroundMark x1="11859" y1="27474" x2="11640" y2="42188"/>
                          <a14:foregroundMark x1="12372" y1="24740" x2="16471" y2="24609"/>
                          <a14:foregroundMark x1="16471" y1="24609" x2="35871" y2="25000"/>
                          <a14:foregroundMark x1="33455" y1="25130" x2="60176" y2="25130"/>
                          <a14:foregroundMark x1="60176" y1="25130" x2="72694" y2="24609"/>
                          <a14:foregroundMark x1="72694" y1="24609" x2="89312" y2="26432"/>
                          <a14:foregroundMark x1="88507" y1="26563" x2="88360" y2="88542"/>
                          <a14:foregroundMark x1="12884" y1="25000" x2="11420" y2="31510"/>
                          <a14:foregroundMark x1="11420" y1="31510" x2="11786" y2="74219"/>
                          <a14:foregroundMark x1="11054" y1="25781" x2="12225" y2="24609"/>
                          <a14:foregroundMark x1="11640" y1="72786" x2="11420" y2="89583"/>
                          <a14:foregroundMark x1="12079" y1="87891" x2="43485" y2="88542"/>
                          <a14:foregroundMark x1="59883" y1="88151" x2="64495" y2="88151"/>
                          <a14:foregroundMark x1="64495" y1="88151" x2="69034" y2="87891"/>
                          <a14:foregroundMark x1="69034" y1="87891" x2="87701" y2="88151"/>
                          <a14:foregroundMark x1="88799" y1="47526" x2="88946" y2="66146"/>
                          <a14:foregroundMark x1="88287" y1="58333" x2="88214" y2="66276"/>
                          <a14:foregroundMark x1="88214" y1="58333" x2="87994" y2="67188"/>
                          <a14:foregroundMark x1="88141" y1="57031" x2="88141" y2="63802"/>
                          <a14:foregroundMark x1="89312" y1="32943" x2="88946" y2="33073"/>
                          <a14:foregroundMark x1="89385" y1="36979" x2="88946" y2="37240"/>
                          <a14:foregroundMark x1="89531" y1="40495" x2="89019" y2="40885"/>
                          <a14:foregroundMark x1="39531" y1="88021" x2="43631" y2="87500"/>
                          <a14:foregroundMark x1="43631" y1="87500" x2="62079" y2="88281"/>
                          <a14:foregroundMark x1="76208" y1="88151" x2="82357" y2="88542"/>
                          <a14:foregroundMark x1="10615" y1="83594" x2="10981" y2="85417"/>
                          <a14:backgroundMark x1="8053" y1="27995" x2="8053" y2="48958"/>
                          <a14:backgroundMark x1="15007" y1="30729" x2="25988" y2="43750"/>
                          <a14:backgroundMark x1="25988" y1="43750" x2="28404" y2="45833"/>
                          <a14:backgroundMark x1="14568" y1="28255" x2="35798" y2="29818"/>
                          <a14:backgroundMark x1="14641" y1="30859" x2="14422" y2="77734"/>
                          <a14:backgroundMark x1="14422" y1="77734" x2="15081" y2="82813"/>
                          <a14:backgroundMark x1="14202" y1="70052" x2="13616" y2="31901"/>
                          <a14:backgroundMark x1="21596" y1="76823" x2="81772" y2="81380"/>
                          <a14:backgroundMark x1="34993" y1="28646" x2="64202" y2="29297"/>
                          <a14:backgroundMark x1="64202" y1="29297" x2="76647" y2="28385"/>
                          <a14:backgroundMark x1="76647" y1="28385" x2="85286" y2="28646"/>
                          <a14:backgroundMark x1="85286" y1="28646" x2="86750" y2="35807"/>
                          <a14:backgroundMark x1="86750" y1="35807" x2="86750" y2="36849"/>
                          <a14:backgroundMark x1="86750" y1="36849" x2="86384" y2="70964"/>
                          <a14:backgroundMark x1="19693" y1="53646" x2="74085" y2="53646"/>
                          <a14:backgroundMark x1="74085" y1="53646" x2="82211" y2="52604"/>
                          <a14:backgroundMark x1="82211" y1="52604" x2="82357" y2="52604"/>
                          <a14:backgroundMark x1="84846" y1="90495" x2="86245" y2="90687"/>
                          <a14:backgroundMark x1="84700" y1="91536" x2="81845" y2="90885"/>
                          <a14:backgroundMark x1="10395" y1="91406" x2="34261" y2="92318"/>
                        </a14:backgroundRemoval>
                      </a14:imgEffect>
                    </a14:imgLayer>
                  </a14:imgProps>
                </a:ext>
              </a:extLst>
            </a:blip>
            <a:srcRect l="2619" t="21800" r="2857" b="7491"/>
            <a:stretch/>
          </p:blipFill>
          <p:spPr>
            <a:xfrm>
              <a:off x="333828" y="1584291"/>
              <a:ext cx="11524343" cy="4847772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2762088" y="4511858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   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- b</a:t>
            </a:r>
            <a:endParaRPr lang="fr-FR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0D5D51-143C-4D86-8F14-FCBA79843B3F}"/>
              </a:ext>
            </a:extLst>
          </p:cNvPr>
          <p:cNvSpPr txBox="1"/>
          <p:nvPr/>
        </p:nvSpPr>
        <p:spPr>
          <a:xfrm>
            <a:off x="6917452" y="4540826"/>
            <a:ext cx="2688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    </a:t>
            </a:r>
            <a:r>
              <a: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- a</a:t>
            </a:r>
            <a:endParaRPr lang="fr-FR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55A10B0C-9286-4B1F-92AC-26C620EC5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482064" y="851708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48437" y="6385995"/>
            <a:ext cx="1360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</a:p>
        </p:txBody>
      </p:sp>
      <p:pic>
        <p:nvPicPr>
          <p:cNvPr id="217" name="My Video">
            <a:hlinkClick r:id="" action="ppaction://media"/>
            <a:extLst>
              <a:ext uri="{FF2B5EF4-FFF2-40B4-BE49-F238E27FC236}">
                <a16:creationId xmlns:a16="http://schemas.microsoft.com/office/drawing/2014/main" id="{FC66E116-4015-40C5-8EED-2DA598E1F6C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12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393002" y="2811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15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5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657" fill="hold"/>
                                        <p:tgtEl>
                                          <p:spTgt spid="2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7"/>
                </p:tgtEl>
              </p:cMediaNode>
            </p:audio>
          </p:childTnLst>
        </p:cTn>
      </p:par>
    </p:tnLst>
    <p:bldLst>
      <p:bldP spid="12" grpId="0"/>
      <p:bldP spid="30" grpId="0"/>
      <p:bldP spid="31" grpId="0"/>
      <p:bldP spid="31" grpId="1"/>
      <p:bldP spid="31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187356" y="947832"/>
            <a:ext cx="10037213" cy="5440091"/>
            <a:chOff x="1187356" y="947832"/>
            <a:chExt cx="10037213" cy="5440091"/>
          </a:xfrm>
        </p:grpSpPr>
        <p:grpSp>
          <p:nvGrpSpPr>
            <p:cNvPr id="9" name="Group 8"/>
            <p:cNvGrpSpPr/>
            <p:nvPr/>
          </p:nvGrpSpPr>
          <p:grpSpPr>
            <a:xfrm>
              <a:off x="1187356" y="1687132"/>
              <a:ext cx="10037213" cy="4700791"/>
              <a:chOff x="1187356" y="1468189"/>
              <a:chExt cx="10037213" cy="4700791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187356" y="1468189"/>
                <a:ext cx="10017456" cy="4700791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244125" y="2367270"/>
                <a:ext cx="9980444" cy="3708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2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q"/>
                </a:pPr>
                <a:r>
                  <a:rPr lang="en-US" sz="2500" dirty="0">
                    <a:solidFill>
                      <a:srgbClr val="3333CC"/>
                    </a:solidFill>
                  </a:rPr>
                  <a:t>  </a:t>
                </a:r>
                <a:r>
                  <a:rPr lang="vi-VN" sz="2500" dirty="0">
                    <a:solidFill>
                      <a:srgbClr val="3333CC"/>
                    </a:solidFill>
                  </a:rPr>
                  <a:t>Em cùng bạn thực hiện: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Kích hoạt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, mở tệp </a:t>
                </a:r>
                <a:r>
                  <a:rPr lang="vi-VN" sz="2500" dirty="0">
                    <a:solidFill>
                      <a:srgbClr val="FF0000"/>
                    </a:solidFill>
                  </a:rPr>
                  <a:t>HeMatTroi</a:t>
                </a:r>
                <a:r>
                  <a:rPr lang="vi-VN" sz="2500" dirty="0">
                    <a:solidFill>
                      <a:srgbClr val="3333CC"/>
                    </a:solidFill>
                  </a:rPr>
                  <a:t>.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Tạo hiệu ứng cho các trang chiếu (mỗi trang một kiểu hiệu ứng).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Trình chiếu và quan sát hiệu ứng chuyển trang khi trình chiếu.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Thoát khỏi chế độ trình chiếu. </a:t>
                </a:r>
                <a:endParaRPr lang="en-US" sz="2500" dirty="0">
                  <a:solidFill>
                    <a:srgbClr val="3333CC"/>
                  </a:solidFill>
                </a:endParaRPr>
              </a:p>
              <a:p>
                <a:pPr marL="682625" indent="-334963" algn="just">
                  <a:lnSpc>
                    <a:spcPct val="120000"/>
                  </a:lnSpc>
                  <a:spcAft>
                    <a:spcPts val="600"/>
                  </a:spcAft>
                  <a:buAutoNum type="alphaLcPeriod"/>
                </a:pPr>
                <a:r>
                  <a:rPr lang="vi-VN" sz="2500" dirty="0">
                    <a:solidFill>
                      <a:srgbClr val="3333CC"/>
                    </a:solidFill>
                  </a:rPr>
                  <a:t>Lưu thay đổi trên tệp trình chiếu; thoát khỏi phần mềm </a:t>
                </a:r>
                <a:r>
                  <a:rPr lang="vi-VN" sz="2500" dirty="0">
                    <a:solidFill>
                      <a:srgbClr val="FF0000"/>
                    </a:solidFill>
                  </a:rPr>
                  <a:t>PowerPoint</a:t>
                </a:r>
                <a:r>
                  <a:rPr lang="vi-VN" sz="2500" dirty="0">
                    <a:solidFill>
                      <a:srgbClr val="3333CC"/>
                    </a:solidFill>
                  </a:rPr>
                  <a:t>.</a:t>
                </a:r>
                <a:endParaRPr lang="en-US" sz="2500" dirty="0">
                  <a:solidFill>
                    <a:srgbClr val="3333CC"/>
                  </a:solidFill>
                </a:endParaRPr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04319" y="947832"/>
              <a:ext cx="1939670" cy="1638381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4057737" y="18406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959" y="176637"/>
            <a:ext cx="7239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75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885" y="1481071"/>
            <a:ext cx="10398712" cy="38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10635" y="2205318"/>
            <a:ext cx="4168589" cy="1842247"/>
          </a:xfrm>
          <a:prstGeom prst="roundRect">
            <a:avLst/>
          </a:prstGeom>
          <a:solidFill>
            <a:srgbClr val="099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EM!</a:t>
            </a: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3865174" y="167495"/>
            <a:ext cx="4353220" cy="626201"/>
            <a:chOff x="3865174" y="249383"/>
            <a:chExt cx="4353220" cy="626201"/>
          </a:xfrm>
        </p:grpSpPr>
        <p:sp>
          <p:nvSpPr>
            <p:cNvPr id="7" name="Rounded Rectangle 6"/>
            <p:cNvSpPr/>
            <p:nvPr/>
          </p:nvSpPr>
          <p:spPr>
            <a:xfrm>
              <a:off x="3865174" y="249383"/>
              <a:ext cx="4353220" cy="626201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MỞ ĐẦU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8621" y="249783"/>
              <a:ext cx="633088" cy="600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57737" y="130076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089212" y="958502"/>
            <a:ext cx="3840526" cy="557823"/>
            <a:chOff x="689904" y="1379897"/>
            <a:chExt cx="3840526" cy="557823"/>
          </a:xfrm>
        </p:grpSpPr>
        <p:grpSp>
          <p:nvGrpSpPr>
            <p:cNvPr id="16" name="Group 1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100452" y="1445277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48871" y="1651190"/>
            <a:ext cx="10260105" cy="3021477"/>
            <a:chOff x="1294710" y="1855201"/>
            <a:chExt cx="9879273" cy="2854979"/>
          </a:xfrm>
        </p:grpSpPr>
        <p:grpSp>
          <p:nvGrpSpPr>
            <p:cNvPr id="7" name="Group 6"/>
            <p:cNvGrpSpPr/>
            <p:nvPr/>
          </p:nvGrpSpPr>
          <p:grpSpPr>
            <a:xfrm>
              <a:off x="1294710" y="1855201"/>
              <a:ext cx="9879273" cy="2854979"/>
              <a:chOff x="1294710" y="2073569"/>
              <a:chExt cx="9879273" cy="285497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4710" y="2073569"/>
                <a:ext cx="9879273" cy="245951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86564" y="4528498"/>
                <a:ext cx="6172200" cy="400050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2504450" y="1976718"/>
              <a:ext cx="1002864" cy="5244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644337" y="2498954"/>
              <a:ext cx="5301569" cy="17485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71600" y="4877725"/>
            <a:ext cx="9700507" cy="1277470"/>
            <a:chOff x="2407025" y="4921624"/>
            <a:chExt cx="7543800" cy="1277470"/>
          </a:xfrm>
        </p:grpSpPr>
        <p:sp>
          <p:nvSpPr>
            <p:cNvPr id="5" name="Rounded Rectangle 4"/>
            <p:cNvSpPr/>
            <p:nvPr/>
          </p:nvSpPr>
          <p:spPr>
            <a:xfrm>
              <a:off x="2407025" y="4921624"/>
              <a:ext cx="7543800" cy="1277470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4450" y="5029201"/>
              <a:ext cx="944733" cy="9754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84702" y="5167779"/>
              <a:ext cx="1207994" cy="896844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3535125" y="5145050"/>
              <a:ext cx="5177389" cy="790575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chức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dải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r>
                <a:rPr lang="en-US" sz="25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157439" y="446903"/>
            <a:ext cx="3840526" cy="553998"/>
            <a:chOff x="689904" y="1379897"/>
            <a:chExt cx="3840526" cy="553998"/>
          </a:xfrm>
        </p:grpSpPr>
        <p:grpSp>
          <p:nvGrpSpPr>
            <p:cNvPr id="24" name="Group 23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1100452" y="1431629"/>
              <a:ext cx="342997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Transitions</a:t>
              </a: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39775"/>
              </p:ext>
            </p:extLst>
          </p:nvPr>
        </p:nvGraphicFramePr>
        <p:xfrm>
          <a:off x="1586753" y="1734671"/>
          <a:ext cx="9493624" cy="470163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10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3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5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lệnh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 ứng được tạo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0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được đẩy từ dưới lên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phải qua trái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70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Trang chiếu sáng dần từ giữa sang hai bên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882">
                <a:tc>
                  <a:txBody>
                    <a:bodyPr/>
                    <a:lstStyle/>
                    <a:p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vi-V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ùng để xem trước một hiệu ứng chuyển trang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70" y="2440060"/>
            <a:ext cx="922548" cy="843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6600"/>
          <a:stretch/>
        </p:blipFill>
        <p:spPr>
          <a:xfrm>
            <a:off x="2336823" y="3375212"/>
            <a:ext cx="866216" cy="903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323" y="4373310"/>
            <a:ext cx="783154" cy="9247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2308" y="5486473"/>
            <a:ext cx="995668" cy="86053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478181" y="1107980"/>
            <a:ext cx="5878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M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ột số nút lệnh và hiệu ứng được tạo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1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64472" y="557327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54057" y="1136156"/>
            <a:ext cx="5495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1918" y="1700113"/>
            <a:ext cx="6587949" cy="4905141"/>
            <a:chOff x="201918" y="1700113"/>
            <a:chExt cx="6587949" cy="4905141"/>
          </a:xfrm>
        </p:grpSpPr>
        <p:grpSp>
          <p:nvGrpSpPr>
            <p:cNvPr id="17" name="Group 16"/>
            <p:cNvGrpSpPr/>
            <p:nvPr/>
          </p:nvGrpSpPr>
          <p:grpSpPr>
            <a:xfrm>
              <a:off x="201918" y="2006358"/>
              <a:ext cx="6587949" cy="4598896"/>
              <a:chOff x="2714691" y="3282950"/>
              <a:chExt cx="9466725" cy="2718889"/>
            </a:xfrm>
          </p:grpSpPr>
          <p:sp>
            <p:nvSpPr>
              <p:cNvPr id="18" name="矩形 76"/>
              <p:cNvSpPr/>
              <p:nvPr/>
            </p:nvSpPr>
            <p:spPr>
              <a:xfrm>
                <a:off x="2714691" y="3282950"/>
                <a:ext cx="9466725" cy="2718889"/>
              </a:xfrm>
              <a:prstGeom prst="roundRect">
                <a:avLst/>
              </a:prstGeom>
              <a:solidFill>
                <a:srgbClr val="FFF5D9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14691" y="3725987"/>
                <a:ext cx="9328294" cy="2233622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marL="403225" indent="-403225" algn="just">
                  <a:lnSpc>
                    <a:spcPct val="114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solidFill>
                      <a:srgbClr val="3333CC"/>
                    </a:solidFill>
                  </a:rPr>
                  <a:t>Em cùng bạn thực hiện: </a:t>
                </a:r>
                <a:endParaRPr lang="en-US" sz="2400" b="1" dirty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[1] 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>
                    <a:solidFill>
                      <a:srgbClr val="3333CC"/>
                    </a:solidFill>
                  </a:rPr>
                  <a:t>Mở tệp trình chiếu </a:t>
                </a:r>
                <a:r>
                  <a:rPr lang="vi-VN" sz="2400" dirty="0">
                    <a:solidFill>
                      <a:srgbClr val="FF0000"/>
                    </a:solidFill>
                  </a:rPr>
                  <a:t>HeMatTroi</a:t>
                </a:r>
                <a:r>
                  <a:rPr lang="vi-VN" sz="2400" dirty="0">
                    <a:solidFill>
                      <a:srgbClr val="3333CC"/>
                    </a:solidFill>
                  </a:rPr>
                  <a:t>;</a:t>
                </a:r>
                <a:endParaRPr lang="en-US" sz="2400" dirty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[2] 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Chọn thẻ lệnh </a:t>
                </a:r>
                <a:r>
                  <a:rPr lang="vi-VN" sz="2400" dirty="0">
                    <a:solidFill>
                      <a:srgbClr val="FF0000"/>
                    </a:solidFill>
                  </a:rPr>
                  <a:t>Transitions</a:t>
                </a:r>
                <a:r>
                  <a:rPr lang="vi-VN" sz="2400" dirty="0">
                    <a:solidFill>
                      <a:srgbClr val="3333CC"/>
                    </a:solidFill>
                  </a:rPr>
                  <a:t>; </a:t>
                </a:r>
                <a:endParaRPr lang="en-US" sz="2400" dirty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[3] </a:t>
                </a:r>
                <a:r>
                  <a:rPr lang="vi-VN" sz="2400" dirty="0">
                    <a:solidFill>
                      <a:srgbClr val="3333CC"/>
                    </a:solidFill>
                  </a:rPr>
                  <a:t>Nháy chuột vào trang chiếu cần tạo hiệu ứng chuyển trang;</a:t>
                </a:r>
                <a:endParaRPr lang="en-US" sz="2400" dirty="0">
                  <a:solidFill>
                    <a:srgbClr val="3333CC"/>
                  </a:solidFill>
                </a:endParaRPr>
              </a:p>
              <a:p>
                <a:pPr marL="511175" indent="-511175" algn="just">
                  <a:lnSpc>
                    <a:spcPct val="114000"/>
                  </a:lnSpc>
                  <a:spcAft>
                    <a:spcPts val="6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[4] </a:t>
                </a:r>
                <a:r>
                  <a:rPr lang="vi-VN" sz="2400" dirty="0">
                    <a:solidFill>
                      <a:srgbClr val="3333CC"/>
                    </a:solidFill>
                  </a:rPr>
                  <a:t>Chọn một hiệu ứng chuyển trang (ví dụ: </a:t>
                </a:r>
                <a:r>
                  <a:rPr lang="vi-VN" sz="2400" dirty="0">
                    <a:solidFill>
                      <a:srgbClr val="FF0000"/>
                    </a:solidFill>
                  </a:rPr>
                  <a:t>Split</a:t>
                </a:r>
                <a:r>
                  <a:rPr lang="vi-VN" sz="2400" dirty="0">
                    <a:solidFill>
                      <a:srgbClr val="3333CC"/>
                    </a:solidFill>
                  </a:rPr>
                  <a:t>). Em nháy chuột vào để xem trước hiệu ứng vừa chọn.</a:t>
                </a:r>
                <a:endPara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66223" y="1700113"/>
              <a:ext cx="1143403" cy="9567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18982"/>
          <a:stretch/>
        </p:blipFill>
        <p:spPr>
          <a:xfrm>
            <a:off x="6927269" y="2338387"/>
            <a:ext cx="5107849" cy="407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6351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3875" y="3332623"/>
            <a:ext cx="7422108" cy="24212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54207" y="2178350"/>
            <a:ext cx="9338152" cy="1037731"/>
          </a:xfrm>
          <a:prstGeom prst="roundRect">
            <a:avLst/>
          </a:prstGeom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</a:t>
            </a:r>
          </a:p>
        </p:txBody>
      </p:sp>
    </p:spTree>
    <p:extLst>
      <p:ext uri="{BB962C8B-B14F-4D97-AF65-F5344CB8AC3E}">
        <p14:creationId xmlns:p14="http://schemas.microsoft.com/office/powerpoint/2010/main" val="42021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124281" y="966722"/>
            <a:ext cx="4990648" cy="553998"/>
            <a:chOff x="689904" y="1379897"/>
            <a:chExt cx="4990648" cy="553998"/>
          </a:xfrm>
        </p:grpSpPr>
        <p:grpSp>
          <p:nvGrpSpPr>
            <p:cNvPr id="35" name="Group 34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1100452" y="1404333"/>
              <a:ext cx="458010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513866" y="1600143"/>
            <a:ext cx="4403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391570" y="12626"/>
            <a:ext cx="4353220" cy="622925"/>
            <a:chOff x="4168573" y="1295284"/>
            <a:chExt cx="4353220" cy="622925"/>
          </a:xfrm>
        </p:grpSpPr>
        <p:sp>
          <p:nvSpPr>
            <p:cNvPr id="24" name="Rounded Rectangle 23"/>
            <p:cNvSpPr/>
            <p:nvPr/>
          </p:nvSpPr>
          <p:spPr>
            <a:xfrm>
              <a:off x="4168573" y="1295284"/>
              <a:ext cx="4353220" cy="62292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1"/>
              <a:ext cx="646921" cy="59584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74" y="3734610"/>
            <a:ext cx="7105323" cy="235913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10072" y="2110853"/>
            <a:ext cx="6634718" cy="1411013"/>
            <a:chOff x="1867837" y="2178350"/>
            <a:chExt cx="6634718" cy="1411013"/>
          </a:xfrm>
        </p:grpSpPr>
        <p:sp>
          <p:nvSpPr>
            <p:cNvPr id="8" name="Rounded Rectangle 7"/>
            <p:cNvSpPr/>
            <p:nvPr/>
          </p:nvSpPr>
          <p:spPr>
            <a:xfrm>
              <a:off x="1867837" y="2178350"/>
              <a:ext cx="6634718" cy="1328023"/>
            </a:xfrm>
            <a:prstGeom prst="roundRect">
              <a:avLst/>
            </a:prstGeom>
            <a:ln w="2857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[1]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bỏ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hiệu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</a:p>
            <a:p>
              <a:pPr algn="just">
                <a:lnSpc>
                  <a:spcPct val="150000"/>
                </a:lnSpc>
              </a:pP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[2] 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None (          )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/>
            <a:srcRect t="1" b="6644"/>
            <a:stretch/>
          </p:blipFill>
          <p:spPr>
            <a:xfrm>
              <a:off x="6346635" y="2810263"/>
              <a:ext cx="722905" cy="77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57737" y="238657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924" y="251931"/>
            <a:ext cx="69532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ng Chuông Vàng 2018 - Power Point - YouTube">
            <a:extLst>
              <a:ext uri="{FF2B5EF4-FFF2-40B4-BE49-F238E27FC236}">
                <a16:creationId xmlns:a16="http://schemas.microsoft.com/office/drawing/2014/main" id="{DA9CC5AD-16B9-4477-87E0-F842C5C22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ung Chuông Vàng 2018 - Power Point">
            <a:hlinkClick r:id="" action="ppaction://media"/>
            <a:extLst>
              <a:ext uri="{FF2B5EF4-FFF2-40B4-BE49-F238E27FC236}">
                <a16:creationId xmlns:a16="http://schemas.microsoft.com/office/drawing/2014/main" id="{CF1B246F-A187-48EF-A2DF-F1CCD38D5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62818" y="1042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3175</TotalTime>
  <Words>554</Words>
  <Application>Microsoft Office PowerPoint</Application>
  <PresentationFormat>Widescreen</PresentationFormat>
  <Paragraphs>69</Paragraphs>
  <Slides>16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Fira Sans Extra Condensed Medium</vt:lpstr>
      <vt:lpstr>Montserrat</vt:lpstr>
      <vt:lpstr>Open Sans Extrabold</vt:lpstr>
      <vt:lpstr>Tahoma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Trường TH Số 1 thành phố Lai Châu</cp:lastModifiedBy>
  <cp:revision>487</cp:revision>
  <dcterms:created xsi:type="dcterms:W3CDTF">2022-01-27T15:18:21Z</dcterms:created>
  <dcterms:modified xsi:type="dcterms:W3CDTF">2025-03-11T13:05:40Z</dcterms:modified>
</cp:coreProperties>
</file>